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314" r:id="rId2"/>
    <p:sldId id="373" r:id="rId3"/>
    <p:sldId id="352" r:id="rId4"/>
    <p:sldId id="377" r:id="rId5"/>
    <p:sldId id="375" r:id="rId6"/>
    <p:sldId id="384" r:id="rId7"/>
    <p:sldId id="383" r:id="rId8"/>
    <p:sldId id="387" r:id="rId9"/>
    <p:sldId id="388" r:id="rId10"/>
    <p:sldId id="389" r:id="rId11"/>
    <p:sldId id="378" r:id="rId12"/>
    <p:sldId id="390" r:id="rId13"/>
    <p:sldId id="391" r:id="rId14"/>
    <p:sldId id="290" r:id="rId15"/>
  </p:sldIdLst>
  <p:sldSz cx="12192000" cy="6858000"/>
  <p:notesSz cx="6792913" cy="99250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A9944E4-3DF4-49CE-B5A2-1DE6E4FE1838}">
          <p14:sldIdLst>
            <p14:sldId id="314"/>
            <p14:sldId id="373"/>
            <p14:sldId id="352"/>
            <p14:sldId id="377"/>
            <p14:sldId id="375"/>
            <p14:sldId id="384"/>
            <p14:sldId id="383"/>
            <p14:sldId id="387"/>
            <p14:sldId id="388"/>
            <p14:sldId id="389"/>
            <p14:sldId id="378"/>
            <p14:sldId id="390"/>
            <p14:sldId id="391"/>
            <p14:sldId id="29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Помір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ітли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Світли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61" autoAdjust="0"/>
    <p:restoredTop sz="65418" autoAdjust="0"/>
  </p:normalViewPr>
  <p:slideViewPr>
    <p:cSldViewPr snapToGrid="0">
      <p:cViewPr varScale="1">
        <p:scale>
          <a:sx n="61" d="100"/>
          <a:sy n="61" d="100"/>
        </p:scale>
        <p:origin x="90" y="282"/>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3595" cy="497976"/>
          </a:xfrm>
          <a:prstGeom prst="rect">
            <a:avLst/>
          </a:prstGeom>
        </p:spPr>
        <p:txBody>
          <a:bodyPr vert="horz" lIns="91384" tIns="45692" rIns="91384" bIns="45692" rtlCol="0"/>
          <a:lstStyle>
            <a:lvl1pPr algn="l">
              <a:defRPr sz="1200"/>
            </a:lvl1pPr>
          </a:lstStyle>
          <a:p>
            <a:endParaRPr lang="ru-RU"/>
          </a:p>
        </p:txBody>
      </p:sp>
      <p:sp>
        <p:nvSpPr>
          <p:cNvPr id="3" name="Дата 2"/>
          <p:cNvSpPr>
            <a:spLocks noGrp="1"/>
          </p:cNvSpPr>
          <p:nvPr>
            <p:ph type="dt" sz="quarter" idx="1"/>
          </p:nvPr>
        </p:nvSpPr>
        <p:spPr>
          <a:xfrm>
            <a:off x="3847746" y="1"/>
            <a:ext cx="2943595" cy="497976"/>
          </a:xfrm>
          <a:prstGeom prst="rect">
            <a:avLst/>
          </a:prstGeom>
        </p:spPr>
        <p:txBody>
          <a:bodyPr vert="horz" lIns="91384" tIns="45692" rIns="91384" bIns="45692" rtlCol="0"/>
          <a:lstStyle>
            <a:lvl1pPr algn="r">
              <a:defRPr sz="1200"/>
            </a:lvl1pPr>
          </a:lstStyle>
          <a:p>
            <a:fld id="{69A48E52-F80A-4033-88CB-B0B6DADA2F71}" type="datetimeFigureOut">
              <a:rPr lang="ru-RU" smtClean="0"/>
              <a:t>08.11.2024</a:t>
            </a:fld>
            <a:endParaRPr lang="ru-RU"/>
          </a:p>
        </p:txBody>
      </p:sp>
      <p:sp>
        <p:nvSpPr>
          <p:cNvPr id="4" name="Нижний колонтитул 3"/>
          <p:cNvSpPr>
            <a:spLocks noGrp="1"/>
          </p:cNvSpPr>
          <p:nvPr>
            <p:ph type="ftr" sz="quarter" idx="2"/>
          </p:nvPr>
        </p:nvSpPr>
        <p:spPr>
          <a:xfrm>
            <a:off x="1" y="9427076"/>
            <a:ext cx="2943595" cy="497975"/>
          </a:xfrm>
          <a:prstGeom prst="rect">
            <a:avLst/>
          </a:prstGeom>
        </p:spPr>
        <p:txBody>
          <a:bodyPr vert="horz" lIns="91384" tIns="45692" rIns="91384" bIns="45692" rtlCol="0" anchor="b"/>
          <a:lstStyle>
            <a:lvl1pPr algn="l">
              <a:defRPr sz="1200"/>
            </a:lvl1pPr>
          </a:lstStyle>
          <a:p>
            <a:endParaRPr lang="ru-RU"/>
          </a:p>
        </p:txBody>
      </p:sp>
      <p:sp>
        <p:nvSpPr>
          <p:cNvPr id="5" name="Номер слайда 4"/>
          <p:cNvSpPr>
            <a:spLocks noGrp="1"/>
          </p:cNvSpPr>
          <p:nvPr>
            <p:ph type="sldNum" sz="quarter" idx="3"/>
          </p:nvPr>
        </p:nvSpPr>
        <p:spPr>
          <a:xfrm>
            <a:off x="3847746" y="9427076"/>
            <a:ext cx="2943595" cy="497975"/>
          </a:xfrm>
          <a:prstGeom prst="rect">
            <a:avLst/>
          </a:prstGeom>
        </p:spPr>
        <p:txBody>
          <a:bodyPr vert="horz" lIns="91384" tIns="45692" rIns="91384" bIns="45692" rtlCol="0" anchor="b"/>
          <a:lstStyle>
            <a:lvl1pPr algn="r">
              <a:defRPr sz="1200"/>
            </a:lvl1pPr>
          </a:lstStyle>
          <a:p>
            <a:fld id="{3167DAA4-5D1B-408C-9879-48BB934E7921}" type="slidenum">
              <a:rPr lang="ru-RU" smtClean="0"/>
              <a:t>‹№›</a:t>
            </a:fld>
            <a:endParaRPr lang="ru-RU"/>
          </a:p>
        </p:txBody>
      </p:sp>
    </p:spTree>
    <p:extLst>
      <p:ext uri="{BB962C8B-B14F-4D97-AF65-F5344CB8AC3E}">
        <p14:creationId xmlns:p14="http://schemas.microsoft.com/office/powerpoint/2010/main" val="1845144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3595" cy="497976"/>
          </a:xfrm>
          <a:prstGeom prst="rect">
            <a:avLst/>
          </a:prstGeom>
        </p:spPr>
        <p:txBody>
          <a:bodyPr vert="horz" lIns="91384" tIns="45692" rIns="91384" bIns="45692" rtlCol="0"/>
          <a:lstStyle>
            <a:lvl1pPr algn="l">
              <a:defRPr sz="1200"/>
            </a:lvl1pPr>
          </a:lstStyle>
          <a:p>
            <a:endParaRPr lang="ru-RU"/>
          </a:p>
        </p:txBody>
      </p:sp>
      <p:sp>
        <p:nvSpPr>
          <p:cNvPr id="3" name="Дата 2"/>
          <p:cNvSpPr>
            <a:spLocks noGrp="1"/>
          </p:cNvSpPr>
          <p:nvPr>
            <p:ph type="dt" idx="1"/>
          </p:nvPr>
        </p:nvSpPr>
        <p:spPr>
          <a:xfrm>
            <a:off x="3847746" y="1"/>
            <a:ext cx="2943595" cy="497976"/>
          </a:xfrm>
          <a:prstGeom prst="rect">
            <a:avLst/>
          </a:prstGeom>
        </p:spPr>
        <p:txBody>
          <a:bodyPr vert="horz" lIns="91384" tIns="45692" rIns="91384" bIns="45692" rtlCol="0"/>
          <a:lstStyle>
            <a:lvl1pPr algn="r">
              <a:defRPr sz="1200"/>
            </a:lvl1pPr>
          </a:lstStyle>
          <a:p>
            <a:fld id="{479633FE-69ED-4947-9A82-851244C7C659}" type="datetimeFigureOut">
              <a:rPr lang="ru-RU" smtClean="0"/>
              <a:t>08.11.2024</a:t>
            </a:fld>
            <a:endParaRPr lang="ru-RU"/>
          </a:p>
        </p:txBody>
      </p:sp>
      <p:sp>
        <p:nvSpPr>
          <p:cNvPr id="4" name="Образ слайда 3"/>
          <p:cNvSpPr>
            <a:spLocks noGrp="1" noRot="1" noChangeAspect="1"/>
          </p:cNvSpPr>
          <p:nvPr>
            <p:ph type="sldImg" idx="2"/>
          </p:nvPr>
        </p:nvSpPr>
        <p:spPr>
          <a:xfrm>
            <a:off x="420688" y="1241425"/>
            <a:ext cx="5951537" cy="3348038"/>
          </a:xfrm>
          <a:prstGeom prst="rect">
            <a:avLst/>
          </a:prstGeom>
          <a:noFill/>
          <a:ln w="12700">
            <a:solidFill>
              <a:prstClr val="black"/>
            </a:solidFill>
          </a:ln>
        </p:spPr>
        <p:txBody>
          <a:bodyPr vert="horz" lIns="91384" tIns="45692" rIns="91384" bIns="45692" rtlCol="0" anchor="ctr"/>
          <a:lstStyle/>
          <a:p>
            <a:endParaRPr lang="ru-RU"/>
          </a:p>
        </p:txBody>
      </p:sp>
      <p:sp>
        <p:nvSpPr>
          <p:cNvPr id="5" name="Заметки 4"/>
          <p:cNvSpPr>
            <a:spLocks noGrp="1"/>
          </p:cNvSpPr>
          <p:nvPr>
            <p:ph type="body" sz="quarter" idx="3"/>
          </p:nvPr>
        </p:nvSpPr>
        <p:spPr>
          <a:xfrm>
            <a:off x="679292" y="4776431"/>
            <a:ext cx="5434330" cy="3907988"/>
          </a:xfrm>
          <a:prstGeom prst="rect">
            <a:avLst/>
          </a:prstGeom>
        </p:spPr>
        <p:txBody>
          <a:bodyPr vert="horz" lIns="91384" tIns="45692" rIns="91384" bIns="45692"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27076"/>
            <a:ext cx="2943595" cy="497975"/>
          </a:xfrm>
          <a:prstGeom prst="rect">
            <a:avLst/>
          </a:prstGeom>
        </p:spPr>
        <p:txBody>
          <a:bodyPr vert="horz" lIns="91384" tIns="45692" rIns="91384" bIns="45692" rtlCol="0" anchor="b"/>
          <a:lstStyle>
            <a:lvl1pPr algn="l">
              <a:defRPr sz="1200"/>
            </a:lvl1pPr>
          </a:lstStyle>
          <a:p>
            <a:endParaRPr lang="ru-RU"/>
          </a:p>
        </p:txBody>
      </p:sp>
      <p:sp>
        <p:nvSpPr>
          <p:cNvPr id="7" name="Номер слайда 6"/>
          <p:cNvSpPr>
            <a:spLocks noGrp="1"/>
          </p:cNvSpPr>
          <p:nvPr>
            <p:ph type="sldNum" sz="quarter" idx="5"/>
          </p:nvPr>
        </p:nvSpPr>
        <p:spPr>
          <a:xfrm>
            <a:off x="3847746" y="9427076"/>
            <a:ext cx="2943595" cy="497975"/>
          </a:xfrm>
          <a:prstGeom prst="rect">
            <a:avLst/>
          </a:prstGeom>
        </p:spPr>
        <p:txBody>
          <a:bodyPr vert="horz" lIns="91384" tIns="45692" rIns="91384" bIns="45692" rtlCol="0" anchor="b"/>
          <a:lstStyle>
            <a:lvl1pPr algn="r">
              <a:defRPr sz="1200"/>
            </a:lvl1pPr>
          </a:lstStyle>
          <a:p>
            <a:fld id="{94215199-6E10-49CF-8E4B-29E93AAB3628}" type="slidenum">
              <a:rPr lang="ru-RU" smtClean="0"/>
              <a:t>‹№›</a:t>
            </a:fld>
            <a:endParaRPr lang="ru-RU"/>
          </a:p>
        </p:txBody>
      </p:sp>
    </p:spTree>
    <p:extLst>
      <p:ext uri="{BB962C8B-B14F-4D97-AF65-F5344CB8AC3E}">
        <p14:creationId xmlns:p14="http://schemas.microsoft.com/office/powerpoint/2010/main" val="324484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4067">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7869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500" algn="just">
              <a:spcBef>
                <a:spcPct val="0"/>
              </a:spcBef>
              <a:defRPr/>
            </a:pPr>
            <a:endParaRPr lang="ru-RU" sz="1400" dirty="0"/>
          </a:p>
        </p:txBody>
      </p:sp>
    </p:spTree>
    <p:extLst>
      <p:ext uri="{BB962C8B-B14F-4D97-AF65-F5344CB8AC3E}">
        <p14:creationId xmlns:p14="http://schemas.microsoft.com/office/powerpoint/2010/main" val="1714434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500" algn="just">
              <a:spcBef>
                <a:spcPct val="0"/>
              </a:spcBef>
              <a:defRPr/>
            </a:pPr>
            <a:endParaRPr lang="ru-RU" sz="1400" dirty="0"/>
          </a:p>
        </p:txBody>
      </p:sp>
    </p:spTree>
    <p:extLst>
      <p:ext uri="{BB962C8B-B14F-4D97-AF65-F5344CB8AC3E}">
        <p14:creationId xmlns:p14="http://schemas.microsoft.com/office/powerpoint/2010/main" val="1158417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390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429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1620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702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728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6623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1748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5298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2863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1442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bwMode="auto">
          <a:xfrm>
            <a:off x="-542925" y="355600"/>
            <a:ext cx="8316913" cy="46783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3"/>
          </p:nvPr>
        </p:nvSpPr>
        <p:spPr bwMode="auto">
          <a:xfrm>
            <a:off x="754769" y="5295085"/>
            <a:ext cx="5656044" cy="5090034"/>
          </a:xfrm>
        </p:spPr>
        <p:txBody>
          <a:bodyPr wrap="square" lIns="0" tIns="43005" rIns="0" bIns="43005" numCol="1" anchor="t" anchorCtr="0" compatLnSpc="1">
            <a:prstTxWarp prst="textNoShape">
              <a:avLst/>
            </a:prstTxWarp>
          </a:bodyPr>
          <a:lstStyle/>
          <a:p>
            <a:pPr indent="538539" algn="just">
              <a:spcBef>
                <a:spcPct val="0"/>
              </a:spcBef>
              <a:defRPr/>
            </a:pP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091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12"/>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Subtitle 2"/>
          <p:cNvSpPr>
            <a:spLocks noGrp="1"/>
          </p:cNvSpPr>
          <p:nvPr>
            <p:ph type="subTitle" idx="1"/>
          </p:nvPr>
        </p:nvSpPr>
        <p:spPr>
          <a:xfrm>
            <a:off x="1965059" y="5052547"/>
            <a:ext cx="7516015"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1090110" y="3132290"/>
            <a:ext cx="9567135"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A3FA6C72-B806-4DFC-9F4B-968C7F17FB97}" type="slidenum">
              <a:rPr lang="ru-RU" altLang="ru-RU"/>
              <a:pPr>
                <a:defRPr/>
              </a:pPr>
              <a:t>‹№›</a:t>
            </a:fld>
            <a:endParaRPr lang="ru-RU" altLang="ru-RU"/>
          </a:p>
        </p:txBody>
      </p:sp>
    </p:spTree>
    <p:extLst>
      <p:ext uri="{BB962C8B-B14F-4D97-AF65-F5344CB8AC3E}">
        <p14:creationId xmlns:p14="http://schemas.microsoft.com/office/powerpoint/2010/main" val="670350111"/>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1B6E6473-664B-4B2B-A02B-0ED66F71DE3A}" type="slidenum">
              <a:rPr lang="ru-RU" altLang="ru-RU"/>
              <a:pPr>
                <a:defRPr/>
              </a:pPr>
              <a:t>‹№›</a:t>
            </a:fld>
            <a:endParaRPr lang="ru-RU" altLang="ru-RU"/>
          </a:p>
        </p:txBody>
      </p:sp>
    </p:spTree>
    <p:extLst>
      <p:ext uri="{BB962C8B-B14F-4D97-AF65-F5344CB8AC3E}">
        <p14:creationId xmlns:p14="http://schemas.microsoft.com/office/powerpoint/2010/main" val="37566212"/>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8"/>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1"/>
          <p:cNvSpPr>
            <a:spLocks noGrp="1"/>
          </p:cNvSpPr>
          <p:nvPr>
            <p:ph type="title"/>
          </p:nvPr>
        </p:nvSpPr>
        <p:spPr>
          <a:xfrm>
            <a:off x="2710927" y="2172648"/>
            <a:ext cx="795555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696585" y="4607512"/>
            <a:ext cx="7960660"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19188341-1CF8-4D26-873D-E13D3D5F2B52}" type="slidenum">
              <a:rPr lang="ru-RU" altLang="ru-RU"/>
              <a:pPr>
                <a:defRPr/>
              </a:pPr>
              <a:t>‹№›</a:t>
            </a:fld>
            <a:endParaRPr lang="ru-RU" altLang="ru-RU"/>
          </a:p>
        </p:txBody>
      </p:sp>
    </p:spTree>
    <p:extLst>
      <p:ext uri="{BB962C8B-B14F-4D97-AF65-F5344CB8AC3E}">
        <p14:creationId xmlns:p14="http://schemas.microsoft.com/office/powerpoint/2010/main" val="2558120467"/>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6"/>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9EB2B9FB-5FF8-44D9-9A21-C6678E9CEA49}" type="slidenum">
              <a:rPr lang="ru-RU" altLang="ru-RU"/>
              <a:pPr>
                <a:defRPr/>
              </a:pPr>
              <a:t>‹№›</a:t>
            </a:fld>
            <a:endParaRPr lang="ru-RU" altLang="ru-RU"/>
          </a:p>
        </p:txBody>
      </p:sp>
    </p:spTree>
    <p:extLst>
      <p:ext uri="{BB962C8B-B14F-4D97-AF65-F5344CB8AC3E}">
        <p14:creationId xmlns:p14="http://schemas.microsoft.com/office/powerpoint/2010/main" val="2989344716"/>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96401"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0C2E6A2-01BF-4B96-A806-321A1B4135E8}" type="slidenum">
              <a:rPr lang="ru-RU" altLang="ru-RU"/>
              <a:pPr>
                <a:defRPr/>
              </a:pPr>
              <a:t>‹№›</a:t>
            </a:fld>
            <a:endParaRPr lang="ru-RU" altLang="ru-RU"/>
          </a:p>
        </p:txBody>
      </p:sp>
    </p:spTree>
    <p:extLst>
      <p:ext uri="{BB962C8B-B14F-4D97-AF65-F5344CB8AC3E}">
        <p14:creationId xmlns:p14="http://schemas.microsoft.com/office/powerpoint/2010/main" val="1376408726"/>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ABDE47A-F1F2-41A5-AB44-D0C3007BC1CC}" type="slidenum">
              <a:rPr lang="ru-RU" altLang="ru-RU"/>
              <a:pPr>
                <a:defRPr/>
              </a:pPr>
              <a:t>‹№›</a:t>
            </a:fld>
            <a:endParaRPr lang="ru-RU" altLang="ru-RU"/>
          </a:p>
        </p:txBody>
      </p:sp>
    </p:spTree>
    <p:extLst>
      <p:ext uri="{BB962C8B-B14F-4D97-AF65-F5344CB8AC3E}">
        <p14:creationId xmlns:p14="http://schemas.microsoft.com/office/powerpoint/2010/main" val="3906225116"/>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BA912B4-AE27-43A2-BCA2-931C83AB038A}" type="slidenum">
              <a:rPr lang="ru-RU" altLang="ru-RU"/>
              <a:pPr>
                <a:defRPr/>
              </a:pPr>
              <a:t>‹№›</a:t>
            </a:fld>
            <a:endParaRPr lang="ru-RU" altLang="ru-RU"/>
          </a:p>
        </p:txBody>
      </p:sp>
    </p:spTree>
    <p:extLst>
      <p:ext uri="{BB962C8B-B14F-4D97-AF65-F5344CB8AC3E}">
        <p14:creationId xmlns:p14="http://schemas.microsoft.com/office/powerpoint/2010/main" val="474292743"/>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2"/>
            <a:ext cx="4848113"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6124689" y="731521"/>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4355" y="3497803"/>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AB7926A-3C62-4889-95F3-BC448F555793}" type="slidenum">
              <a:rPr lang="ru-RU" altLang="ru-RU"/>
              <a:pPr>
                <a:defRPr/>
              </a:pPr>
              <a:t>‹№›</a:t>
            </a:fld>
            <a:endParaRPr lang="ru-RU" altLang="ru-RU"/>
          </a:p>
        </p:txBody>
      </p:sp>
    </p:spTree>
    <p:extLst>
      <p:ext uri="{BB962C8B-B14F-4D97-AF65-F5344CB8AC3E}">
        <p14:creationId xmlns:p14="http://schemas.microsoft.com/office/powerpoint/2010/main" val="3525936470"/>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6"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Rectangle 9"/>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1170517" y="1010486"/>
            <a:ext cx="4925487"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69692" y="4464421"/>
            <a:ext cx="8511385" cy="1143000"/>
          </a:xfrm>
        </p:spPr>
        <p:txBody>
          <a:bodyPr anchor="b"/>
          <a:lstStyle>
            <a:lvl1pPr algn="l">
              <a:defRPr sz="4600" b="1"/>
            </a:lvl1pPr>
          </a:lstStyle>
          <a:p>
            <a:r>
              <a:rPr lang="ru-RU"/>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10" name="Footer Placeholder 5"/>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1" name="Slide Number Placeholder 6"/>
          <p:cNvSpPr>
            <a:spLocks noGrp="1"/>
          </p:cNvSpPr>
          <p:nvPr>
            <p:ph type="sldNum" sz="quarter" idx="12"/>
          </p:nvPr>
        </p:nvSpPr>
        <p:spPr/>
        <p:txBody>
          <a:bodyPr/>
          <a:lstStyle>
            <a:lvl1pPr>
              <a:defRPr/>
            </a:lvl1pPr>
          </a:lstStyle>
          <a:p>
            <a:pPr>
              <a:defRPr/>
            </a:pPr>
            <a:fld id="{DF113E1F-FC4C-49B5-87A7-BDC0B803FE41}" type="slidenum">
              <a:rPr lang="ru-RU" altLang="ru-RU"/>
              <a:pPr>
                <a:defRPr/>
              </a:pPr>
              <a:t>‹№›</a:t>
            </a:fld>
            <a:endParaRPr lang="ru-RU" altLang="ru-RU"/>
          </a:p>
        </p:txBody>
      </p:sp>
    </p:spTree>
    <p:extLst>
      <p:ext uri="{BB962C8B-B14F-4D97-AF65-F5344CB8AC3E}">
        <p14:creationId xmlns:p14="http://schemas.microsoft.com/office/powerpoint/2010/main" val="3082278754"/>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7F16A9-EB4D-434A-8C19-8DFA6436F111}" type="slidenum">
              <a:rPr lang="ru-RU" altLang="ru-RU"/>
              <a:pPr>
                <a:defRPr/>
              </a:pPr>
              <a:t>‹№›</a:t>
            </a:fld>
            <a:endParaRPr lang="ru-RU" altLang="ru-RU"/>
          </a:p>
        </p:txBody>
      </p:sp>
    </p:spTree>
    <p:extLst>
      <p:ext uri="{BB962C8B-B14F-4D97-AF65-F5344CB8AC3E}">
        <p14:creationId xmlns:p14="http://schemas.microsoft.com/office/powerpoint/2010/main" val="50507609"/>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3" y="376518"/>
            <a:ext cx="27432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4432153" y="731520"/>
            <a:ext cx="6439049"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D21E598-3B01-464B-A2EC-4932D718ABE9}" type="slidenum">
              <a:rPr lang="ru-RU" altLang="ru-RU"/>
              <a:pPr>
                <a:defRPr/>
              </a:pPr>
              <a:t>‹№›</a:t>
            </a:fld>
            <a:endParaRPr lang="ru-RU" altLang="ru-RU"/>
          </a:p>
        </p:txBody>
      </p:sp>
    </p:spTree>
    <p:extLst>
      <p:ext uri="{BB962C8B-B14F-4D97-AF65-F5344CB8AC3E}">
        <p14:creationId xmlns:p14="http://schemas.microsoft.com/office/powerpoint/2010/main" val="2652363051"/>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9" name="Rectangle 8"/>
          <p:cNvSpPr/>
          <p:nvPr/>
        </p:nvSpPr>
        <p:spPr>
          <a:xfrm>
            <a:off x="0" y="3768725"/>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Placeholder 1"/>
          <p:cNvSpPr>
            <a:spLocks noGrp="1"/>
          </p:cNvSpPr>
          <p:nvPr>
            <p:ph type="title"/>
          </p:nvPr>
        </p:nvSpPr>
        <p:spPr>
          <a:xfrm>
            <a:off x="2391834" y="4371975"/>
            <a:ext cx="8682567"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p:cNvSpPr>
            <a:spLocks noGrp="1"/>
          </p:cNvSpPr>
          <p:nvPr>
            <p:ph type="body" idx="1"/>
          </p:nvPr>
        </p:nvSpPr>
        <p:spPr bwMode="auto">
          <a:xfrm>
            <a:off x="1524000" y="731839"/>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endParaRPr lang="en-US" altLang="uk-UA"/>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5" name="Footer Placeholder 4"/>
          <p:cNvSpPr>
            <a:spLocks noGrp="1"/>
          </p:cNvSpPr>
          <p:nvPr>
            <p:ph type="ftr" sz="quarter" idx="3"/>
          </p:nvPr>
        </p:nvSpPr>
        <p:spPr>
          <a:xfrm>
            <a:off x="609600" y="6172201"/>
            <a:ext cx="4470400" cy="365125"/>
          </a:xfrm>
          <a:prstGeom prst="rect">
            <a:avLst/>
          </a:prstGeom>
        </p:spPr>
        <p:txBody>
          <a:bodyPr vert="horz" lIns="91440" tIns="45720" rIns="91440" bIns="45720" rtlCol="0" anchor="ctr"/>
          <a:lstStyle>
            <a:lvl1pPr algn="l"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7F7F7F"/>
                </a:solidFill>
              </a:defRPr>
            </a:lvl1pPr>
          </a:lstStyle>
          <a:p>
            <a:pPr fontAlgn="base">
              <a:spcBef>
                <a:spcPct val="0"/>
              </a:spcBef>
              <a:spcAft>
                <a:spcPct val="0"/>
              </a:spcAft>
              <a:defRPr/>
            </a:pPr>
            <a:fld id="{DAB29DF7-4E0C-4AF2-BD05-42C8C49F02FD}" type="slidenum">
              <a:rPr lang="ru-RU" altLang="ru-RU" b="1">
                <a:latin typeface="Arial" panose="020B0604020202020204" pitchFamily="34" charset="0"/>
              </a:rPr>
              <a:pPr fontAlgn="base">
                <a:spcBef>
                  <a:spcPct val="0"/>
                </a:spcBef>
                <a:spcAft>
                  <a:spcPct val="0"/>
                </a:spcAft>
                <a:defRPr/>
              </a:pPr>
              <a:t>‹№›</a:t>
            </a:fld>
            <a:endParaRPr lang="ru-RU" altLang="ru-RU" b="1">
              <a:latin typeface="Arial" panose="020B0604020202020204" pitchFamily="34" charset="0"/>
            </a:endParaRPr>
          </a:p>
        </p:txBody>
      </p:sp>
    </p:spTree>
    <p:extLst>
      <p:ext uri="{BB962C8B-B14F-4D97-AF65-F5344CB8AC3E}">
        <p14:creationId xmlns:p14="http://schemas.microsoft.com/office/powerpoint/2010/main" val="2667769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d"/>
  </p:transition>
  <p:txStyles>
    <p:titleStyle>
      <a:lvl1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anose="02040502050405020303"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4"/>
          <p:cNvGrpSpPr>
            <a:grpSpLocks/>
          </p:cNvGrpSpPr>
          <p:nvPr/>
        </p:nvGrpSpPr>
        <p:grpSpPr bwMode="auto">
          <a:xfrm>
            <a:off x="13252" y="-52551"/>
            <a:ext cx="12192000" cy="2943338"/>
            <a:chOff x="0" y="-10"/>
            <a:chExt cx="5760" cy="2163"/>
          </a:xfrm>
        </p:grpSpPr>
        <p:sp>
          <p:nvSpPr>
            <p:cNvPr id="29"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0"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1"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2"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3"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4"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5"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6"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7"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8"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39"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0"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1"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2"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3"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4"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5"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6"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7"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8"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49"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0"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1"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2"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3"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4"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5"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6"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7"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8"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59"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0"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1"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2"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3"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4"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5"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6"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7"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8"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69"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0"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4"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5"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6"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7"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8"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9"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0"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1"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2"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3"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4"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5"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6"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7"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8"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89"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0"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1"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2"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3"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4"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5"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6"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7"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8"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99"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0"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1"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2"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3"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4"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5"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6" name="Rectangle 82"/>
            <p:cNvSpPr>
              <a:spLocks noChangeArrowheads="1"/>
            </p:cNvSpPr>
            <p:nvPr/>
          </p:nvSpPr>
          <p:spPr bwMode="auto">
            <a:xfrm>
              <a:off x="0" y="1768"/>
              <a:ext cx="5760" cy="192"/>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7"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8"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09"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grpSp>
        <p:nvGrpSpPr>
          <p:cNvPr id="110" name="Group 86"/>
          <p:cNvGrpSpPr>
            <a:grpSpLocks/>
          </p:cNvGrpSpPr>
          <p:nvPr/>
        </p:nvGrpSpPr>
        <p:grpSpPr bwMode="auto">
          <a:xfrm>
            <a:off x="0" y="2700280"/>
            <a:ext cx="12192000" cy="5136172"/>
            <a:chOff x="0" y="2157"/>
            <a:chExt cx="5760" cy="2168"/>
          </a:xfrm>
        </p:grpSpPr>
        <p:sp>
          <p:nvSpPr>
            <p:cNvPr id="111"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2"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3"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4"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5"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6"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7"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8"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19"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0"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1"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2"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3"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4"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5"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6"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7"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8"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29"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0"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1"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2"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3"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4"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5"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6"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7"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8"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39"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0"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1"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2"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3"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4"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5"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6"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7"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8"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49"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0"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1"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2"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3"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4"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5"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6"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7"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8"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59"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0"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1"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2"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3"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4"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5"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6"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7"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8"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69"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0"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1"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2"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3"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4"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5"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6"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7"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8"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79"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0"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1"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2"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3"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4"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5"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6"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7"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8"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89"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0"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1"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2"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3"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4"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5"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6"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7"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8"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199"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0"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1"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2"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3"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4"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5"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6"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7"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8"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09"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10"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11"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212"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sp>
        <p:nvSpPr>
          <p:cNvPr id="213" name="Rectangle 192"/>
          <p:cNvSpPr>
            <a:spLocks noChangeArrowheads="1"/>
          </p:cNvSpPr>
          <p:nvPr/>
        </p:nvSpPr>
        <p:spPr bwMode="auto">
          <a:xfrm>
            <a:off x="1211980" y="219205"/>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sp>
        <p:nvSpPr>
          <p:cNvPr id="214" name="Прямокутник 213"/>
          <p:cNvSpPr/>
          <p:nvPr/>
        </p:nvSpPr>
        <p:spPr>
          <a:xfrm>
            <a:off x="432710" y="2679697"/>
            <a:ext cx="11618128" cy="978729"/>
          </a:xfrm>
          <a:prstGeom prst="rect">
            <a:avLst/>
          </a:prstGeom>
        </p:spPr>
        <p:txBody>
          <a:bodyPr wrap="square">
            <a:spAutoFit/>
          </a:bodyPr>
          <a:lstStyle/>
          <a:p>
            <a:pPr algn="ctr" defTabSz="842947">
              <a:lnSpc>
                <a:spcPct val="80000"/>
              </a:lnSpc>
              <a:spcBef>
                <a:spcPts val="0"/>
              </a:spcBef>
              <a:defRPr/>
            </a:pPr>
            <a:r>
              <a:rPr lang="uk-UA"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ПРЕЗЕНТАЦІЯ</a:t>
            </a:r>
          </a:p>
          <a:p>
            <a:pPr algn="ctr" defTabSz="842947">
              <a:lnSpc>
                <a:spcPct val="80000"/>
              </a:lnSpc>
              <a:defRPr/>
            </a:pPr>
            <a:r>
              <a:rPr lang="uk-UA"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 підготовки зі зв</a:t>
            </a:r>
            <a:r>
              <a:rPr lang="en-US"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3600" b="1" dirty="0" err="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язку</a:t>
            </a:r>
            <a:r>
              <a:rPr lang="uk-UA"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3600" b="1">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 комунікації</a:t>
            </a:r>
            <a:endParaRPr lang="uk-UA"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15" name="Рисунок 2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402" y="598118"/>
            <a:ext cx="2340407" cy="2092686"/>
          </a:xfrm>
          <a:prstGeom prst="rect">
            <a:avLst/>
          </a:prstGeom>
        </p:spPr>
      </p:pic>
      <p:pic>
        <p:nvPicPr>
          <p:cNvPr id="216" name="Рисунок 215">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534400" y="672477"/>
            <a:ext cx="2157303" cy="2018327"/>
          </a:xfrm>
          <a:prstGeom prst="rect">
            <a:avLst/>
          </a:prstGeom>
        </p:spPr>
      </p:pic>
      <p:sp>
        <p:nvSpPr>
          <p:cNvPr id="217" name="Прямокутник 216"/>
          <p:cNvSpPr/>
          <p:nvPr/>
        </p:nvSpPr>
        <p:spPr>
          <a:xfrm>
            <a:off x="13252" y="3459842"/>
            <a:ext cx="12317895" cy="584775"/>
          </a:xfrm>
          <a:prstGeom prst="rect">
            <a:avLst/>
          </a:prstGeom>
        </p:spPr>
        <p:txBody>
          <a:bodyPr wrap="square">
            <a:spAutoFit/>
          </a:bodyPr>
          <a:lstStyle/>
          <a:p>
            <a:r>
              <a:rPr lang="uk-UA" sz="3200" dirty="0">
                <a:solidFill>
                  <a:srgbClr val="0070C0"/>
                </a:solidFill>
                <a:latin typeface="Times New Roman" panose="02020603050405020304" pitchFamily="18" charset="0"/>
                <a:cs typeface="Times New Roman" panose="02020603050405020304" pitchFamily="18" charset="0"/>
              </a:rPr>
              <a:t>На тему 3:“</a:t>
            </a:r>
            <a:r>
              <a:rPr lang="ru-RU" sz="3200" dirty="0" err="1">
                <a:solidFill>
                  <a:schemeClr val="accent2">
                    <a:lumMod val="50000"/>
                  </a:schemeClr>
                </a:solidFill>
                <a:latin typeface="Times New Roman" panose="02020603050405020304" pitchFamily="18" charset="0"/>
                <a:cs typeface="Times New Roman" panose="02020603050405020304" pitchFamily="18" charset="0"/>
              </a:rPr>
              <a:t>Засоби</a:t>
            </a:r>
            <a:r>
              <a:rPr lang="ru-RU" sz="3200" dirty="0">
                <a:solidFill>
                  <a:schemeClr val="accent2">
                    <a:lumMod val="50000"/>
                  </a:schemeClr>
                </a:solidFill>
                <a:latin typeface="Times New Roman" panose="02020603050405020304" pitchFamily="18" charset="0"/>
                <a:cs typeface="Times New Roman" panose="02020603050405020304" pitchFamily="18" charset="0"/>
              </a:rPr>
              <a:t> </a:t>
            </a:r>
            <a:r>
              <a:rPr lang="ru-RU" sz="3200" dirty="0" err="1">
                <a:solidFill>
                  <a:schemeClr val="accent2">
                    <a:lumMod val="50000"/>
                  </a:schemeClr>
                </a:solidFill>
                <a:latin typeface="Times New Roman" panose="02020603050405020304" pitchFamily="18" charset="0"/>
                <a:cs typeface="Times New Roman" panose="02020603050405020304" pitchFamily="18" charset="0"/>
              </a:rPr>
              <a:t>радіозв’язку</a:t>
            </a:r>
            <a:r>
              <a:rPr lang="ru-RU" sz="3200" b="1" dirty="0">
                <a:solidFill>
                  <a:schemeClr val="accent2">
                    <a:lumMod val="50000"/>
                  </a:schemeClr>
                </a:solidFill>
                <a:latin typeface="Times New Roman" panose="02020603050405020304" pitchFamily="18" charset="0"/>
                <a:cs typeface="Times New Roman" panose="02020603050405020304" pitchFamily="18" charset="0"/>
              </a:rPr>
              <a:t> </a:t>
            </a:r>
            <a:r>
              <a:rPr lang="uk-UA" sz="1800" dirty="0">
                <a:solidFill>
                  <a:schemeClr val="bg2">
                    <a:lumMod val="50000"/>
                  </a:schemeClr>
                </a:solidFill>
                <a:effectLst/>
                <a:latin typeface="Times New Roman" panose="02020603050405020304" pitchFamily="18" charset="0"/>
                <a:ea typeface="Times New Roman" panose="02020603050405020304" pitchFamily="18" charset="0"/>
              </a:rPr>
              <a:t>.</a:t>
            </a:r>
            <a:r>
              <a:rPr lang="uk-UA" sz="3200" dirty="0">
                <a:solidFill>
                  <a:schemeClr val="bg2">
                    <a:lumMod val="50000"/>
                  </a:schemeClr>
                </a:solidFill>
                <a:latin typeface="Times New Roman" panose="02020603050405020304" pitchFamily="18" charset="0"/>
                <a:cs typeface="Times New Roman" panose="02020603050405020304" pitchFamily="18" charset="0"/>
              </a:rPr>
              <a:t>”</a:t>
            </a:r>
          </a:p>
        </p:txBody>
      </p:sp>
      <p:sp>
        <p:nvSpPr>
          <p:cNvPr id="218" name="Прямокутник 217"/>
          <p:cNvSpPr/>
          <p:nvPr/>
        </p:nvSpPr>
        <p:spPr>
          <a:xfrm>
            <a:off x="13252" y="4408385"/>
            <a:ext cx="12178748" cy="1274195"/>
          </a:xfrm>
          <a:prstGeom prst="rect">
            <a:avLst/>
          </a:prstGeom>
        </p:spPr>
        <p:txBody>
          <a:bodyPr wrap="square">
            <a:spAutoFit/>
          </a:bodyPr>
          <a:lstStyle/>
          <a:p>
            <a:pPr defTabSz="842947">
              <a:lnSpc>
                <a:spcPct val="80000"/>
              </a:lnSpc>
              <a:defRPr/>
            </a:pPr>
            <a:r>
              <a:rPr lang="uk-UA" sz="3200" dirty="0">
                <a:solidFill>
                  <a:schemeClr val="accent6"/>
                </a:solidFill>
                <a:latin typeface="Times New Roman" panose="02020603050405020304" pitchFamily="18" charset="0"/>
                <a:cs typeface="Times New Roman" panose="02020603050405020304" pitchFamily="18" charset="0"/>
              </a:rPr>
              <a:t>Заняття 1: “</a:t>
            </a:r>
            <a:r>
              <a:rPr lang="ru-RU" sz="3200" dirty="0" err="1">
                <a:solidFill>
                  <a:schemeClr val="accent6"/>
                </a:solidFill>
                <a:latin typeface="Times New Roman" panose="02020603050405020304" pitchFamily="18" charset="0"/>
                <a:cs typeface="Times New Roman" panose="02020603050405020304" pitchFamily="18" charset="0"/>
              </a:rPr>
              <a:t>Засоби</a:t>
            </a:r>
            <a:r>
              <a:rPr lang="ru-RU" sz="3200" dirty="0">
                <a:solidFill>
                  <a:schemeClr val="accent6"/>
                </a:solidFill>
                <a:latin typeface="Times New Roman" panose="02020603050405020304" pitchFamily="18" charset="0"/>
                <a:cs typeface="Times New Roman" panose="02020603050405020304" pitchFamily="18" charset="0"/>
              </a:rPr>
              <a:t> </a:t>
            </a:r>
            <a:r>
              <a:rPr lang="ru-RU" sz="3200" dirty="0" err="1">
                <a:solidFill>
                  <a:schemeClr val="accent6"/>
                </a:solidFill>
                <a:latin typeface="Times New Roman" panose="02020603050405020304" pitchFamily="18" charset="0"/>
                <a:cs typeface="Times New Roman" panose="02020603050405020304" pitchFamily="18" charset="0"/>
              </a:rPr>
              <a:t>радіозв’язку</a:t>
            </a:r>
            <a:r>
              <a:rPr lang="ru-RU" sz="3200" dirty="0">
                <a:solidFill>
                  <a:schemeClr val="accent6"/>
                </a:solidFill>
                <a:latin typeface="Times New Roman" panose="02020603050405020304" pitchFamily="18" charset="0"/>
                <a:cs typeface="Times New Roman" panose="02020603050405020304" pitchFamily="18" charset="0"/>
              </a:rPr>
              <a:t>, </a:t>
            </a:r>
            <a:r>
              <a:rPr lang="ru-RU" sz="3200" dirty="0" err="1">
                <a:solidFill>
                  <a:schemeClr val="accent6"/>
                </a:solidFill>
                <a:latin typeface="Times New Roman" panose="02020603050405020304" pitchFamily="18" charset="0"/>
                <a:cs typeface="Times New Roman" panose="02020603050405020304" pitchFamily="18" charset="0"/>
              </a:rPr>
              <a:t>які</a:t>
            </a:r>
            <a:r>
              <a:rPr lang="ru-RU" sz="3200" dirty="0">
                <a:solidFill>
                  <a:schemeClr val="accent6"/>
                </a:solidFill>
                <a:latin typeface="Times New Roman" panose="02020603050405020304" pitchFamily="18" charset="0"/>
                <a:cs typeface="Times New Roman" panose="02020603050405020304" pitchFamily="18" charset="0"/>
              </a:rPr>
              <a:t> </a:t>
            </a:r>
            <a:r>
              <a:rPr lang="ru-RU" sz="3200" dirty="0" err="1">
                <a:solidFill>
                  <a:schemeClr val="accent6"/>
                </a:solidFill>
                <a:latin typeface="Times New Roman" panose="02020603050405020304" pitchFamily="18" charset="0"/>
                <a:cs typeface="Times New Roman" panose="02020603050405020304" pitchFamily="18" charset="0"/>
              </a:rPr>
              <a:t>використовуються</a:t>
            </a:r>
            <a:r>
              <a:rPr lang="ru-RU" sz="3200" dirty="0">
                <a:solidFill>
                  <a:schemeClr val="accent6"/>
                </a:solidFill>
                <a:latin typeface="Times New Roman" panose="02020603050405020304" pitchFamily="18" charset="0"/>
                <a:cs typeface="Times New Roman" panose="02020603050405020304" pitchFamily="18" charset="0"/>
              </a:rPr>
              <a:t> в </a:t>
            </a:r>
            <a:r>
              <a:rPr lang="ru-RU" sz="3200" dirty="0" err="1">
                <a:solidFill>
                  <a:schemeClr val="accent6"/>
                </a:solidFill>
                <a:latin typeface="Times New Roman" panose="02020603050405020304" pitchFamily="18" charset="0"/>
                <a:cs typeface="Times New Roman" panose="02020603050405020304" pitchFamily="18" charset="0"/>
              </a:rPr>
              <a:t>підрозділах</a:t>
            </a:r>
            <a:r>
              <a:rPr lang="ru-RU" sz="3200" dirty="0">
                <a:solidFill>
                  <a:schemeClr val="accent6"/>
                </a:solidFill>
                <a:latin typeface="Times New Roman" panose="02020603050405020304" pitchFamily="18" charset="0"/>
                <a:cs typeface="Times New Roman" panose="02020603050405020304" pitchFamily="18" charset="0"/>
              </a:rPr>
              <a:t> </a:t>
            </a:r>
            <a:r>
              <a:rPr lang="ru-RU" sz="3200" dirty="0" err="1">
                <a:solidFill>
                  <a:schemeClr val="accent6"/>
                </a:solidFill>
                <a:latin typeface="Times New Roman" panose="02020603050405020304" pitchFamily="18" charset="0"/>
                <a:cs typeface="Times New Roman" panose="02020603050405020304" pitchFamily="18" charset="0"/>
              </a:rPr>
              <a:t>Збройних</a:t>
            </a:r>
            <a:r>
              <a:rPr lang="ru-RU" sz="3200" dirty="0">
                <a:solidFill>
                  <a:schemeClr val="accent6"/>
                </a:solidFill>
                <a:latin typeface="Times New Roman" panose="02020603050405020304" pitchFamily="18" charset="0"/>
                <a:cs typeface="Times New Roman" panose="02020603050405020304" pitchFamily="18" charset="0"/>
              </a:rPr>
              <a:t> Сил </a:t>
            </a:r>
            <a:r>
              <a:rPr lang="ru-RU" sz="3200" dirty="0" err="1">
                <a:solidFill>
                  <a:schemeClr val="accent6"/>
                </a:solidFill>
                <a:latin typeface="Times New Roman" panose="02020603050405020304" pitchFamily="18" charset="0"/>
                <a:cs typeface="Times New Roman" panose="02020603050405020304" pitchFamily="18" charset="0"/>
              </a:rPr>
              <a:t>України</a:t>
            </a:r>
            <a:r>
              <a:rPr lang="ru-RU" sz="3200" dirty="0">
                <a:solidFill>
                  <a:schemeClr val="accent6"/>
                </a:solidFill>
                <a:latin typeface="Times New Roman" panose="02020603050405020304" pitchFamily="18" charset="0"/>
                <a:cs typeface="Times New Roman" panose="02020603050405020304" pitchFamily="18" charset="0"/>
              </a:rPr>
              <a:t>. </a:t>
            </a:r>
            <a:r>
              <a:rPr lang="ru-RU" sz="3200" dirty="0" err="1">
                <a:solidFill>
                  <a:schemeClr val="accent6"/>
                </a:solidFill>
                <a:latin typeface="Times New Roman" panose="02020603050405020304" pitchFamily="18" charset="0"/>
                <a:cs typeface="Times New Roman" panose="02020603050405020304" pitchFamily="18" charset="0"/>
              </a:rPr>
              <a:t>Призначення</a:t>
            </a:r>
            <a:r>
              <a:rPr lang="ru-RU" sz="3200" dirty="0">
                <a:solidFill>
                  <a:schemeClr val="accent6"/>
                </a:solidFill>
                <a:latin typeface="Times New Roman" panose="02020603050405020304" pitchFamily="18" charset="0"/>
                <a:cs typeface="Times New Roman" panose="02020603050405020304" pitchFamily="18" charset="0"/>
              </a:rPr>
              <a:t>, тактико-</a:t>
            </a:r>
            <a:r>
              <a:rPr lang="ru-RU" sz="3200" dirty="0" err="1">
                <a:solidFill>
                  <a:schemeClr val="accent6"/>
                </a:solidFill>
                <a:latin typeface="Times New Roman" panose="02020603050405020304" pitchFamily="18" charset="0"/>
                <a:cs typeface="Times New Roman" panose="02020603050405020304" pitchFamily="18" charset="0"/>
              </a:rPr>
              <a:t>технічні</a:t>
            </a:r>
            <a:r>
              <a:rPr lang="ru-RU" sz="3200" dirty="0">
                <a:solidFill>
                  <a:schemeClr val="accent6"/>
                </a:solidFill>
                <a:latin typeface="Times New Roman" panose="02020603050405020304" pitchFamily="18" charset="0"/>
                <a:cs typeface="Times New Roman" panose="02020603050405020304" pitchFamily="18" charset="0"/>
              </a:rPr>
              <a:t> характеристики та </a:t>
            </a:r>
            <a:r>
              <a:rPr lang="ru-RU" sz="3200" dirty="0" err="1">
                <a:solidFill>
                  <a:schemeClr val="accent6"/>
                </a:solidFill>
                <a:latin typeface="Times New Roman" panose="02020603050405020304" pitchFamily="18" charset="0"/>
                <a:cs typeface="Times New Roman" panose="02020603050405020304" pitchFamily="18" charset="0"/>
              </a:rPr>
              <a:t>їх</a:t>
            </a:r>
            <a:r>
              <a:rPr lang="ru-RU" sz="3200" dirty="0">
                <a:solidFill>
                  <a:schemeClr val="accent6"/>
                </a:solidFill>
                <a:latin typeface="Times New Roman" panose="02020603050405020304" pitchFamily="18" charset="0"/>
                <a:cs typeface="Times New Roman" panose="02020603050405020304" pitchFamily="18" charset="0"/>
              </a:rPr>
              <a:t> </a:t>
            </a:r>
            <a:r>
              <a:rPr lang="ru-RU" sz="3200" dirty="0" err="1">
                <a:solidFill>
                  <a:schemeClr val="accent6"/>
                </a:solidFill>
                <a:latin typeface="Times New Roman" panose="02020603050405020304" pitchFamily="18" charset="0"/>
                <a:cs typeface="Times New Roman" panose="02020603050405020304" pitchFamily="18" charset="0"/>
              </a:rPr>
              <a:t>можливості</a:t>
            </a:r>
            <a:r>
              <a:rPr lang="ru-RU" sz="3200" dirty="0">
                <a:solidFill>
                  <a:schemeClr val="accent6"/>
                </a:solidFill>
                <a:latin typeface="Times New Roman" panose="02020603050405020304" pitchFamily="18" charset="0"/>
                <a:cs typeface="Times New Roman" panose="02020603050405020304" pitchFamily="18" charset="0"/>
              </a:rPr>
              <a:t> </a:t>
            </a:r>
            <a:r>
              <a:rPr lang="uk-UA" sz="3200" dirty="0">
                <a:solidFill>
                  <a:schemeClr val="accent6"/>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3200" dirty="0">
                <a:solidFill>
                  <a:schemeClr val="accent6"/>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12893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МЕТА ЗАНЯТТЯ</a:t>
            </a:r>
          </a:p>
        </p:txBody>
      </p:sp>
      <p:sp>
        <p:nvSpPr>
          <p:cNvPr id="16"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a:t>
            </a:r>
          </a:p>
        </p:txBody>
      </p:sp>
      <p:pic>
        <p:nvPicPr>
          <p:cNvPr id="28" name="Рисунок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12448E68-22E9-B1DE-6F29-AC456BE9CC06}"/>
              </a:ext>
            </a:extLst>
          </p:cNvPr>
          <p:cNvSpPr txBox="1"/>
          <p:nvPr/>
        </p:nvSpPr>
        <p:spPr>
          <a:xfrm>
            <a:off x="173059" y="1128323"/>
            <a:ext cx="11808620" cy="4401205"/>
          </a:xfrm>
          <a:prstGeom prst="rect">
            <a:avLst/>
          </a:prstGeom>
          <a:noFill/>
        </p:spPr>
        <p:txBody>
          <a:bodyPr wrap="square">
            <a:spAutoFit/>
          </a:bodyPr>
          <a:lstStyle/>
          <a:p>
            <a:pPr algn="just"/>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МЕТА:</a:t>
            </a:r>
            <a:r>
              <a:rPr lang="uk-UA" sz="2800" dirty="0">
                <a:solidFill>
                  <a:schemeClr val="bg2">
                    <a:lumMod val="50000"/>
                  </a:schemeClr>
                </a:solidFill>
                <a:effectLst/>
                <a:latin typeface="Times New Roman" panose="02020603050405020304" pitchFamily="18" charset="0"/>
                <a:ea typeface="Arial Unicode MS"/>
                <a:cs typeface="Times New Roman" panose="02020603050405020304" pitchFamily="18" charset="0"/>
              </a:rPr>
              <a:t> Довести до особового складу ТТХ радіостанцій </a:t>
            </a:r>
            <a:r>
              <a:rPr lang="uk-UA" sz="2800" dirty="0" err="1">
                <a:solidFill>
                  <a:schemeClr val="bg2">
                    <a:lumMod val="50000"/>
                  </a:schemeClr>
                </a:solidFill>
                <a:effectLst/>
                <a:latin typeface="Times New Roman" panose="02020603050405020304" pitchFamily="18" charset="0"/>
                <a:ea typeface="Arial Unicode MS"/>
                <a:cs typeface="Times New Roman" panose="02020603050405020304" pitchFamily="18" charset="0"/>
              </a:rPr>
              <a:t>Motorola</a:t>
            </a:r>
            <a:r>
              <a:rPr lang="uk-UA" sz="2800" dirty="0">
                <a:solidFill>
                  <a:schemeClr val="bg2">
                    <a:lumMod val="50000"/>
                  </a:schemeClr>
                </a:solidFill>
                <a:effectLst/>
                <a:latin typeface="Times New Roman" panose="02020603050405020304" pitchFamily="18" charset="0"/>
                <a:ea typeface="Arial Unicode MS"/>
                <a:cs typeface="Times New Roman" panose="02020603050405020304" pitchFamily="18" charset="0"/>
              </a:rPr>
              <a:t> DP4800 (DP4400), DM4600 та їх модифікацій. Їх призначення. Призначення елементів управління радіостанціями, порядок ввімкнення радіостанції, їх розблокування. Перехід по каналах та зонах. Види АКБ, варіанти заряджання їх від різних джерел живлення. Види антен, способи їх розгортання та можливі дальності роботи на них. Варіанти розміщення радіостанцій на екіпіровці. Інші види радіостанцій, відмінності їх від </a:t>
            </a:r>
            <a:r>
              <a:rPr lang="uk-UA" sz="2800" dirty="0" err="1">
                <a:solidFill>
                  <a:schemeClr val="bg2">
                    <a:lumMod val="50000"/>
                  </a:schemeClr>
                </a:solidFill>
                <a:effectLst/>
                <a:latin typeface="Times New Roman" panose="02020603050405020304" pitchFamily="18" charset="0"/>
                <a:ea typeface="Arial Unicode MS"/>
                <a:cs typeface="Times New Roman" panose="02020603050405020304" pitchFamily="18" charset="0"/>
              </a:rPr>
              <a:t>Motorola</a:t>
            </a:r>
            <a:r>
              <a:rPr lang="uk-UA" sz="2800" dirty="0">
                <a:solidFill>
                  <a:schemeClr val="bg2">
                    <a:lumMod val="50000"/>
                  </a:schemeClr>
                </a:solidFill>
                <a:effectLst/>
                <a:latin typeface="Times New Roman" panose="02020603050405020304" pitchFamily="18" charset="0"/>
                <a:ea typeface="Arial Unicode MS"/>
                <a:cs typeface="Times New Roman" panose="02020603050405020304" pitchFamily="18" charset="0"/>
              </a:rPr>
              <a:t>. Типові помилки експлуатації радіостанцій </a:t>
            </a:r>
            <a:r>
              <a:rPr lang="uk-UA" sz="2800" dirty="0" err="1">
                <a:solidFill>
                  <a:schemeClr val="bg2">
                    <a:lumMod val="50000"/>
                  </a:schemeClr>
                </a:solidFill>
                <a:effectLst/>
                <a:latin typeface="Times New Roman" panose="02020603050405020304" pitchFamily="18" charset="0"/>
                <a:ea typeface="Arial Unicode MS"/>
                <a:cs typeface="Times New Roman" panose="02020603050405020304" pitchFamily="18" charset="0"/>
              </a:rPr>
              <a:t>Motorola</a:t>
            </a:r>
            <a:r>
              <a:rPr lang="uk-UA" sz="2800" dirty="0">
                <a:solidFill>
                  <a:schemeClr val="bg2">
                    <a:lumMod val="50000"/>
                  </a:schemeClr>
                </a:solidFill>
                <a:effectLst/>
                <a:latin typeface="Times New Roman" panose="02020603050405020304" pitchFamily="18" charset="0"/>
                <a:ea typeface="Arial Unicode MS"/>
                <a:cs typeface="Times New Roman" panose="02020603050405020304" pitchFamily="18" charset="0"/>
              </a:rPr>
              <a:t>, що виводять їх з ладу. Правила ведення радіообміну, передача інформації по засобах зв’язку.</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1020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152939"/>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НАВЧАЛЬНІ ПИТАННЯ</a:t>
            </a:r>
          </a:p>
        </p:txBody>
      </p:sp>
      <p:sp>
        <p:nvSpPr>
          <p:cNvPr id="16"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3</a:t>
            </a:r>
          </a:p>
        </p:txBody>
      </p:sp>
      <p:pic>
        <p:nvPicPr>
          <p:cNvPr id="28" name="Рисунок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7" name="Прямокутник 26"/>
          <p:cNvSpPr/>
          <p:nvPr/>
        </p:nvSpPr>
        <p:spPr>
          <a:xfrm>
            <a:off x="282910" y="1355172"/>
            <a:ext cx="11618128" cy="3600986"/>
          </a:xfrm>
          <a:prstGeom prst="rect">
            <a:avLst/>
          </a:prstGeom>
        </p:spPr>
        <p:txBody>
          <a:bodyPr wrap="square">
            <a:spAutoFit/>
          </a:bodyPr>
          <a:lstStyle/>
          <a:p>
            <a:r>
              <a:rPr lang="uk-UA" sz="2800" dirty="0">
                <a:solidFill>
                  <a:srgbClr val="0070C0"/>
                </a:solidFill>
                <a:latin typeface="Times New Roman" panose="02020603050405020304" pitchFamily="18" charset="0"/>
                <a:cs typeface="Times New Roman" panose="02020603050405020304" pitchFamily="18" charset="0"/>
              </a:rPr>
              <a:t>Питання 1: </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Правила користування засобами зв’язку.</a:t>
            </a:r>
          </a:p>
          <a:p>
            <a:endParaRPr lang="uk-UA" sz="2800" dirty="0">
              <a:solidFill>
                <a:schemeClr val="bg2">
                  <a:lumMod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r>
              <a:rPr lang="uk-UA" sz="2800" dirty="0">
                <a:solidFill>
                  <a:srgbClr val="0070C0"/>
                </a:solidFill>
                <a:latin typeface="Times New Roman" panose="02020603050405020304" pitchFamily="18" charset="0"/>
                <a:cs typeface="Times New Roman" panose="02020603050405020304" pitchFamily="18" charset="0"/>
              </a:rPr>
              <a:t>Питання 2: </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Тактико-технічні характеристики радіостанцій </a:t>
            </a:r>
            <a:r>
              <a:rPr lang="uk-UA" sz="28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Motorola</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uk-UA" sz="2800" dirty="0">
                <a:solidFill>
                  <a:srgbClr val="0070C0"/>
                </a:solidFill>
                <a:latin typeface="Times New Roman" panose="02020603050405020304" pitchFamily="18" charset="0"/>
                <a:cs typeface="Times New Roman" panose="02020603050405020304" pitchFamily="18" charset="0"/>
              </a:rPr>
              <a:t>Питання 3: “</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Види, призначення та застосування антен виносного типу</a:t>
            </a:r>
            <a:r>
              <a:rPr lang="uk-UA" sz="2800" dirty="0">
                <a:solidFill>
                  <a:schemeClr val="bg2">
                    <a:lumMod val="50000"/>
                  </a:schemeClr>
                </a:solidFill>
                <a:latin typeface="Times New Roman" panose="02020603050405020304" pitchFamily="18" charset="0"/>
                <a:cs typeface="Times New Roman" panose="02020603050405020304" pitchFamily="18" charset="0"/>
              </a:rPr>
              <a:t>”.</a:t>
            </a:r>
          </a:p>
          <a:p>
            <a:endParaRPr lang="uk-UA" sz="2800" dirty="0">
              <a:solidFill>
                <a:srgbClr val="0070C0"/>
              </a:solidFill>
              <a:latin typeface="Times New Roman" panose="02020603050405020304" pitchFamily="18" charset="0"/>
              <a:cs typeface="Times New Roman" panose="02020603050405020304" pitchFamily="18" charset="0"/>
            </a:endParaRPr>
          </a:p>
          <a:p>
            <a:r>
              <a:rPr lang="uk-UA" sz="2800" dirty="0">
                <a:solidFill>
                  <a:srgbClr val="0070C0"/>
                </a:solidFill>
                <a:latin typeface="Times New Roman" panose="02020603050405020304" pitchFamily="18" charset="0"/>
                <a:cs typeface="Times New Roman" panose="02020603050405020304" pitchFamily="18" charset="0"/>
              </a:rPr>
              <a:t>Питання 4: “</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Правила ведення переговорів</a:t>
            </a:r>
            <a:r>
              <a:rPr lang="uk-UA" sz="2800" dirty="0">
                <a:solidFill>
                  <a:schemeClr val="bg2">
                    <a:lumMod val="50000"/>
                  </a:schemeClr>
                </a:solidFill>
                <a:latin typeface="Times New Roman" panose="02020603050405020304" pitchFamily="18" charset="0"/>
                <a:cs typeface="Times New Roman" panose="02020603050405020304" pitchFamily="18" charset="0"/>
              </a:rPr>
              <a:t>”.</a:t>
            </a:r>
          </a:p>
          <a:p>
            <a:endParaRPr lang="uk-UA" sz="32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0765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14651"/>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1.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Правила користування засобами зв’язку.</a:t>
            </a:r>
            <a:r>
              <a:rPr lang="uk-UA" altLang="en-U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7</a:t>
            </a:r>
          </a:p>
        </p:txBody>
      </p:sp>
      <p:sp>
        <p:nvSpPr>
          <p:cNvPr id="5" name="TextBox 4">
            <a:extLst>
              <a:ext uri="{FF2B5EF4-FFF2-40B4-BE49-F238E27FC236}">
                <a16:creationId xmlns:a16="http://schemas.microsoft.com/office/drawing/2014/main" id="{6D431282-6910-9FA7-0341-EE889FBD7F1F}"/>
              </a:ext>
            </a:extLst>
          </p:cNvPr>
          <p:cNvSpPr txBox="1"/>
          <p:nvPr/>
        </p:nvSpPr>
        <p:spPr>
          <a:xfrm>
            <a:off x="155049" y="1226014"/>
            <a:ext cx="12018941" cy="5970865"/>
          </a:xfrm>
          <a:prstGeom prst="rect">
            <a:avLst/>
          </a:prstGeom>
          <a:noFill/>
        </p:spPr>
        <p:txBody>
          <a:bodyPr wrap="square">
            <a:spAutoFit/>
          </a:bodyPr>
          <a:lstStyle/>
          <a:p>
            <a:r>
              <a:rPr lang="uk-UA" sz="2800" dirty="0">
                <a:solidFill>
                  <a:schemeClr val="bg2">
                    <a:lumMod val="50000"/>
                  </a:schemeClr>
                </a:solidFill>
                <a:effectLst/>
                <a:latin typeface="Times New Roman" panose="02020603050405020304" pitchFamily="18" charset="0"/>
                <a:ea typeface="Times New Roman" panose="02020603050405020304" pitchFamily="18" charset="0"/>
              </a:rPr>
              <a:t>1. Радіозв’язок між військовими радіостанціями здійснюється за єдиним для всіх ланок управління Збройних Сил України правилами радіозв’язку.</a:t>
            </a:r>
            <a:r>
              <a:rPr lang="uk-UA"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2. Режим роботи радіостанції визначається штабом, який організовує радіозв’язок.</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uk-UA" sz="2800" dirty="0">
                <a:solidFill>
                  <a:schemeClr val="bg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3</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Передача по радіоканалах повідомлень і ведення переговорів називаються радіообміном. </a:t>
            </a:r>
          </a:p>
          <a:p>
            <a:r>
              <a:rPr lang="uk-UA" sz="2800" dirty="0">
                <a:solidFill>
                  <a:schemeClr val="bg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4</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Службовий радіообмін на цифрових засобах захищеного радіозв’язку ведеться на мінімальних </a:t>
            </a:r>
            <a:r>
              <a:rPr lang="uk-UA" sz="28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потужностях</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та із застосуванням вузько направлених антен.</a:t>
            </a:r>
            <a:endParaRPr lang="uk-UA" sz="2800" dirty="0">
              <a:solidFill>
                <a:schemeClr val="bg2">
                  <a:lumMod val="50000"/>
                </a:schemeClr>
              </a:solidFill>
              <a:latin typeface="Calibri" panose="020F0502020204030204" pitchFamily="34" charset="0"/>
              <a:ea typeface="Times New Roman" panose="02020603050405020304" pitchFamily="18" charset="0"/>
              <a:cs typeface="Times New Roman" panose="02020603050405020304" pitchFamily="18" charset="0"/>
            </a:endParaRPr>
          </a:p>
          <a:p>
            <a:r>
              <a:rPr lang="uk-UA" sz="2800" dirty="0">
                <a:solidFill>
                  <a:schemeClr val="bg2">
                    <a:lumMod val="50000"/>
                  </a:schemeClr>
                </a:solidFill>
                <a:latin typeface="Calibri" panose="020F0502020204030204" pitchFamily="34" charset="0"/>
                <a:ea typeface="Times New Roman" panose="02020603050405020304" pitchFamily="18" charset="0"/>
                <a:cs typeface="Times New Roman" panose="02020603050405020304" pitchFamily="18" charset="0"/>
              </a:rPr>
              <a:t>  - </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Службовий радіообмін на аналогових </a:t>
            </a:r>
            <a:r>
              <a:rPr lang="uk-UA" sz="28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радіозасобах</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ведеться із застосуванням установлених таблиць та за допомогою дозволених кодових скорочень (радіокодів) або кодових виразів.</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ru-UA"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ru-UA" sz="2800" dirty="0">
              <a:solidFill>
                <a:schemeClr val="bg2">
                  <a:lumMod val="50000"/>
                </a:schemeClr>
              </a:solidFill>
            </a:endParaRPr>
          </a:p>
        </p:txBody>
      </p:sp>
    </p:spTree>
    <p:extLst>
      <p:ext uri="{BB962C8B-B14F-4D97-AF65-F5344CB8AC3E}">
        <p14:creationId xmlns:p14="http://schemas.microsoft.com/office/powerpoint/2010/main" val="2298447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82890"/>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2.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Тактико-технічні характеристики радіостанцій </a:t>
            </a:r>
            <a:r>
              <a:rPr lang="uk-UA" sz="2800" b="1" dirty="0" err="1">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Motorola</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r>
              <a:rPr lang="uk-UA" altLang="en-U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10</a:t>
            </a:r>
          </a:p>
        </p:txBody>
      </p:sp>
      <p:graphicFrame>
        <p:nvGraphicFramePr>
          <p:cNvPr id="2" name="Таблица 1">
            <a:extLst>
              <a:ext uri="{FF2B5EF4-FFF2-40B4-BE49-F238E27FC236}">
                <a16:creationId xmlns:a16="http://schemas.microsoft.com/office/drawing/2014/main" id="{87007CB7-A96D-F61F-A5BE-89F872A68ACE}"/>
              </a:ext>
            </a:extLst>
          </p:cNvPr>
          <p:cNvGraphicFramePr>
            <a:graphicFrameLocks noGrp="1"/>
          </p:cNvGraphicFramePr>
          <p:nvPr>
            <p:extLst>
              <p:ext uri="{D42A27DB-BD31-4B8C-83A1-F6EECF244321}">
                <p14:modId xmlns:p14="http://schemas.microsoft.com/office/powerpoint/2010/main" val="1084996064"/>
              </p:ext>
            </p:extLst>
          </p:nvPr>
        </p:nvGraphicFramePr>
        <p:xfrm>
          <a:off x="0" y="1690094"/>
          <a:ext cx="12191999" cy="5154236"/>
        </p:xfrm>
        <a:graphic>
          <a:graphicData uri="http://schemas.openxmlformats.org/drawingml/2006/table">
            <a:tbl>
              <a:tblPr firstRow="1" firstCol="1" bandRow="1">
                <a:tableStyleId>{5C22544A-7EE6-4342-B048-85BDC9FD1C3A}</a:tableStyleId>
              </a:tblPr>
              <a:tblGrid>
                <a:gridCol w="9546857">
                  <a:extLst>
                    <a:ext uri="{9D8B030D-6E8A-4147-A177-3AD203B41FA5}">
                      <a16:colId xmlns:a16="http://schemas.microsoft.com/office/drawing/2014/main" val="1523965409"/>
                    </a:ext>
                  </a:extLst>
                </a:gridCol>
                <a:gridCol w="2645142">
                  <a:extLst>
                    <a:ext uri="{9D8B030D-6E8A-4147-A177-3AD203B41FA5}">
                      <a16:colId xmlns:a16="http://schemas.microsoft.com/office/drawing/2014/main" val="3976886423"/>
                    </a:ext>
                  </a:extLst>
                </a:gridCol>
              </a:tblGrid>
              <a:tr h="368160">
                <a:tc>
                  <a:txBody>
                    <a:bodyPr/>
                    <a:lstStyle/>
                    <a:p>
                      <a:pPr>
                        <a:tabLst>
                          <a:tab pos="2969895" algn="ctr"/>
                          <a:tab pos="5940425" algn="r"/>
                        </a:tabLst>
                      </a:pPr>
                      <a:r>
                        <a:rPr lang="uk-UA" sz="1800" dirty="0">
                          <a:effectLst/>
                        </a:rPr>
                        <a:t>Кількість каналів</a:t>
                      </a:r>
                      <a:endParaRPr lang="ru-UA"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3576320" algn="ctr"/>
                          <a:tab pos="5940425" algn="r"/>
                        </a:tabLst>
                      </a:pPr>
                      <a:r>
                        <a:rPr lang="uk-UA" sz="1800">
                          <a:effectLst/>
                        </a:rPr>
                        <a:t>1000</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2761838334"/>
                  </a:ext>
                </a:extLst>
              </a:tr>
              <a:tr h="368160">
                <a:tc>
                  <a:txBody>
                    <a:bodyPr/>
                    <a:lstStyle/>
                    <a:p>
                      <a:pPr>
                        <a:tabLst>
                          <a:tab pos="2969895" algn="ctr"/>
                          <a:tab pos="5940425" algn="r"/>
                        </a:tabLst>
                      </a:pPr>
                      <a:r>
                        <a:rPr lang="uk-UA" sz="1800" dirty="0">
                          <a:effectLst/>
                        </a:rPr>
                        <a:t>Вихідна потужність (висока / низька), Вт, з можливістю перемикання вручну</a:t>
                      </a:r>
                      <a:endParaRPr lang="ru-UA"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5 / 1</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954382078"/>
                  </a:ext>
                </a:extLst>
              </a:tr>
              <a:tr h="368160">
                <a:tc>
                  <a:txBody>
                    <a:bodyPr/>
                    <a:lstStyle/>
                    <a:p>
                      <a:pPr>
                        <a:tabLst>
                          <a:tab pos="2969895" algn="ctr"/>
                          <a:tab pos="5940425" algn="r"/>
                        </a:tabLst>
                      </a:pPr>
                      <a:r>
                        <a:rPr lang="uk-UA" sz="1800">
                          <a:effectLst/>
                        </a:rPr>
                        <a:t>Крок частотної сітки в цифровому режимі, кГц</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dirty="0">
                          <a:effectLst/>
                        </a:rPr>
                        <a:t>12,5/20/25</a:t>
                      </a:r>
                      <a:endParaRPr lang="ru-UA"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1733970740"/>
                  </a:ext>
                </a:extLst>
              </a:tr>
              <a:tr h="368160">
                <a:tc>
                  <a:txBody>
                    <a:bodyPr/>
                    <a:lstStyle/>
                    <a:p>
                      <a:pPr>
                        <a:tabLst>
                          <a:tab pos="2969895" algn="ctr"/>
                          <a:tab pos="5940425" algn="r"/>
                        </a:tabLst>
                      </a:pPr>
                      <a:r>
                        <a:rPr lang="uk-UA" sz="1800">
                          <a:effectLst/>
                        </a:rPr>
                        <a:t>Чутливість приймача (при BER = 3%), мкВ</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0,3</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2225967801"/>
                  </a:ext>
                </a:extLst>
              </a:tr>
              <a:tr h="368160">
                <a:tc>
                  <a:txBody>
                    <a:bodyPr/>
                    <a:lstStyle/>
                    <a:p>
                      <a:pPr>
                        <a:tabLst>
                          <a:tab pos="2969895" algn="ctr"/>
                          <a:tab pos="5940425" algn="r"/>
                        </a:tabLst>
                      </a:pPr>
                      <a:r>
                        <a:rPr lang="uk-UA" sz="1800">
                          <a:effectLst/>
                        </a:rPr>
                        <a:t>Потужність аудіо виходу, мВт</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500</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2992210191"/>
                  </a:ext>
                </a:extLst>
              </a:tr>
              <a:tr h="368160">
                <a:tc>
                  <a:txBody>
                    <a:bodyPr/>
                    <a:lstStyle/>
                    <a:p>
                      <a:pPr>
                        <a:tabLst>
                          <a:tab pos="2969895" algn="ctr"/>
                          <a:tab pos="5940425" algn="r"/>
                        </a:tabLst>
                      </a:pPr>
                      <a:r>
                        <a:rPr lang="uk-UA" sz="1800">
                          <a:effectLst/>
                        </a:rPr>
                        <a:t>Живлення, В</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7,5</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3966717048"/>
                  </a:ext>
                </a:extLst>
              </a:tr>
              <a:tr h="368160">
                <a:tc>
                  <a:txBody>
                    <a:bodyPr/>
                    <a:lstStyle/>
                    <a:p>
                      <a:pPr>
                        <a:tabLst>
                          <a:tab pos="2969895" algn="ctr"/>
                          <a:tab pos="5940425" algn="r"/>
                        </a:tabLst>
                      </a:pPr>
                      <a:r>
                        <a:rPr lang="uk-UA" sz="1800">
                          <a:effectLst/>
                        </a:rPr>
                        <a:t>Акумулятор, мАгод</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NiMH, 1400</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2036248369"/>
                  </a:ext>
                </a:extLst>
              </a:tr>
              <a:tr h="736318">
                <a:tc>
                  <a:txBody>
                    <a:bodyPr/>
                    <a:lstStyle/>
                    <a:p>
                      <a:pPr>
                        <a:tabLst>
                          <a:tab pos="2969895" algn="ctr"/>
                          <a:tab pos="5940425" algn="r"/>
                        </a:tabLst>
                      </a:pPr>
                      <a:r>
                        <a:rPr lang="uk-UA" sz="1800">
                          <a:effectLst/>
                        </a:rPr>
                        <a:t>Час неперервної роботи (при співвіднощенні часу передача/прийом/очікування, %, 5/5/90), год</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аналог– 7/цифра– 10</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3352560264"/>
                  </a:ext>
                </a:extLst>
              </a:tr>
              <a:tr h="368160">
                <a:tc>
                  <a:txBody>
                    <a:bodyPr/>
                    <a:lstStyle/>
                    <a:p>
                      <a:pPr>
                        <a:tabLst>
                          <a:tab pos="2969895" algn="ctr"/>
                          <a:tab pos="5940425" algn="r"/>
                        </a:tabLst>
                      </a:pPr>
                      <a:r>
                        <a:rPr lang="uk-UA" sz="1800">
                          <a:effectLst/>
                        </a:rPr>
                        <a:t>Робоча температура, °C</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-30 °C…+60</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1718079949"/>
                  </a:ext>
                </a:extLst>
              </a:tr>
              <a:tr h="368160">
                <a:tc>
                  <a:txBody>
                    <a:bodyPr/>
                    <a:lstStyle/>
                    <a:p>
                      <a:pPr>
                        <a:tabLst>
                          <a:tab pos="2969895" algn="ctr"/>
                          <a:tab pos="5940425" algn="r"/>
                        </a:tabLst>
                      </a:pPr>
                      <a:r>
                        <a:rPr lang="uk-UA" sz="1800">
                          <a:effectLst/>
                        </a:rPr>
                        <a:t>Розміри, мм</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131,5х63,5х35,2</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2958407020"/>
                  </a:ext>
                </a:extLst>
              </a:tr>
              <a:tr h="368160">
                <a:tc>
                  <a:txBody>
                    <a:bodyPr/>
                    <a:lstStyle/>
                    <a:p>
                      <a:pPr>
                        <a:tabLst>
                          <a:tab pos="2969895" algn="ctr"/>
                          <a:tab pos="5940425" algn="r"/>
                        </a:tabLst>
                      </a:pPr>
                      <a:r>
                        <a:rPr lang="uk-UA" sz="1800">
                          <a:effectLst/>
                        </a:rPr>
                        <a:t>Вага, г</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a:txBody>
                    <a:bodyPr/>
                    <a:lstStyle/>
                    <a:p>
                      <a:pPr algn="ctr">
                        <a:tabLst>
                          <a:tab pos="2969895" algn="ctr"/>
                          <a:tab pos="5940425" algn="r"/>
                        </a:tabLst>
                      </a:pPr>
                      <a:r>
                        <a:rPr lang="uk-UA" sz="1800">
                          <a:effectLst/>
                        </a:rPr>
                        <a:t>390</a:t>
                      </a:r>
                      <a:endParaRPr lang="ru-UA"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extLst>
                  <a:ext uri="{0D108BD9-81ED-4DB2-BD59-A6C34878D82A}">
                    <a16:rowId xmlns:a16="http://schemas.microsoft.com/office/drawing/2014/main" val="2882238974"/>
                  </a:ext>
                </a:extLst>
              </a:tr>
              <a:tr h="736318">
                <a:tc gridSpan="2">
                  <a:txBody>
                    <a:bodyPr/>
                    <a:lstStyle/>
                    <a:p>
                      <a:pPr>
                        <a:tabLst>
                          <a:tab pos="2969895" algn="ctr"/>
                          <a:tab pos="5940425" algn="r"/>
                        </a:tabLst>
                      </a:pPr>
                      <a:r>
                        <a:rPr lang="uk-UA" sz="1800" dirty="0">
                          <a:effectLst/>
                        </a:rPr>
                        <a:t>Захист від пилу та вологи відповідно стандарту IP57, захист від занурення у воду на глибину до 1 м, ударостійкість</a:t>
                      </a:r>
                      <a:endParaRPr lang="ru-UA"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1341" marR="61341" marT="0" marB="0"/>
                </a:tc>
                <a:tc hMerge="1">
                  <a:txBody>
                    <a:bodyPr/>
                    <a:lstStyle/>
                    <a:p>
                      <a:endParaRPr lang="ru-UA"/>
                    </a:p>
                  </a:txBody>
                  <a:tcPr/>
                </a:tc>
                <a:extLst>
                  <a:ext uri="{0D108BD9-81ED-4DB2-BD59-A6C34878D82A}">
                    <a16:rowId xmlns:a16="http://schemas.microsoft.com/office/drawing/2014/main" val="1213020857"/>
                  </a:ext>
                </a:extLst>
              </a:tr>
            </a:tbl>
          </a:graphicData>
        </a:graphic>
      </p:graphicFrame>
      <p:sp>
        <p:nvSpPr>
          <p:cNvPr id="3" name="Rectangle 1">
            <a:extLst>
              <a:ext uri="{FF2B5EF4-FFF2-40B4-BE49-F238E27FC236}">
                <a16:creationId xmlns:a16="http://schemas.microsoft.com/office/drawing/2014/main" id="{47C30099-4C67-82B8-03D5-56413A94DEAD}"/>
              </a:ext>
            </a:extLst>
          </p:cNvPr>
          <p:cNvSpPr>
            <a:spLocks noChangeArrowheads="1"/>
          </p:cNvSpPr>
          <p:nvPr/>
        </p:nvSpPr>
        <p:spPr bwMode="auto">
          <a:xfrm>
            <a:off x="-711647" y="1198517"/>
            <a:ext cx="136882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2970213" algn="ctr"/>
                <a:tab pos="5940425" algn="r"/>
              </a:tabLst>
            </a:pPr>
            <a:r>
              <a:rPr kumimoji="0" lang="uk-UA" altLang="ru-UA" sz="2800" b="1" i="1" u="none" strike="noStrike" cap="none" normalizeH="0" baseline="0" dirty="0">
                <a:ln>
                  <a:noFill/>
                </a:ln>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ОСНОВНІ ХАРАКТЕРИСТИКИ DP 4800</a:t>
            </a:r>
            <a:endParaRPr kumimoji="0" lang="uk-UA" altLang="ru-UA" sz="3600" b="0" i="0" u="none" strike="noStrike" cap="none" normalizeH="0" baseline="0" dirty="0">
              <a:ln>
                <a:noFill/>
              </a:ln>
              <a:solidFill>
                <a:schemeClr val="bg2">
                  <a:lumMod val="50000"/>
                </a:schemeClr>
              </a:solidFill>
              <a:effectLst/>
              <a:latin typeface="Arial" panose="020B0604020202020204" pitchFamily="34" charset="0"/>
            </a:endParaRPr>
          </a:p>
        </p:txBody>
      </p:sp>
    </p:spTree>
    <p:extLst>
      <p:ext uri="{BB962C8B-B14F-4D97-AF65-F5344CB8AC3E}">
        <p14:creationId xmlns:p14="http://schemas.microsoft.com/office/powerpoint/2010/main" val="2916518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82890"/>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2.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Тактико-технічні характеристики радіостанцій </a:t>
            </a:r>
            <a:r>
              <a:rPr lang="uk-UA" sz="2800" b="1" dirty="0" err="1">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Motorola</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a:t>
            </a:r>
            <a:r>
              <a:rPr lang="uk-UA" altLang="en-US"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11</a:t>
            </a:r>
          </a:p>
        </p:txBody>
      </p:sp>
      <p:graphicFrame>
        <p:nvGraphicFramePr>
          <p:cNvPr id="4" name="Таблица 3">
            <a:extLst>
              <a:ext uri="{FF2B5EF4-FFF2-40B4-BE49-F238E27FC236}">
                <a16:creationId xmlns:a16="http://schemas.microsoft.com/office/drawing/2014/main" id="{1C25B485-12B9-F4B2-DD9D-B6EAD133233A}"/>
              </a:ext>
            </a:extLst>
          </p:cNvPr>
          <p:cNvGraphicFramePr>
            <a:graphicFrameLocks noGrp="1"/>
          </p:cNvGraphicFramePr>
          <p:nvPr>
            <p:extLst>
              <p:ext uri="{D42A27DB-BD31-4B8C-83A1-F6EECF244321}">
                <p14:modId xmlns:p14="http://schemas.microsoft.com/office/powerpoint/2010/main" val="552642818"/>
              </p:ext>
            </p:extLst>
          </p:nvPr>
        </p:nvGraphicFramePr>
        <p:xfrm>
          <a:off x="0" y="1869742"/>
          <a:ext cx="12192000" cy="4974583"/>
        </p:xfrm>
        <a:graphic>
          <a:graphicData uri="http://schemas.openxmlformats.org/drawingml/2006/table">
            <a:tbl>
              <a:tblPr firstRow="1" firstCol="1" bandRow="1">
                <a:tableStyleId>{5C22544A-7EE6-4342-B048-85BDC9FD1C3A}</a:tableStyleId>
              </a:tblPr>
              <a:tblGrid>
                <a:gridCol w="6672504">
                  <a:extLst>
                    <a:ext uri="{9D8B030D-6E8A-4147-A177-3AD203B41FA5}">
                      <a16:colId xmlns:a16="http://schemas.microsoft.com/office/drawing/2014/main" val="3293929384"/>
                    </a:ext>
                  </a:extLst>
                </a:gridCol>
                <a:gridCol w="5519496">
                  <a:extLst>
                    <a:ext uri="{9D8B030D-6E8A-4147-A177-3AD203B41FA5}">
                      <a16:colId xmlns:a16="http://schemas.microsoft.com/office/drawing/2014/main" val="2625795212"/>
                    </a:ext>
                  </a:extLst>
                </a:gridCol>
              </a:tblGrid>
              <a:tr h="621823">
                <a:tc>
                  <a:txBody>
                    <a:bodyPr/>
                    <a:lstStyle/>
                    <a:p>
                      <a:pPr algn="just">
                        <a:tabLst>
                          <a:tab pos="2969895" algn="ctr"/>
                          <a:tab pos="5940425" algn="r"/>
                        </a:tabLst>
                      </a:pPr>
                      <a:r>
                        <a:rPr lang="uk-UA" sz="2800" dirty="0">
                          <a:effectLst/>
                        </a:rPr>
                        <a:t>Кількість каналів</a:t>
                      </a:r>
                      <a:endParaRPr lang="ru-U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a:effectLst/>
                        </a:rPr>
                        <a:t>1000</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80440469"/>
                  </a:ext>
                </a:extLst>
              </a:tr>
              <a:tr h="1243645">
                <a:tc>
                  <a:txBody>
                    <a:bodyPr/>
                    <a:lstStyle/>
                    <a:p>
                      <a:pPr algn="just">
                        <a:tabLst>
                          <a:tab pos="2969895" algn="ctr"/>
                          <a:tab pos="5940425" algn="r"/>
                        </a:tabLst>
                      </a:pPr>
                      <a:r>
                        <a:rPr lang="uk-UA" sz="2800" dirty="0">
                          <a:effectLst/>
                        </a:rPr>
                        <a:t>Вихідна потужність (висока / низька), Вт</a:t>
                      </a:r>
                      <a:endParaRPr lang="ru-U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a:effectLst/>
                        </a:rPr>
                        <a:t>не більше 54 / не менше 20</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1482582"/>
                  </a:ext>
                </a:extLst>
              </a:tr>
              <a:tr h="621823">
                <a:tc>
                  <a:txBody>
                    <a:bodyPr/>
                    <a:lstStyle/>
                    <a:p>
                      <a:pPr algn="just">
                        <a:tabLst>
                          <a:tab pos="1953260" algn="l"/>
                        </a:tabLst>
                      </a:pPr>
                      <a:r>
                        <a:rPr lang="uk-UA" sz="2800">
                          <a:effectLst/>
                        </a:rPr>
                        <a:t>Живлення, АКБ </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a:effectLst/>
                        </a:rPr>
                        <a:t>13,8 В </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3935203"/>
                  </a:ext>
                </a:extLst>
              </a:tr>
              <a:tr h="621823">
                <a:tc>
                  <a:txBody>
                    <a:bodyPr/>
                    <a:lstStyle/>
                    <a:p>
                      <a:pPr algn="just">
                        <a:tabLst>
                          <a:tab pos="2969895" algn="ctr"/>
                          <a:tab pos="5940425" algn="r"/>
                        </a:tabLst>
                      </a:pPr>
                      <a:r>
                        <a:rPr lang="uk-UA" sz="2800">
                          <a:effectLst/>
                        </a:rPr>
                        <a:t>Споживання струму, А</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a:effectLst/>
                        </a:rPr>
                        <a:t>11 А</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24811539"/>
                  </a:ext>
                </a:extLst>
              </a:tr>
              <a:tr h="621823">
                <a:tc>
                  <a:txBody>
                    <a:bodyPr/>
                    <a:lstStyle/>
                    <a:p>
                      <a:pPr algn="just">
                        <a:tabLst>
                          <a:tab pos="2969895" algn="ctr"/>
                          <a:tab pos="5940425" algn="r"/>
                        </a:tabLst>
                      </a:pPr>
                      <a:r>
                        <a:rPr lang="uk-UA" sz="2800">
                          <a:effectLst/>
                        </a:rPr>
                        <a:t>Рознесення каналів, кГц</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a:effectLst/>
                        </a:rPr>
                        <a:t>12,5/20/25</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39070855"/>
                  </a:ext>
                </a:extLst>
              </a:tr>
              <a:tr h="621823">
                <a:tc>
                  <a:txBody>
                    <a:bodyPr/>
                    <a:lstStyle/>
                    <a:p>
                      <a:pPr algn="just">
                        <a:tabLst>
                          <a:tab pos="2969895" algn="ctr"/>
                          <a:tab pos="5940425" algn="r"/>
                        </a:tabLst>
                      </a:pPr>
                      <a:r>
                        <a:rPr lang="uk-UA" sz="2800">
                          <a:effectLst/>
                        </a:rPr>
                        <a:t>Габарити, мм</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a:effectLst/>
                        </a:rPr>
                        <a:t>53,3x175,3x205,7</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36631656"/>
                  </a:ext>
                </a:extLst>
              </a:tr>
              <a:tr h="621823">
                <a:tc>
                  <a:txBody>
                    <a:bodyPr/>
                    <a:lstStyle/>
                    <a:p>
                      <a:pPr algn="just">
                        <a:tabLst>
                          <a:tab pos="2969895" algn="ctr"/>
                          <a:tab pos="5940425" algn="r"/>
                        </a:tabLst>
                      </a:pPr>
                      <a:r>
                        <a:rPr lang="uk-UA" sz="2800">
                          <a:effectLst/>
                        </a:rPr>
                        <a:t>Вага, кг</a:t>
                      </a:r>
                      <a:endParaRPr lang="ru-UA" sz="2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tabLst>
                          <a:tab pos="2969895" algn="ctr"/>
                          <a:tab pos="5940425" algn="r"/>
                        </a:tabLst>
                      </a:pPr>
                      <a:r>
                        <a:rPr lang="uk-UA" sz="2800" dirty="0">
                          <a:effectLst/>
                        </a:rPr>
                        <a:t>1,8</a:t>
                      </a:r>
                      <a:endParaRPr lang="ru-U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00271488"/>
                  </a:ext>
                </a:extLst>
              </a:tr>
            </a:tbl>
          </a:graphicData>
        </a:graphic>
      </p:graphicFrame>
      <p:sp>
        <p:nvSpPr>
          <p:cNvPr id="5" name="Rectangle 1">
            <a:extLst>
              <a:ext uri="{FF2B5EF4-FFF2-40B4-BE49-F238E27FC236}">
                <a16:creationId xmlns:a16="http://schemas.microsoft.com/office/drawing/2014/main" id="{5774E0A0-2E21-BB80-D11A-F15474E1011E}"/>
              </a:ext>
            </a:extLst>
          </p:cNvPr>
          <p:cNvSpPr>
            <a:spLocks noChangeArrowheads="1"/>
          </p:cNvSpPr>
          <p:nvPr/>
        </p:nvSpPr>
        <p:spPr bwMode="auto">
          <a:xfrm>
            <a:off x="-1077659" y="1294891"/>
            <a:ext cx="1566910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2970213" algn="ctr"/>
                <a:tab pos="5940425" algn="r"/>
              </a:tabLst>
            </a:pPr>
            <a:r>
              <a:rPr kumimoji="0" lang="uk-UA" altLang="ru-UA" sz="2800" b="1" i="1" u="none" strike="noStrike" cap="none" normalizeH="0" baseline="0" dirty="0">
                <a:ln>
                  <a:noFill/>
                </a:ln>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ОСНОВНІ ХАРАКТЕРИСТИКИ DM4600</a:t>
            </a:r>
            <a:endParaRPr kumimoji="0" lang="uk-UA" altLang="ru-UA" sz="3600" b="0" i="0" u="none" strike="noStrike" cap="none" normalizeH="0" baseline="0" dirty="0">
              <a:ln>
                <a:noFill/>
              </a:ln>
              <a:solidFill>
                <a:schemeClr val="bg2">
                  <a:lumMod val="50000"/>
                </a:schemeClr>
              </a:solidFill>
              <a:effectLst/>
              <a:latin typeface="Arial" panose="020B0604020202020204" pitchFamily="34" charset="0"/>
            </a:endParaRPr>
          </a:p>
        </p:txBody>
      </p:sp>
    </p:spTree>
    <p:extLst>
      <p:ext uri="{BB962C8B-B14F-4D97-AF65-F5344CB8AC3E}">
        <p14:creationId xmlns:p14="http://schemas.microsoft.com/office/powerpoint/2010/main" val="41045424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69242"/>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3.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Види, призначення та застосування антен виносного типу</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13</a:t>
            </a:r>
          </a:p>
        </p:txBody>
      </p:sp>
      <p:sp>
        <p:nvSpPr>
          <p:cNvPr id="3" name="TextBox 2">
            <a:extLst>
              <a:ext uri="{FF2B5EF4-FFF2-40B4-BE49-F238E27FC236}">
                <a16:creationId xmlns:a16="http://schemas.microsoft.com/office/drawing/2014/main" id="{C84CCDFD-78BD-958D-4BA9-363685D56C1E}"/>
              </a:ext>
            </a:extLst>
          </p:cNvPr>
          <p:cNvSpPr txBox="1"/>
          <p:nvPr/>
        </p:nvSpPr>
        <p:spPr>
          <a:xfrm>
            <a:off x="5800298" y="1341943"/>
            <a:ext cx="6391702" cy="5262979"/>
          </a:xfrm>
          <a:prstGeom prst="rect">
            <a:avLst/>
          </a:prstGeom>
          <a:noFill/>
        </p:spPr>
        <p:txBody>
          <a:bodyPr wrap="square">
            <a:spAutoFit/>
          </a:bodyPr>
          <a:lstStyle/>
          <a:p>
            <a:pPr algn="ctr"/>
            <a:r>
              <a:rPr lang="ru-RU" sz="2400" b="1"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Рисунок </a:t>
            </a:r>
            <a:r>
              <a:rPr lang="ru-RU" sz="2400" b="1"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з’єднання</a:t>
            </a:r>
            <a:r>
              <a:rPr lang="ru-RU" sz="2400" b="1"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антенного </a:t>
            </a:r>
            <a:r>
              <a:rPr lang="ru-RU" sz="2400" b="1"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виходу</a:t>
            </a:r>
            <a:r>
              <a:rPr lang="ru-RU" sz="2400" b="1"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та </a:t>
            </a:r>
            <a:r>
              <a:rPr lang="ru-RU" sz="2400" b="1"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готовий</a:t>
            </a:r>
            <a:r>
              <a:rPr lang="ru-RU" sz="2400" b="1"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b="1"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виріб</a:t>
            </a:r>
            <a:r>
              <a:rPr lang="ru-RU" sz="2400" b="1" strike="noStrike"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endParaRPr lang="ru-UA" sz="2400" dirty="0">
              <a:solidFill>
                <a:schemeClr val="bg2">
                  <a:lumMod val="50000"/>
                </a:schemeClr>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a:p>
            <a:pPr marR="46990" indent="459105" algn="just">
              <a:spcAft>
                <a:spcPts val="0"/>
              </a:spcAft>
            </a:pP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Антена</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павук</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виготовляється</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з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п’яти</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відрізків</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металевого</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троса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діаметром</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3-5 мм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довжиною</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47 см, антенного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виходу</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та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ізолюючого</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матеріалу</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Вертикальний</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відрізок</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з’єднується</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з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центральним</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контактом, а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бокові</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чотири</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відрізки</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з корпусом антенного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роз’єма</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під</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кутом 90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градусів</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один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відносно</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одного.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Всі</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місця</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з’єднань</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надійно</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ізолюються</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захисту</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від</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впливу</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навколишнього</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середовища</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Для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підключення</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антени</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до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радіостанції</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застосовується</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антенний</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кабель з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відповідними</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err="1">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роз’ємами</a:t>
            </a:r>
            <a:r>
              <a:rPr lang="ru-RU" sz="2400" dirty="0">
                <a:solidFill>
                  <a:schemeClr val="bg2">
                    <a:lumMod val="50000"/>
                  </a:schemeClr>
                </a:solidFill>
                <a:effectLst/>
                <a:highlight>
                  <a:srgbClr val="FFFFFF"/>
                </a:highlight>
                <a:latin typeface="Times New Roman" panose="02020603050405020304" pitchFamily="18" charset="0"/>
                <a:ea typeface="Times New Roman" panose="02020603050405020304" pitchFamily="18" charset="0"/>
                <a:cs typeface="Times New Roman" panose="02020603050405020304" pitchFamily="18" charset="0"/>
              </a:rPr>
              <a:t>.</a:t>
            </a:r>
            <a:endParaRPr lang="ru-UA" sz="2400" dirty="0">
              <a:solidFill>
                <a:schemeClr val="bg2">
                  <a:lumMod val="50000"/>
                </a:schemeClr>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4" name="Group 2">
            <a:extLst>
              <a:ext uri="{FF2B5EF4-FFF2-40B4-BE49-F238E27FC236}">
                <a16:creationId xmlns:a16="http://schemas.microsoft.com/office/drawing/2014/main" id="{FD5884DC-7D1B-121E-D98E-B2D1F5E5D138}"/>
              </a:ext>
            </a:extLst>
          </p:cNvPr>
          <p:cNvGrpSpPr>
            <a:grpSpLocks/>
          </p:cNvGrpSpPr>
          <p:nvPr/>
        </p:nvGrpSpPr>
        <p:grpSpPr bwMode="auto">
          <a:xfrm>
            <a:off x="0" y="2019856"/>
            <a:ext cx="5758324" cy="3907152"/>
            <a:chOff x="1104" y="6760"/>
            <a:chExt cx="7603" cy="3368"/>
          </a:xfrm>
        </p:grpSpPr>
        <p:pic>
          <p:nvPicPr>
            <p:cNvPr id="7171" name="Рисунок 7">
              <a:extLst>
                <a:ext uri="{FF2B5EF4-FFF2-40B4-BE49-F238E27FC236}">
                  <a16:creationId xmlns:a16="http://schemas.microsoft.com/office/drawing/2014/main" id="{88CBF52C-A622-810E-65AE-513AC73767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0" y="6783"/>
              <a:ext cx="2927" cy="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Рисунок 4">
              <a:extLst>
                <a:ext uri="{FF2B5EF4-FFF2-40B4-BE49-F238E27FC236}">
                  <a16:creationId xmlns:a16="http://schemas.microsoft.com/office/drawing/2014/main" id="{83A4E572-D911-C152-1D63-8E9214C7E9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 y="6760"/>
              <a:ext cx="4786" cy="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77487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69242"/>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3.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Види, призначення та застосування антен виносного типу</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14</a:t>
            </a:r>
          </a:p>
        </p:txBody>
      </p:sp>
      <p:sp>
        <p:nvSpPr>
          <p:cNvPr id="5" name="TextBox 4">
            <a:extLst>
              <a:ext uri="{FF2B5EF4-FFF2-40B4-BE49-F238E27FC236}">
                <a16:creationId xmlns:a16="http://schemas.microsoft.com/office/drawing/2014/main" id="{A4E941F9-5DCF-415E-5AED-3605FE32C7DF}"/>
              </a:ext>
            </a:extLst>
          </p:cNvPr>
          <p:cNvSpPr txBox="1"/>
          <p:nvPr/>
        </p:nvSpPr>
        <p:spPr>
          <a:xfrm>
            <a:off x="1446592" y="1341943"/>
            <a:ext cx="9290763" cy="523220"/>
          </a:xfrm>
          <a:prstGeom prst="rect">
            <a:avLst/>
          </a:prstGeom>
          <a:noFill/>
        </p:spPr>
        <p:txBody>
          <a:bodyPr wrap="square">
            <a:spAutoFit/>
          </a:bodyPr>
          <a:lstStyle/>
          <a:p>
            <a:pPr marR="46990" algn="ctr">
              <a:spcAft>
                <a:spcPts val="0"/>
              </a:spcAft>
            </a:pPr>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Варіанти підключення виносної антени до радіостанції</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12D99A2B-139D-3EB8-764F-4E7120BDB990}"/>
              </a:ext>
            </a:extLst>
          </p:cNvPr>
          <p:cNvPicPr>
            <a:picLocks noChangeAspect="1"/>
          </p:cNvPicPr>
          <p:nvPr/>
        </p:nvPicPr>
        <p:blipFill>
          <a:blip r:embed="rId4"/>
          <a:stretch>
            <a:fillRect/>
          </a:stretch>
        </p:blipFill>
        <p:spPr>
          <a:xfrm>
            <a:off x="1766094" y="2052287"/>
            <a:ext cx="2983328" cy="3817951"/>
          </a:xfrm>
          <a:prstGeom prst="rect">
            <a:avLst/>
          </a:prstGeom>
        </p:spPr>
      </p:pic>
      <p:sp>
        <p:nvSpPr>
          <p:cNvPr id="14" name="TextBox 13">
            <a:extLst>
              <a:ext uri="{FF2B5EF4-FFF2-40B4-BE49-F238E27FC236}">
                <a16:creationId xmlns:a16="http://schemas.microsoft.com/office/drawing/2014/main" id="{4F58AB4E-BA91-D9CA-FA58-2BC80423DDF0}"/>
              </a:ext>
            </a:extLst>
          </p:cNvPr>
          <p:cNvSpPr txBox="1"/>
          <p:nvPr/>
        </p:nvSpPr>
        <p:spPr>
          <a:xfrm>
            <a:off x="1766093" y="5870238"/>
            <a:ext cx="6114196" cy="523220"/>
          </a:xfrm>
          <a:prstGeom prst="rect">
            <a:avLst/>
          </a:prstGeom>
          <a:noFill/>
        </p:spPr>
        <p:txBody>
          <a:bodyPr wrap="square">
            <a:spAutoFit/>
          </a:bodyPr>
          <a:lstStyle/>
          <a:p>
            <a:r>
              <a:rPr lang="uk-UA" sz="2800" dirty="0">
                <a:solidFill>
                  <a:schemeClr val="bg2">
                    <a:lumMod val="50000"/>
                  </a:schemeClr>
                </a:solidFill>
                <a:effectLst/>
                <a:latin typeface="Times New Roman" panose="02020603050405020304" pitchFamily="18" charset="0"/>
                <a:ea typeface="Times New Roman" panose="02020603050405020304" pitchFamily="18" charset="0"/>
              </a:rPr>
              <a:t>перехідник на BNC </a:t>
            </a:r>
            <a:endParaRPr lang="ru-UA" sz="2800" dirty="0">
              <a:solidFill>
                <a:schemeClr val="bg2">
                  <a:lumMod val="50000"/>
                </a:schemeClr>
              </a:solidFill>
            </a:endParaRPr>
          </a:p>
        </p:txBody>
      </p:sp>
      <p:pic>
        <p:nvPicPr>
          <p:cNvPr id="19" name="Рисунок 18">
            <a:extLst>
              <a:ext uri="{FF2B5EF4-FFF2-40B4-BE49-F238E27FC236}">
                <a16:creationId xmlns:a16="http://schemas.microsoft.com/office/drawing/2014/main" id="{D4E2A27A-D0C0-D714-060F-BCD42D8B582D}"/>
              </a:ext>
            </a:extLst>
          </p:cNvPr>
          <p:cNvPicPr>
            <a:picLocks noChangeAspect="1"/>
          </p:cNvPicPr>
          <p:nvPr/>
        </p:nvPicPr>
        <p:blipFill>
          <a:blip r:embed="rId5"/>
          <a:stretch>
            <a:fillRect/>
          </a:stretch>
        </p:blipFill>
        <p:spPr>
          <a:xfrm>
            <a:off x="7442580" y="2111110"/>
            <a:ext cx="2096699" cy="1888144"/>
          </a:xfrm>
          <a:prstGeom prst="rect">
            <a:avLst/>
          </a:prstGeom>
        </p:spPr>
      </p:pic>
      <p:pic>
        <p:nvPicPr>
          <p:cNvPr id="21" name="Рисунок 20">
            <a:extLst>
              <a:ext uri="{FF2B5EF4-FFF2-40B4-BE49-F238E27FC236}">
                <a16:creationId xmlns:a16="http://schemas.microsoft.com/office/drawing/2014/main" id="{FACF8C9F-564B-04B6-FC7A-E330B5AD8561}"/>
              </a:ext>
            </a:extLst>
          </p:cNvPr>
          <p:cNvPicPr>
            <a:picLocks noChangeAspect="1"/>
          </p:cNvPicPr>
          <p:nvPr/>
        </p:nvPicPr>
        <p:blipFill>
          <a:blip r:embed="rId6"/>
          <a:stretch>
            <a:fillRect/>
          </a:stretch>
        </p:blipFill>
        <p:spPr>
          <a:xfrm>
            <a:off x="7478467" y="3904912"/>
            <a:ext cx="2060812" cy="1888144"/>
          </a:xfrm>
          <a:prstGeom prst="rect">
            <a:avLst/>
          </a:prstGeom>
        </p:spPr>
      </p:pic>
      <p:sp>
        <p:nvSpPr>
          <p:cNvPr id="23" name="TextBox 22">
            <a:extLst>
              <a:ext uri="{FF2B5EF4-FFF2-40B4-BE49-F238E27FC236}">
                <a16:creationId xmlns:a16="http://schemas.microsoft.com/office/drawing/2014/main" id="{E82E0D49-A134-1AB3-9AFE-A28DADFB89FA}"/>
              </a:ext>
            </a:extLst>
          </p:cNvPr>
          <p:cNvSpPr txBox="1"/>
          <p:nvPr/>
        </p:nvSpPr>
        <p:spPr>
          <a:xfrm>
            <a:off x="5498993" y="5870238"/>
            <a:ext cx="6482686" cy="523220"/>
          </a:xfrm>
          <a:prstGeom prst="rect">
            <a:avLst/>
          </a:prstGeom>
          <a:noFill/>
        </p:spPr>
        <p:txBody>
          <a:bodyPr wrap="square">
            <a:spAutoFit/>
          </a:bodyPr>
          <a:lstStyle/>
          <a:p>
            <a:r>
              <a:rPr lang="uk-UA" sz="2800" dirty="0">
                <a:solidFill>
                  <a:schemeClr val="bg2">
                    <a:lumMod val="50000"/>
                  </a:schemeClr>
                </a:solidFill>
                <a:effectLst/>
                <a:latin typeface="Times New Roman" panose="02020603050405020304" pitchFamily="18" charset="0"/>
                <a:ea typeface="Times New Roman" panose="02020603050405020304" pitchFamily="18" charset="0"/>
              </a:rPr>
              <a:t>установка перехідника на радіостанцію</a:t>
            </a:r>
            <a:endParaRPr lang="ru-UA" sz="2800" dirty="0">
              <a:solidFill>
                <a:schemeClr val="bg2">
                  <a:lumMod val="50000"/>
                </a:schemeClr>
              </a:solidFill>
            </a:endParaRPr>
          </a:p>
        </p:txBody>
      </p:sp>
    </p:spTree>
    <p:extLst>
      <p:ext uri="{BB962C8B-B14F-4D97-AF65-F5344CB8AC3E}">
        <p14:creationId xmlns:p14="http://schemas.microsoft.com/office/powerpoint/2010/main" val="30232038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69242"/>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3.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Види, призначення та застосування антен виносного типу</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15</a:t>
            </a:r>
          </a:p>
        </p:txBody>
      </p:sp>
      <p:grpSp>
        <p:nvGrpSpPr>
          <p:cNvPr id="2" name="Group 2">
            <a:extLst>
              <a:ext uri="{FF2B5EF4-FFF2-40B4-BE49-F238E27FC236}">
                <a16:creationId xmlns:a16="http://schemas.microsoft.com/office/drawing/2014/main" id="{A78EE19F-15BF-EB81-3F72-75045D50B308}"/>
              </a:ext>
            </a:extLst>
          </p:cNvPr>
          <p:cNvGrpSpPr>
            <a:grpSpLocks/>
          </p:cNvGrpSpPr>
          <p:nvPr/>
        </p:nvGrpSpPr>
        <p:grpSpPr bwMode="auto">
          <a:xfrm>
            <a:off x="1406776" y="1593399"/>
            <a:ext cx="9926945" cy="4211950"/>
            <a:chOff x="3582" y="1476"/>
            <a:chExt cx="17836" cy="7545"/>
          </a:xfrm>
        </p:grpSpPr>
        <p:pic>
          <p:nvPicPr>
            <p:cNvPr id="9219" name="Рисунок 11">
              <a:extLst>
                <a:ext uri="{FF2B5EF4-FFF2-40B4-BE49-F238E27FC236}">
                  <a16:creationId xmlns:a16="http://schemas.microsoft.com/office/drawing/2014/main" id="{65995CC6-E6B3-C8C9-441F-5034CBE118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53" y="1476"/>
              <a:ext cx="7865" cy="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Рисунок 10">
              <a:extLst>
                <a:ext uri="{FF2B5EF4-FFF2-40B4-BE49-F238E27FC236}">
                  <a16:creationId xmlns:a16="http://schemas.microsoft.com/office/drawing/2014/main" id="{9844A3B4-3715-366E-D64E-D9A67CA8A3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2" y="1476"/>
              <a:ext cx="7579" cy="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2E9F1941-360F-6B5F-A37B-D90442B8306B}"/>
              </a:ext>
            </a:extLst>
          </p:cNvPr>
          <p:cNvSpPr txBox="1"/>
          <p:nvPr/>
        </p:nvSpPr>
        <p:spPr>
          <a:xfrm>
            <a:off x="1618541" y="5867896"/>
            <a:ext cx="10534294" cy="523220"/>
          </a:xfrm>
          <a:prstGeom prst="rect">
            <a:avLst/>
          </a:prstGeom>
          <a:noFill/>
        </p:spPr>
        <p:txBody>
          <a:bodyPr wrap="square">
            <a:spAutoFit/>
          </a:bodyPr>
          <a:lstStyle/>
          <a:p>
            <a:r>
              <a:rPr lang="uk-UA" sz="2800" b="1" dirty="0">
                <a:solidFill>
                  <a:schemeClr val="bg2">
                    <a:lumMod val="50000"/>
                  </a:schemeClr>
                </a:solidFill>
                <a:effectLst/>
                <a:latin typeface="Times New Roman" panose="02020603050405020304" pitchFamily="18" charset="0"/>
                <a:ea typeface="Times New Roman" panose="02020603050405020304" pitchFamily="18" charset="0"/>
              </a:rPr>
              <a:t>Кабель EATAD3131 та його установка в роз’єм радіостанції</a:t>
            </a:r>
            <a:endParaRPr lang="ru-UA" sz="2800" dirty="0">
              <a:solidFill>
                <a:schemeClr val="bg2">
                  <a:lumMod val="50000"/>
                </a:schemeClr>
              </a:solidFill>
            </a:endParaRPr>
          </a:p>
        </p:txBody>
      </p:sp>
    </p:spTree>
    <p:extLst>
      <p:ext uri="{BB962C8B-B14F-4D97-AF65-F5344CB8AC3E}">
        <p14:creationId xmlns:p14="http://schemas.microsoft.com/office/powerpoint/2010/main" val="3423795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269242"/>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954107"/>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3.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Види, призначення та застосування антен виносного типу</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16</a:t>
            </a:r>
          </a:p>
        </p:txBody>
      </p:sp>
      <p:pic>
        <p:nvPicPr>
          <p:cNvPr id="10244" name="Рисунок 3">
            <a:extLst>
              <a:ext uri="{FF2B5EF4-FFF2-40B4-BE49-F238E27FC236}">
                <a16:creationId xmlns:a16="http://schemas.microsoft.com/office/drawing/2014/main" id="{D699BC32-483C-FDCB-D4C1-55A6C038117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631" y="1807811"/>
            <a:ext cx="2563935" cy="3672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object 5">
            <a:extLst>
              <a:ext uri="{FF2B5EF4-FFF2-40B4-BE49-F238E27FC236}">
                <a16:creationId xmlns:a16="http://schemas.microsoft.com/office/drawing/2014/main" id="{D6991D0D-DBBD-F05A-CCE9-A69A616A752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3520" y="1815918"/>
            <a:ext cx="3916908" cy="365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Рисунок 15">
            <a:extLst>
              <a:ext uri="{FF2B5EF4-FFF2-40B4-BE49-F238E27FC236}">
                <a16:creationId xmlns:a16="http://schemas.microsoft.com/office/drawing/2014/main" id="{6061EAF7-75ED-D41A-BD16-B9D03745F8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5718" y="1839187"/>
            <a:ext cx="2563935" cy="35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3FCE937-C6CA-A571-288C-A574095DE77C}"/>
              </a:ext>
            </a:extLst>
          </p:cNvPr>
          <p:cNvSpPr txBox="1"/>
          <p:nvPr/>
        </p:nvSpPr>
        <p:spPr>
          <a:xfrm>
            <a:off x="53167" y="5628389"/>
            <a:ext cx="12180807" cy="1200329"/>
          </a:xfrm>
          <a:prstGeom prst="rect">
            <a:avLst/>
          </a:prstGeom>
          <a:noFill/>
        </p:spPr>
        <p:txBody>
          <a:bodyPr wrap="square">
            <a:spAutoFit/>
          </a:bodyPr>
          <a:lstStyle/>
          <a:p>
            <a:pPr marR="46990" indent="459105" algn="just">
              <a:spcAft>
                <a:spcPts val="0"/>
              </a:spcAft>
            </a:pP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Для виготовлення і підключення антени </a:t>
            </a:r>
            <a:r>
              <a:rPr lang="uk-UA" sz="24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флет</a:t>
            </a: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знадобиться </a:t>
            </a:r>
            <a:r>
              <a:rPr lang="uk-UA" sz="24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коаксильний</a:t>
            </a: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кабель та болт на шість. Рекомендовано використовувати 50 </a:t>
            </a:r>
            <a:r>
              <a:rPr lang="uk-UA" sz="24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Ом</a:t>
            </a: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кабель RG-58,  можливе використання 75 </a:t>
            </a:r>
            <a:r>
              <a:rPr lang="uk-UA" sz="24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Ом</a:t>
            </a: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антенний кабель RG-6 який можна знайти майже в кожному домі.</a:t>
            </a:r>
            <a:endParaRPr lang="ru-UA" sz="20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56BF9D9-E537-D174-6CB8-BD26DA6A30FA}"/>
              </a:ext>
            </a:extLst>
          </p:cNvPr>
          <p:cNvSpPr txBox="1"/>
          <p:nvPr/>
        </p:nvSpPr>
        <p:spPr>
          <a:xfrm>
            <a:off x="749204" y="1229611"/>
            <a:ext cx="11484770" cy="461665"/>
          </a:xfrm>
          <a:prstGeom prst="rect">
            <a:avLst/>
          </a:prstGeom>
          <a:noFill/>
        </p:spPr>
        <p:txBody>
          <a:bodyPr wrap="square">
            <a:spAutoFit/>
          </a:bodyPr>
          <a:lstStyle/>
          <a:p>
            <a:r>
              <a:rPr lang="uk-UA" sz="2400" b="1" dirty="0">
                <a:solidFill>
                  <a:schemeClr val="bg2">
                    <a:lumMod val="50000"/>
                  </a:schemeClr>
                </a:solidFill>
                <a:effectLst/>
                <a:latin typeface="Times New Roman" panose="02020603050405020304" pitchFamily="18" charset="0"/>
                <a:ea typeface="Times New Roman" panose="02020603050405020304" pitchFamily="18" charset="0"/>
              </a:rPr>
              <a:t>Самостійне виготовлення так званої </a:t>
            </a:r>
            <a:r>
              <a:rPr lang="uk-UA" sz="2400" b="1" dirty="0" err="1">
                <a:solidFill>
                  <a:schemeClr val="bg2">
                    <a:lumMod val="50000"/>
                  </a:schemeClr>
                </a:solidFill>
                <a:effectLst/>
                <a:latin typeface="Times New Roman" panose="02020603050405020304" pitchFamily="18" charset="0"/>
                <a:ea typeface="Times New Roman" panose="02020603050405020304" pitchFamily="18" charset="0"/>
              </a:rPr>
              <a:t>Флет</a:t>
            </a:r>
            <a:r>
              <a:rPr lang="uk-UA" sz="2400" b="1" dirty="0">
                <a:solidFill>
                  <a:schemeClr val="bg2">
                    <a:lumMod val="50000"/>
                  </a:schemeClr>
                </a:solidFill>
                <a:effectLst/>
                <a:latin typeface="Times New Roman" panose="02020603050405020304" pitchFamily="18" charset="0"/>
                <a:ea typeface="Times New Roman" panose="02020603050405020304" pitchFamily="18" charset="0"/>
              </a:rPr>
              <a:t> антени з </a:t>
            </a:r>
            <a:r>
              <a:rPr lang="uk-UA" sz="2400" b="1" dirty="0" err="1">
                <a:solidFill>
                  <a:schemeClr val="bg2">
                    <a:lumMod val="50000"/>
                  </a:schemeClr>
                </a:solidFill>
                <a:effectLst/>
                <a:latin typeface="Times New Roman" panose="02020603050405020304" pitchFamily="18" charset="0"/>
                <a:ea typeface="Times New Roman" panose="02020603050405020304" pitchFamily="18" charset="0"/>
              </a:rPr>
              <a:t>коаксильного</a:t>
            </a:r>
            <a:r>
              <a:rPr lang="uk-UA" sz="2400" b="1" dirty="0">
                <a:solidFill>
                  <a:schemeClr val="bg2">
                    <a:lumMod val="50000"/>
                  </a:schemeClr>
                </a:solidFill>
                <a:effectLst/>
                <a:latin typeface="Times New Roman" panose="02020603050405020304" pitchFamily="18" charset="0"/>
                <a:ea typeface="Times New Roman" panose="02020603050405020304" pitchFamily="18" charset="0"/>
              </a:rPr>
              <a:t> </a:t>
            </a:r>
            <a:r>
              <a:rPr lang="uk-UA" sz="2400" b="1" dirty="0" err="1">
                <a:solidFill>
                  <a:schemeClr val="bg2">
                    <a:lumMod val="50000"/>
                  </a:schemeClr>
                </a:solidFill>
                <a:effectLst/>
                <a:latin typeface="Times New Roman" panose="02020603050405020304" pitchFamily="18" charset="0"/>
                <a:ea typeface="Times New Roman" panose="02020603050405020304" pitchFamily="18" charset="0"/>
              </a:rPr>
              <a:t>кабеля</a:t>
            </a:r>
            <a:r>
              <a:rPr lang="uk-UA" sz="2400" dirty="0">
                <a:solidFill>
                  <a:schemeClr val="bg2">
                    <a:lumMod val="50000"/>
                  </a:schemeClr>
                </a:solidFill>
                <a:effectLst/>
                <a:latin typeface="Calibri" panose="020F0502020204030204" pitchFamily="34" charset="0"/>
                <a:ea typeface="Times New Roman" panose="02020603050405020304" pitchFamily="18" charset="0"/>
                <a:cs typeface="Arial" panose="020B0604020202020204" pitchFamily="34" charset="0"/>
              </a:rPr>
              <a:t> </a:t>
            </a:r>
            <a:endParaRPr lang="ru-UA" sz="2400" dirty="0">
              <a:solidFill>
                <a:schemeClr val="bg2">
                  <a:lumMod val="50000"/>
                </a:schemeClr>
              </a:solidFill>
            </a:endParaRPr>
          </a:p>
        </p:txBody>
      </p:sp>
    </p:spTree>
    <p:extLst>
      <p:ext uri="{BB962C8B-B14F-4D97-AF65-F5344CB8AC3E}">
        <p14:creationId xmlns:p14="http://schemas.microsoft.com/office/powerpoint/2010/main" val="2281160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4.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Правила ведення переговорів</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17</a:t>
            </a:r>
          </a:p>
        </p:txBody>
      </p:sp>
      <p:sp>
        <p:nvSpPr>
          <p:cNvPr id="2" name="Rectangle 2">
            <a:extLst>
              <a:ext uri="{FF2B5EF4-FFF2-40B4-BE49-F238E27FC236}">
                <a16:creationId xmlns:a16="http://schemas.microsoft.com/office/drawing/2014/main" id="{5DD3A066-A94E-72D4-015B-D8680BF06164}"/>
              </a:ext>
            </a:extLst>
          </p:cNvPr>
          <p:cNvSpPr>
            <a:spLocks noChangeArrowheads="1"/>
          </p:cNvSpPr>
          <p:nvPr/>
        </p:nvSpPr>
        <p:spPr bwMode="auto">
          <a:xfrm>
            <a:off x="1636531" y="1151527"/>
            <a:ext cx="8991885"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49263" algn="l" defTabSz="914400" rtl="0" eaLnBrk="0" fontAlgn="base" latinLnBrk="0" hangingPunct="0">
              <a:lnSpc>
                <a:spcPct val="100000"/>
              </a:lnSpc>
              <a:spcBef>
                <a:spcPct val="0"/>
              </a:spcBef>
              <a:spcAft>
                <a:spcPct val="0"/>
              </a:spcAft>
              <a:buClrTx/>
              <a:buSzTx/>
              <a:buFontTx/>
              <a:buNone/>
              <a:tabLst/>
            </a:pPr>
            <a:r>
              <a:rPr kumimoji="0" lang="uk-UA" altLang="ru-UA" sz="2800" b="1" i="0" u="none" strike="noStrike" cap="none" normalizeH="0" baseline="0" dirty="0">
                <a:ln>
                  <a:noFill/>
                </a:ln>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УСТАНОВЛЕННЯ ЗВ’ЯЗКУ В РАДІОНАПРЯМКУ</a:t>
            </a:r>
            <a:endParaRPr kumimoji="0" lang="uk-UA" altLang="ru-UA" sz="2800" b="0" i="0" u="none" strike="noStrike" cap="none" normalizeH="0" baseline="0" dirty="0">
              <a:ln>
                <a:noFill/>
              </a:ln>
              <a:solidFill>
                <a:schemeClr val="bg2">
                  <a:lumMod val="50000"/>
                </a:schemeClr>
              </a:solidFill>
              <a:effectLst/>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uk-UA" altLang="ru-UA" sz="1800" b="0" i="0" u="none" strike="noStrike" cap="none" normalizeH="0" baseline="0" dirty="0">
              <a:ln>
                <a:noFill/>
              </a:ln>
              <a:solidFill>
                <a:schemeClr val="tx1"/>
              </a:solidFill>
              <a:effectLst/>
              <a:latin typeface="Arial" panose="020B0604020202020204" pitchFamily="34" charset="0"/>
            </a:endParaRPr>
          </a:p>
        </p:txBody>
      </p:sp>
      <p:pic>
        <p:nvPicPr>
          <p:cNvPr id="11265" name="Picture 1">
            <a:extLst>
              <a:ext uri="{FF2B5EF4-FFF2-40B4-BE49-F238E27FC236}">
                <a16:creationId xmlns:a16="http://schemas.microsoft.com/office/drawing/2014/main" id="{2CFFAC1C-F363-10F9-3D90-CDB8C28EAB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74" y="2327149"/>
            <a:ext cx="5950424" cy="306371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3084C2E5-1A3C-981B-AEA7-D2563A562916}"/>
              </a:ext>
            </a:extLst>
          </p:cNvPr>
          <p:cNvSpPr>
            <a:spLocks noChangeArrowheads="1"/>
          </p:cNvSpPr>
          <p:nvPr/>
        </p:nvSpPr>
        <p:spPr bwMode="auto">
          <a:xfrm>
            <a:off x="272955" y="20130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5" name="TextBox 4">
            <a:extLst>
              <a:ext uri="{FF2B5EF4-FFF2-40B4-BE49-F238E27FC236}">
                <a16:creationId xmlns:a16="http://schemas.microsoft.com/office/drawing/2014/main" id="{76904A48-0DCC-9BA8-3AF0-C2F038351F28}"/>
              </a:ext>
            </a:extLst>
          </p:cNvPr>
          <p:cNvSpPr txBox="1"/>
          <p:nvPr/>
        </p:nvSpPr>
        <p:spPr>
          <a:xfrm>
            <a:off x="5336275" y="1951746"/>
            <a:ext cx="6855724" cy="4524315"/>
          </a:xfrm>
          <a:prstGeom prst="rect">
            <a:avLst/>
          </a:prstGeom>
          <a:noFill/>
        </p:spPr>
        <p:txBody>
          <a:bodyPr wrap="square">
            <a:spAutoFit/>
          </a:bodyPr>
          <a:lstStyle/>
          <a:p>
            <a:pPr indent="540385" algn="ctr"/>
            <a:r>
              <a:rPr lang="uk-UA" sz="24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Приклад:</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Виклик:              Ладога 33, я Зебра 63, прийом.</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Відповідь:          Зебра 63, я Ладога 33, прийом.</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Підтвердження: Я Зебра 63, прийнято, прийом.</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У </a:t>
            </a:r>
            <a:r>
              <a:rPr lang="uk-UA" sz="2400" dirty="0" err="1">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радіонапрямку</a:t>
            </a: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при хорошій чутності повторний виклик і відповідь на нього може проводитися скорочено позивним своєї радіостанції.</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Приклад:</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Виклик:             Я Зебра 63, прийом.</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Відповідь:         Я Ладога 33, прийом.</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ctr"/>
            <a:r>
              <a:rPr lang="uk-UA" sz="24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Підтвердження:  Прийнято, прийом.</a:t>
            </a:r>
            <a:endParaRPr lang="ru-UA" sz="24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9793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4.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Правила ведення переговорів</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18</a:t>
            </a:r>
          </a:p>
        </p:txBody>
      </p:sp>
      <p:sp>
        <p:nvSpPr>
          <p:cNvPr id="3" name="Rectangle 3">
            <a:extLst>
              <a:ext uri="{FF2B5EF4-FFF2-40B4-BE49-F238E27FC236}">
                <a16:creationId xmlns:a16="http://schemas.microsoft.com/office/drawing/2014/main" id="{3084C2E5-1A3C-981B-AEA7-D2563A562916}"/>
              </a:ext>
            </a:extLst>
          </p:cNvPr>
          <p:cNvSpPr>
            <a:spLocks noChangeArrowheads="1"/>
          </p:cNvSpPr>
          <p:nvPr/>
        </p:nvSpPr>
        <p:spPr bwMode="auto">
          <a:xfrm>
            <a:off x="272955" y="20130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6" name="Рисунок 5">
            <a:extLst>
              <a:ext uri="{FF2B5EF4-FFF2-40B4-BE49-F238E27FC236}">
                <a16:creationId xmlns:a16="http://schemas.microsoft.com/office/drawing/2014/main" id="{363C326C-91CF-95C4-C357-9A65BA938E88}"/>
              </a:ext>
            </a:extLst>
          </p:cNvPr>
          <p:cNvPicPr>
            <a:picLocks noChangeAspect="1"/>
          </p:cNvPicPr>
          <p:nvPr/>
        </p:nvPicPr>
        <p:blipFill>
          <a:blip r:embed="rId4"/>
          <a:stretch>
            <a:fillRect/>
          </a:stretch>
        </p:blipFill>
        <p:spPr>
          <a:xfrm>
            <a:off x="6523630" y="2714875"/>
            <a:ext cx="5668369" cy="2813747"/>
          </a:xfrm>
          <a:prstGeom prst="rect">
            <a:avLst/>
          </a:prstGeom>
        </p:spPr>
      </p:pic>
      <p:sp>
        <p:nvSpPr>
          <p:cNvPr id="9" name="TextBox 8">
            <a:extLst>
              <a:ext uri="{FF2B5EF4-FFF2-40B4-BE49-F238E27FC236}">
                <a16:creationId xmlns:a16="http://schemas.microsoft.com/office/drawing/2014/main" id="{9823D535-0C80-8754-3ED7-D64CC03E2F21}"/>
              </a:ext>
            </a:extLst>
          </p:cNvPr>
          <p:cNvSpPr txBox="1"/>
          <p:nvPr/>
        </p:nvSpPr>
        <p:spPr>
          <a:xfrm>
            <a:off x="2047164" y="1186673"/>
            <a:ext cx="8409098" cy="523220"/>
          </a:xfrm>
          <a:prstGeom prst="rect">
            <a:avLst/>
          </a:prstGeom>
          <a:noFill/>
        </p:spPr>
        <p:txBody>
          <a:bodyPr wrap="square">
            <a:spAutoFit/>
          </a:bodyPr>
          <a:lstStyle/>
          <a:p>
            <a:pPr algn="ctr"/>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УСТАНОВЛЕННЯ ЗВ’ЯЗКУ В РАДІОМЕРЕЖІ</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AAA81340-899B-03C5-BCC8-9D030D1E7DDB}"/>
              </a:ext>
            </a:extLst>
          </p:cNvPr>
          <p:cNvSpPr txBox="1"/>
          <p:nvPr/>
        </p:nvSpPr>
        <p:spPr>
          <a:xfrm>
            <a:off x="-22222" y="1725161"/>
            <a:ext cx="6545852" cy="5262979"/>
          </a:xfrm>
          <a:prstGeom prst="rect">
            <a:avLst/>
          </a:prstGeom>
          <a:noFill/>
        </p:spPr>
        <p:txBody>
          <a:bodyPr wrap="square">
            <a:spAutoFit/>
          </a:bodyPr>
          <a:lstStyle/>
          <a:p>
            <a:pPr algn="just"/>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Приклад переговорів для установлення зв’язку в радіомережі з використанням індивідуальних позивних:</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just"/>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Виклик:              Газета 32, Нептун 30, я Броня 40, прийом.</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just"/>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Відповідь:         Я Газета 32, прийом.</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just"/>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Підтвердження:  Я Броня 40, прийнято, прийом.</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just"/>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Відповідь:         Я Нептун 30, прийом.</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just"/>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Підтвердження: Я Броня 40, прийнято, прийом.</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13585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НАВЧАЛЬНЕ ПИТАННЯ 4. “</a:t>
            </a:r>
            <a:r>
              <a:rPr lang="uk-UA" sz="2800"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Правила ведення переговорів</a:t>
            </a:r>
            <a:r>
              <a:rPr lang="uk-UA" altLang="en-US" sz="28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19</a:t>
            </a:r>
          </a:p>
        </p:txBody>
      </p:sp>
      <p:sp>
        <p:nvSpPr>
          <p:cNvPr id="3" name="Rectangle 3">
            <a:extLst>
              <a:ext uri="{FF2B5EF4-FFF2-40B4-BE49-F238E27FC236}">
                <a16:creationId xmlns:a16="http://schemas.microsoft.com/office/drawing/2014/main" id="{3084C2E5-1A3C-981B-AEA7-D2563A562916}"/>
              </a:ext>
            </a:extLst>
          </p:cNvPr>
          <p:cNvSpPr>
            <a:spLocks noChangeArrowheads="1"/>
          </p:cNvSpPr>
          <p:nvPr/>
        </p:nvSpPr>
        <p:spPr bwMode="auto">
          <a:xfrm>
            <a:off x="272955" y="20130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4" name="TextBox 3">
            <a:extLst>
              <a:ext uri="{FF2B5EF4-FFF2-40B4-BE49-F238E27FC236}">
                <a16:creationId xmlns:a16="http://schemas.microsoft.com/office/drawing/2014/main" id="{EACB60A4-5D3B-F1C7-F5C0-08299409CF23}"/>
              </a:ext>
            </a:extLst>
          </p:cNvPr>
          <p:cNvSpPr txBox="1"/>
          <p:nvPr/>
        </p:nvSpPr>
        <p:spPr>
          <a:xfrm>
            <a:off x="173059" y="1128322"/>
            <a:ext cx="11808620" cy="3108543"/>
          </a:xfrm>
          <a:prstGeom prst="rect">
            <a:avLst/>
          </a:prstGeom>
          <a:noFill/>
        </p:spPr>
        <p:txBody>
          <a:bodyPr wrap="square">
            <a:spAutoFit/>
          </a:bodyPr>
          <a:lstStyle/>
          <a:p>
            <a:pPr algn="ctr"/>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ПЕРЕДАЧА КОМАНД ПО РАДІО</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540385" algn="just"/>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Команди по телефонному радіоканалу передаються без попереднього виклику і отримання згоди на прийом. На прийняту команду негайно дається квитанція з точним повторенням команди або словом: </a:t>
            </a:r>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“ЗРОЗУМІВ” (“ПЛЮС”)</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Про прийом квитанції радіостанція, яка передавала команду, дає підтвердження словом: </a:t>
            </a:r>
            <a:r>
              <a:rPr lang="uk-UA" sz="2800" b="1"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“ПРИЙНЯТО” (“ПЛЮС”)</a:t>
            </a:r>
            <a:r>
              <a:rPr lang="uk-UA" sz="28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UA" sz="2800" dirty="0">
              <a:solidFill>
                <a:schemeClr val="bg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1390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Номер слайда 5"/>
          <p:cNvSpPr>
            <a:spLocks/>
          </p:cNvSpPr>
          <p:nvPr/>
        </p:nvSpPr>
        <p:spPr bwMode="auto">
          <a:xfrm>
            <a:off x="8534400" y="12700"/>
            <a:ext cx="2133600" cy="338138"/>
          </a:xfrm>
          <a:prstGeom prst="rect">
            <a:avLst/>
          </a:prstGeom>
          <a:noFill/>
          <a:ln>
            <a:noFill/>
          </a:ln>
        </p:spPr>
        <p:txBody>
          <a:bodyPr anchor="ctr"/>
          <a:lstStyle>
            <a:lvl1pPr>
              <a:defRPr sz="1400">
                <a:solidFill>
                  <a:srgbClr val="CC0000"/>
                </a:solidFill>
                <a:latin typeface="Arial" panose="020B0604020202020204" pitchFamily="34" charset="0"/>
              </a:defRPr>
            </a:lvl1pPr>
            <a:lvl2pPr marL="742950" indent="-285750">
              <a:defRPr sz="1400">
                <a:solidFill>
                  <a:srgbClr val="CC0000"/>
                </a:solidFill>
                <a:latin typeface="Arial" panose="020B0604020202020204" pitchFamily="34" charset="0"/>
              </a:defRPr>
            </a:lvl2pPr>
            <a:lvl3pPr marL="1143000" indent="-228600">
              <a:defRPr sz="1400">
                <a:solidFill>
                  <a:srgbClr val="CC0000"/>
                </a:solidFill>
                <a:latin typeface="Arial" panose="020B0604020202020204" pitchFamily="34" charset="0"/>
              </a:defRPr>
            </a:lvl3pPr>
            <a:lvl4pPr marL="1600200" indent="-228600">
              <a:defRPr sz="1400">
                <a:solidFill>
                  <a:srgbClr val="CC0000"/>
                </a:solidFill>
                <a:latin typeface="Arial" panose="020B0604020202020204" pitchFamily="34" charset="0"/>
              </a:defRPr>
            </a:lvl4pPr>
            <a:lvl5pPr marL="2057400" indent="-228600">
              <a:defRPr sz="1400">
                <a:solidFill>
                  <a:srgbClr val="CC0000"/>
                </a:solidFill>
                <a:latin typeface="Arial" panose="020B0604020202020204" pitchFamily="34" charset="0"/>
              </a:defRPr>
            </a:lvl5pPr>
            <a:lvl6pPr marL="2514600" indent="-228600" eaLnBrk="0" fontAlgn="base" hangingPunct="0">
              <a:spcBef>
                <a:spcPct val="0"/>
              </a:spcBef>
              <a:spcAft>
                <a:spcPct val="0"/>
              </a:spcAft>
              <a:defRPr sz="1400">
                <a:solidFill>
                  <a:srgbClr val="CC0000"/>
                </a:solidFill>
                <a:latin typeface="Arial" panose="020B0604020202020204" pitchFamily="34" charset="0"/>
              </a:defRPr>
            </a:lvl6pPr>
            <a:lvl7pPr marL="2971800" indent="-228600" eaLnBrk="0" fontAlgn="base" hangingPunct="0">
              <a:spcBef>
                <a:spcPct val="0"/>
              </a:spcBef>
              <a:spcAft>
                <a:spcPct val="0"/>
              </a:spcAft>
              <a:defRPr sz="1400">
                <a:solidFill>
                  <a:srgbClr val="CC0000"/>
                </a:solidFill>
                <a:latin typeface="Arial" panose="020B0604020202020204" pitchFamily="34" charset="0"/>
              </a:defRPr>
            </a:lvl7pPr>
            <a:lvl8pPr marL="3429000" indent="-228600" eaLnBrk="0" fontAlgn="base" hangingPunct="0">
              <a:spcBef>
                <a:spcPct val="0"/>
              </a:spcBef>
              <a:spcAft>
                <a:spcPct val="0"/>
              </a:spcAft>
              <a:defRPr sz="1400">
                <a:solidFill>
                  <a:srgbClr val="CC0000"/>
                </a:solidFill>
                <a:latin typeface="Arial" panose="020B0604020202020204" pitchFamily="34" charset="0"/>
              </a:defRPr>
            </a:lvl8pPr>
            <a:lvl9pPr marL="3886200" indent="-228600" eaLnBrk="0" fontAlgn="base" hangingPunct="0">
              <a:spcBef>
                <a:spcPct val="0"/>
              </a:spcBef>
              <a:spcAft>
                <a:spcPct val="0"/>
              </a:spcAft>
              <a:defRPr sz="1400">
                <a:solidFill>
                  <a:srgbClr val="CC0000"/>
                </a:solidFill>
                <a:latin typeface="Arial" panose="020B0604020202020204" pitchFamily="34" charset="0"/>
              </a:defRPr>
            </a:lvl9pPr>
          </a:lstStyle>
          <a:p>
            <a:pPr algn="r" fontAlgn="base">
              <a:spcBef>
                <a:spcPct val="0"/>
              </a:spcBef>
              <a:spcAft>
                <a:spcPct val="0"/>
              </a:spcAft>
              <a:defRPr/>
            </a:pPr>
            <a:endParaRPr lang="uk-UA" altLang="uk-UA" sz="1292" b="1">
              <a:solidFill>
                <a:srgbClr val="000000"/>
              </a:solidFill>
            </a:endParaRPr>
          </a:p>
        </p:txBody>
      </p:sp>
      <p:grpSp>
        <p:nvGrpSpPr>
          <p:cNvPr id="7171" name="Group 4"/>
          <p:cNvGrpSpPr>
            <a:grpSpLocks/>
          </p:cNvGrpSpPr>
          <p:nvPr/>
        </p:nvGrpSpPr>
        <p:grpSpPr bwMode="auto">
          <a:xfrm>
            <a:off x="0" y="20466"/>
            <a:ext cx="12192000" cy="3768725"/>
            <a:chOff x="0" y="-10"/>
            <a:chExt cx="5760" cy="2163"/>
          </a:xfrm>
        </p:grpSpPr>
        <p:sp>
          <p:nvSpPr>
            <p:cNvPr id="7280"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1"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2"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3"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4"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5"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6"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7"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8"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9"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0"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1"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2"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3"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4"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5"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6"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7"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8"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9"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0"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1"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2"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3"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4"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5"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6"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7"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8"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9"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0"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1"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2"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3"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4"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5"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6"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7"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8"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9"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0"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1"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2"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3"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4"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5"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6"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7"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8"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9"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0"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1"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2"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3"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4"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5"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6"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7"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8"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9"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0"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1"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2"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3"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4"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5"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6"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7"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8"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9"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0"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1"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2"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3"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4"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5"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6"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7"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8"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9"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60"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grpSp>
        <p:nvGrpSpPr>
          <p:cNvPr id="7172" name="Group 86"/>
          <p:cNvGrpSpPr>
            <a:grpSpLocks/>
          </p:cNvGrpSpPr>
          <p:nvPr/>
        </p:nvGrpSpPr>
        <p:grpSpPr bwMode="auto">
          <a:xfrm>
            <a:off x="-5557" y="3417888"/>
            <a:ext cx="12192000" cy="3440112"/>
            <a:chOff x="0" y="2157"/>
            <a:chExt cx="5760" cy="2168"/>
          </a:xfrm>
        </p:grpSpPr>
        <p:sp>
          <p:nvSpPr>
            <p:cNvPr id="7178"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79"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0"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1"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2"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3"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4"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5"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6"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7"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8"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9"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0"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1"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2"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3"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4"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5"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6"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7"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8"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9"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0"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1"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2"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3"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4"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5"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6"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7"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8"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9"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0"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1"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2"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3"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4"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5"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6"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7"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8"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9"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0"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1"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2"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3"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4"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5"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6"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7"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8"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9"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0"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1"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2"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3"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4"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5"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6"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7"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8"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9"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0"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1"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2"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3"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4"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5"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6"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7"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8"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9"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0"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1"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2"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3"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4"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5"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6"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7"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8"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9"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0"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1"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2"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3"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4"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5"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6"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7"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8"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9"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0"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1"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2"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3"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4"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5"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6"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7"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8"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9"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sp>
        <p:nvSpPr>
          <p:cNvPr id="201" name="Rectangle 189"/>
          <p:cNvSpPr>
            <a:spLocks noChangeArrowheads="1"/>
          </p:cNvSpPr>
          <p:nvPr/>
        </p:nvSpPr>
        <p:spPr bwMode="auto">
          <a:xfrm>
            <a:off x="226142" y="5240749"/>
            <a:ext cx="11808542" cy="553998"/>
          </a:xfrm>
          <a:prstGeom prst="rect">
            <a:avLst/>
          </a:prstGeom>
          <a:noFill/>
          <a:ln w="9525">
            <a:noFill/>
            <a:miter lim="800000"/>
            <a:headEnd/>
            <a:tailEnd/>
          </a:ln>
        </p:spPr>
        <p:txBody>
          <a:bodyPr wrap="square" lIns="0" tIns="0" rIns="0" bIns="0">
            <a:spAutoFit/>
          </a:bodyPr>
          <a:lstStyle/>
          <a:p>
            <a:pPr algn="ctr" fontAlgn="base">
              <a:spcBef>
                <a:spcPct val="0"/>
              </a:spcBef>
              <a:spcAft>
                <a:spcPct val="0"/>
              </a:spcAft>
              <a:defRPr/>
            </a:pPr>
            <a:r>
              <a:rPr lang="uk-UA" sz="3600" b="1" dirty="0">
                <a:solidFill>
                  <a:srgbClr val="FF0000"/>
                </a:solidFill>
                <a:latin typeface="Times New Roman" panose="02020603050405020304" pitchFamily="18" charset="0"/>
                <a:cs typeface="Times New Roman" panose="02020603050405020304" pitchFamily="18" charset="0"/>
              </a:rPr>
              <a:t>ДЯКУЮ ЗА УВАГУ!!!</a:t>
            </a:r>
          </a:p>
        </p:txBody>
      </p:sp>
      <p:sp>
        <p:nvSpPr>
          <p:cNvPr id="7175" name="Rectangle 192"/>
          <p:cNvSpPr>
            <a:spLocks noChangeArrowheads="1"/>
          </p:cNvSpPr>
          <p:nvPr/>
        </p:nvSpPr>
        <p:spPr bwMode="auto">
          <a:xfrm>
            <a:off x="1256672" y="564516"/>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pic>
        <p:nvPicPr>
          <p:cNvPr id="191" name="Рисунок 1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867" y="1171389"/>
            <a:ext cx="3831092" cy="3425589"/>
          </a:xfrm>
          <a:prstGeom prst="rect">
            <a:avLst/>
          </a:prstGeom>
        </p:spPr>
      </p:pic>
    </p:spTree>
    <p:extLst>
      <p:ext uri="{BB962C8B-B14F-4D97-AF65-F5344CB8AC3E}">
        <p14:creationId xmlns:p14="http://schemas.microsoft.com/office/powerpoint/2010/main" val="3454549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2809</TotalTime>
  <Words>923</Words>
  <Application>Microsoft Office PowerPoint</Application>
  <PresentationFormat>Широкий екран</PresentationFormat>
  <Paragraphs>110</Paragraphs>
  <Slides>14</Slides>
  <Notes>14</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14</vt:i4>
      </vt:variant>
    </vt:vector>
  </HeadingPairs>
  <TitlesOfParts>
    <vt:vector size="21" baseType="lpstr">
      <vt:lpstr>Arial</vt:lpstr>
      <vt:lpstr>Arial Black</vt:lpstr>
      <vt:lpstr>Calibri</vt:lpstr>
      <vt:lpstr>Georgia</vt:lpstr>
      <vt:lpstr>Times New Roman</vt:lpstr>
      <vt:lpstr>Trebuchet MS</vt:lpstr>
      <vt:lpstr>Воздушный поток</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 Коломиец</dc:creator>
  <cp:lastModifiedBy>Зимнік В.Л.</cp:lastModifiedBy>
  <cp:revision>212</cp:revision>
  <cp:lastPrinted>2024-04-26T11:22:36Z</cp:lastPrinted>
  <dcterms:created xsi:type="dcterms:W3CDTF">2017-11-18T15:22:19Z</dcterms:created>
  <dcterms:modified xsi:type="dcterms:W3CDTF">2024-11-08T09:11:50Z</dcterms:modified>
</cp:coreProperties>
</file>