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Montserrat" panose="020F0502020204030204" pitchFamily="2" charset="0"/>
      <p:regular r:id="rId15"/>
      <p:bold r:id="rId16"/>
      <p:italic r:id="rId17"/>
      <p:boldItalic r:id="rId18"/>
    </p:embeddedFont>
    <p:embeddedFont>
      <p:font typeface="Montserrat Black" panose="00000A00000000000000" pitchFamily="2" charset="0"/>
      <p:bold r:id="rId19"/>
      <p:boldItalic r:id="rId20"/>
    </p:embeddedFont>
    <p:embeddedFont>
      <p:font typeface="Montserrat ExtraBold" panose="00000900000000000000" pitchFamily="2" charset="0"/>
      <p:bold r:id="rId21"/>
      <p:bold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30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ontserrat" pitchFamily="2" charset="-52"/>
              </a:defRPr>
            </a:lvl1pPr>
          </a:lstStyle>
          <a:p>
            <a:fld id="{5BCAD085-E8A6-8845-BD4E-CB4CCA059FC4}" type="datetimeFigureOut">
              <a:rPr lang="en-US" smtClean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ontserrat" pitchFamily="2" charset="-52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ontserrat" pitchFamily="2" charset="-52"/>
              </a:defRPr>
            </a:lvl1pPr>
          </a:lstStyle>
          <a:p>
            <a:fld id="{C1FF6DA9-008F-8B48-92A6-B652298478BF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ontserrat" pitchFamily="2" charset="-52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0021" y="1761298"/>
            <a:ext cx="7772400" cy="1470025"/>
          </a:xfrm>
        </p:spPr>
        <p:txBody>
          <a:bodyPr/>
          <a:lstStyle/>
          <a:p>
            <a:r>
              <a:rPr dirty="0" err="1">
                <a:latin typeface="Montserrat Black" pitchFamily="2" charset="-52"/>
              </a:rPr>
              <a:t>БпЛА</a:t>
            </a:r>
            <a:r>
              <a:rPr dirty="0">
                <a:latin typeface="Montserrat Black" pitchFamily="2" charset="-52"/>
              </a:rPr>
              <a:t>: </a:t>
            </a:r>
            <a:r>
              <a:rPr dirty="0" err="1">
                <a:latin typeface="Montserrat Black" pitchFamily="2" charset="-52"/>
              </a:rPr>
              <a:t>застосування</a:t>
            </a:r>
            <a:r>
              <a:rPr dirty="0">
                <a:latin typeface="Montserrat Black" pitchFamily="2" charset="-52"/>
              </a:rPr>
              <a:t> </a:t>
            </a:r>
            <a:br>
              <a:rPr lang="uk-UA" dirty="0">
                <a:latin typeface="Montserrat Black" pitchFamily="2" charset="-52"/>
              </a:rPr>
            </a:br>
            <a:r>
              <a:rPr dirty="0" err="1">
                <a:latin typeface="Montserrat Black" pitchFamily="2" charset="-52"/>
              </a:rPr>
              <a:t>та</a:t>
            </a:r>
            <a:r>
              <a:rPr dirty="0">
                <a:latin typeface="Montserrat Black" pitchFamily="2" charset="-52"/>
              </a:rPr>
              <a:t> </a:t>
            </a:r>
            <a:r>
              <a:rPr dirty="0" err="1">
                <a:latin typeface="Montserrat Black" pitchFamily="2" charset="-52"/>
              </a:rPr>
              <a:t>протидія</a:t>
            </a:r>
            <a:endParaRPr dirty="0">
              <a:latin typeface="Montserrat Black" pitchFamily="2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389102-DA7B-473A-64C8-E2CB00CE2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56" b="92668" l="4063" r="95625">
                        <a14:foregroundMark x1="11250" y1="91888" x2="8229" y2="82839"/>
                        <a14:foregroundMark x1="91771" y1="58658" x2="82188" y2="49610"/>
                        <a14:foregroundMark x1="77500" y1="6864" x2="64063" y2="50390"/>
                        <a14:foregroundMark x1="95625" y1="54914" x2="83542" y2="51638"/>
                        <a14:foregroundMark x1="4063" y1="84867" x2="9583" y2="92668"/>
                        <a14:foregroundMark x1="76667" y1="4056" x2="75938" y2="126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02602" y="2496311"/>
            <a:ext cx="5917291" cy="395102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Зображення, що містить іграшка, транспорт, транспортний засіб, авіація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18EA44F4-96E1-1B85-C59C-07480916EA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2393"/>
          <a:stretch>
            <a:fillRect/>
          </a:stretch>
        </p:blipFill>
        <p:spPr>
          <a:xfrm>
            <a:off x="5279136" y="666305"/>
            <a:ext cx="3048000" cy="267028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711B79B-1A54-C239-CEF0-96351AE9E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56" b="92668" l="4063" r="95625">
                        <a14:foregroundMark x1="11250" y1="91888" x2="8229" y2="82839"/>
                        <a14:foregroundMark x1="91771" y1="58658" x2="82188" y2="49610"/>
                        <a14:foregroundMark x1="77500" y1="6864" x2="64063" y2="50390"/>
                        <a14:foregroundMark x1="95625" y1="54914" x2="83542" y2="51638"/>
                        <a14:foregroundMark x1="4063" y1="84867" x2="9583" y2="92668"/>
                        <a14:foregroundMark x1="76667" y1="4056" x2="75938" y2="126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54562" y="3329126"/>
            <a:ext cx="3337560" cy="2228517"/>
          </a:xfrm>
          <a:prstGeom prst="rect">
            <a:avLst/>
          </a:prstGeom>
        </p:spPr>
      </p:pic>
      <p:pic>
        <p:nvPicPr>
          <p:cNvPr id="12" name="Рисунок 11" descr="Зображення, що містить ескіз, штангенінструмент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F285AFC1-5335-476A-187E-E84B39D991E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106" r="10442"/>
          <a:stretch>
            <a:fillRect/>
          </a:stretch>
        </p:blipFill>
        <p:spPr>
          <a:xfrm>
            <a:off x="283464" y="2988553"/>
            <a:ext cx="4325430" cy="3101352"/>
          </a:xfrm>
          <a:prstGeom prst="rect">
            <a:avLst/>
          </a:prstGeom>
        </p:spPr>
      </p:pic>
      <p:pic>
        <p:nvPicPr>
          <p:cNvPr id="7" name="Рисунок 6" descr="Зображення, що містить рубанок, дрон, повітряне судно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C05CAA69-C557-F807-2957-B052CBAADE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551688"/>
            <a:ext cx="4937760" cy="1277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>
                <a:latin typeface="Montserrat ExtraBold" pitchFamily="2" charset="-52"/>
              </a:rPr>
              <a:t>Класифікація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БпЛА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760" y="5258706"/>
            <a:ext cx="4105656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1800" dirty="0"/>
              <a:t>- </a:t>
            </a:r>
            <a:r>
              <a:rPr sz="1800" dirty="0">
                <a:latin typeface="Montserrat ExtraBold" pitchFamily="2" charset="-52"/>
              </a:rPr>
              <a:t>РЕБ-</a:t>
            </a:r>
            <a:r>
              <a:rPr sz="1800" dirty="0" err="1">
                <a:latin typeface="Montserrat ExtraBold" pitchFamily="2" charset="-52"/>
              </a:rPr>
              <a:t>дрони</a:t>
            </a:r>
            <a:r>
              <a:rPr lang="uk-UA" sz="1800" dirty="0">
                <a:latin typeface="Montserrat ExtraBold" pitchFamily="2" charset="-52"/>
              </a:rPr>
              <a:t> та ретранслятори</a:t>
            </a:r>
            <a:r>
              <a:rPr sz="1800" dirty="0"/>
              <a:t> </a:t>
            </a:r>
            <a:r>
              <a:rPr sz="1600" dirty="0"/>
              <a:t>(</a:t>
            </a:r>
            <a:r>
              <a:rPr sz="1600" dirty="0" err="1"/>
              <a:t>наприклад</a:t>
            </a:r>
            <a:r>
              <a:rPr sz="1600" dirty="0"/>
              <a:t>: </a:t>
            </a:r>
            <a:r>
              <a:rPr sz="1600" dirty="0" err="1"/>
              <a:t>модифіковані</a:t>
            </a:r>
            <a:r>
              <a:rPr sz="1600" dirty="0"/>
              <a:t> FPV з </a:t>
            </a:r>
            <a:r>
              <a:rPr sz="1600" dirty="0" err="1"/>
              <a:t>глушниками</a:t>
            </a:r>
            <a:r>
              <a:rPr sz="1600" dirty="0"/>
              <a:t>, </a:t>
            </a:r>
            <a:r>
              <a:rPr lang="en-US" sz="1600" dirty="0"/>
              <a:t>Zala</a:t>
            </a:r>
            <a:r>
              <a:rPr sz="1600" dirty="0"/>
              <a:t> REB</a:t>
            </a:r>
            <a:r>
              <a:rPr lang="uk-UA" sz="1600" dirty="0"/>
              <a:t>, </a:t>
            </a:r>
            <a:r>
              <a:rPr lang="en-US" sz="1600" dirty="0" err="1"/>
              <a:t>Matrace</a:t>
            </a:r>
            <a:r>
              <a:rPr sz="1600" dirty="0"/>
              <a:t>)</a:t>
            </a:r>
            <a:endParaRPr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AE44FF-E78B-CBE4-5A91-45A975B38C18}"/>
              </a:ext>
            </a:extLst>
          </p:cNvPr>
          <p:cNvSpPr txBox="1"/>
          <p:nvPr/>
        </p:nvSpPr>
        <p:spPr>
          <a:xfrm>
            <a:off x="676656" y="2920054"/>
            <a:ext cx="389534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2000" dirty="0">
                <a:latin typeface="Montserrat ExtraBold" pitchFamily="2" charset="-52"/>
              </a:rPr>
              <a:t>Розвідувальні</a:t>
            </a:r>
            <a:r>
              <a:rPr lang="uk-UA" sz="2000" dirty="0"/>
              <a:t> </a:t>
            </a:r>
            <a:br>
              <a:rPr lang="en-US" sz="2000" dirty="0"/>
            </a:br>
            <a:r>
              <a:rPr lang="uk-UA" dirty="0"/>
              <a:t>(наприклад: </a:t>
            </a:r>
            <a:r>
              <a:rPr lang="en-US" dirty="0"/>
              <a:t>DJI Mavic, </a:t>
            </a:r>
            <a:r>
              <a:rPr lang="en-US" dirty="0" err="1"/>
              <a:t>Autel</a:t>
            </a:r>
            <a:r>
              <a:rPr lang="en-US" dirty="0"/>
              <a:t> EVO)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F8EA52-A9E1-A325-8E7C-05A8111D3B9E}"/>
              </a:ext>
            </a:extLst>
          </p:cNvPr>
          <p:cNvSpPr txBox="1"/>
          <p:nvPr/>
        </p:nvSpPr>
        <p:spPr>
          <a:xfrm>
            <a:off x="4791456" y="2920054"/>
            <a:ext cx="38953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000" dirty="0">
                <a:latin typeface="Montserrat ExtraBold" pitchFamily="2" charset="-52"/>
              </a:rPr>
              <a:t>Ударні</a:t>
            </a:r>
            <a:r>
              <a:rPr lang="uk-UA" sz="2000" dirty="0"/>
              <a:t> </a:t>
            </a:r>
            <a:endParaRPr lang="en-US" sz="2000" dirty="0"/>
          </a:p>
          <a:p>
            <a:r>
              <a:rPr lang="uk-UA" dirty="0"/>
              <a:t>(наприклад: </a:t>
            </a:r>
            <a:r>
              <a:rPr lang="en-US" dirty="0"/>
              <a:t>Shahed-136, Lancet, FPV-</a:t>
            </a:r>
            <a:r>
              <a:rPr lang="uk-UA" dirty="0" err="1"/>
              <a:t>дрони</a:t>
            </a:r>
            <a:r>
              <a:rPr lang="uk-UA" dirty="0"/>
              <a:t>)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5F73E5-FDBB-D9F9-2190-09824926316F}"/>
              </a:ext>
            </a:extLst>
          </p:cNvPr>
          <p:cNvSpPr txBox="1"/>
          <p:nvPr/>
        </p:nvSpPr>
        <p:spPr>
          <a:xfrm>
            <a:off x="676656" y="5249866"/>
            <a:ext cx="4572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dirty="0">
                <a:latin typeface="Montserrat ExtraBold" pitchFamily="2" charset="-52"/>
              </a:rPr>
              <a:t>Для скидання боєприпасів</a:t>
            </a:r>
            <a:r>
              <a:rPr lang="uk-UA" sz="1800" dirty="0"/>
              <a:t> </a:t>
            </a:r>
            <a:r>
              <a:rPr lang="uk-UA" sz="1600" dirty="0">
                <a:latin typeface="Montserrat" pitchFamily="2" charset="-52"/>
              </a:rPr>
              <a:t>(наприклад: </a:t>
            </a:r>
            <a:r>
              <a:rPr lang="en-US" sz="1600" dirty="0">
                <a:latin typeface="Montserrat" pitchFamily="2" charset="-52"/>
              </a:rPr>
              <a:t>DJI Mavic, Matrice, </a:t>
            </a:r>
            <a:r>
              <a:rPr lang="en-US" sz="1600" dirty="0" err="1">
                <a:latin typeface="Montserrat" pitchFamily="2" charset="-52"/>
              </a:rPr>
              <a:t>Autel</a:t>
            </a:r>
            <a:r>
              <a:rPr lang="en-US" sz="1600" dirty="0">
                <a:latin typeface="Montserrat" pitchFamily="2" charset="-52"/>
              </a:rPr>
              <a:t> Dragonfish)</a:t>
            </a:r>
            <a:endParaRPr lang="en-US" sz="1800" dirty="0">
              <a:latin typeface="Montserrat" pitchFamily="2" charset="-5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транспорт, повітряне судно, Авіаподорож, рубанок">
            <a:extLst>
              <a:ext uri="{FF2B5EF4-FFF2-40B4-BE49-F238E27FC236}">
                <a16:creationId xmlns:a16="http://schemas.microsoft.com/office/drawing/2014/main" id="{AE9E7BAC-4C33-5508-A098-FDCF8476A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638"/>
            <a:ext cx="9144000" cy="54527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dirty="0" err="1">
                <a:latin typeface="Montserrat ExtraBold" pitchFamily="2" charset="-52"/>
              </a:rPr>
              <a:t>Розвідувальні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БпЛА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27449"/>
            <a:ext cx="8229600" cy="1746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sz="1900" dirty="0" err="1">
                <a:latin typeface="Montserrat ExtraBold" pitchFamily="2" charset="-52"/>
              </a:rPr>
              <a:t>Використовуються</a:t>
            </a:r>
            <a:r>
              <a:rPr sz="1900" dirty="0">
                <a:latin typeface="Montserrat ExtraBold" pitchFamily="2" charset="-52"/>
              </a:rPr>
              <a:t> </a:t>
            </a:r>
            <a:r>
              <a:rPr sz="1900" dirty="0" err="1">
                <a:latin typeface="Montserrat ExtraBold" pitchFamily="2" charset="-52"/>
              </a:rPr>
              <a:t>для</a:t>
            </a:r>
            <a:r>
              <a:rPr sz="1900" dirty="0">
                <a:latin typeface="Montserrat ExtraBold" pitchFamily="2" charset="-52"/>
              </a:rPr>
              <a:t> </a:t>
            </a:r>
            <a:r>
              <a:rPr sz="1900" dirty="0" err="1">
                <a:latin typeface="Montserrat ExtraBold" pitchFamily="2" charset="-52"/>
              </a:rPr>
              <a:t>збору</a:t>
            </a:r>
            <a:r>
              <a:rPr sz="1900" dirty="0">
                <a:latin typeface="Montserrat ExtraBold" pitchFamily="2" charset="-52"/>
              </a:rPr>
              <a:t> </a:t>
            </a:r>
            <a:r>
              <a:rPr sz="1900" dirty="0" err="1">
                <a:latin typeface="Montserrat ExtraBold" pitchFamily="2" charset="-52"/>
              </a:rPr>
              <a:t>інформації</a:t>
            </a:r>
            <a:r>
              <a:rPr sz="1900" dirty="0">
                <a:latin typeface="Montserrat ExtraBold" pitchFamily="2" charset="-52"/>
              </a:rPr>
              <a:t> </a:t>
            </a:r>
            <a:r>
              <a:rPr sz="1900" dirty="0" err="1">
                <a:latin typeface="Montserrat ExtraBold" pitchFamily="2" charset="-52"/>
              </a:rPr>
              <a:t>про</a:t>
            </a:r>
            <a:r>
              <a:rPr sz="1900" dirty="0">
                <a:latin typeface="Montserrat ExtraBold" pitchFamily="2" charset="-52"/>
              </a:rPr>
              <a:t> </a:t>
            </a:r>
            <a:r>
              <a:rPr sz="1900" dirty="0" err="1">
                <a:latin typeface="Montserrat ExtraBold" pitchFamily="2" charset="-52"/>
              </a:rPr>
              <a:t>позиції</a:t>
            </a:r>
            <a:r>
              <a:rPr sz="1900" dirty="0">
                <a:latin typeface="Montserrat ExtraBold" pitchFamily="2" charset="-52"/>
              </a:rPr>
              <a:t> </a:t>
            </a:r>
            <a:r>
              <a:rPr sz="1900" dirty="0" err="1">
                <a:latin typeface="Montserrat ExtraBold" pitchFamily="2" charset="-52"/>
              </a:rPr>
              <a:t>ворога</a:t>
            </a:r>
            <a:endParaRPr lang="en-US" sz="1900" dirty="0">
              <a:latin typeface="Montserrat ExtraBold" pitchFamily="2" charset="-52"/>
            </a:endParaRPr>
          </a:p>
          <a:p>
            <a:pPr marL="0" indent="0">
              <a:buNone/>
            </a:pPr>
            <a:endParaRPr sz="2000" dirty="0"/>
          </a:p>
          <a:p>
            <a:pPr marL="0" indent="0">
              <a:buNone/>
            </a:pPr>
            <a:r>
              <a:rPr sz="2000" dirty="0" err="1"/>
              <a:t>Оснащені</a:t>
            </a:r>
            <a:r>
              <a:rPr sz="2000" dirty="0"/>
              <a:t> </a:t>
            </a:r>
            <a:r>
              <a:rPr sz="2000" dirty="0" err="1"/>
              <a:t>камерами</a:t>
            </a:r>
            <a:r>
              <a:rPr sz="2000" dirty="0"/>
              <a:t>, </a:t>
            </a:r>
            <a:r>
              <a:rPr sz="2000" dirty="0" err="1"/>
              <a:t>тепловізорами</a:t>
            </a:r>
            <a:r>
              <a:rPr sz="2000" dirty="0"/>
              <a:t>, </a:t>
            </a:r>
            <a:r>
              <a:rPr sz="2000" dirty="0" err="1"/>
              <a:t>сенсорами</a:t>
            </a:r>
            <a:endParaRPr sz="2000" dirty="0"/>
          </a:p>
          <a:p>
            <a:pPr marL="0" indent="0">
              <a:buNone/>
            </a:pPr>
            <a:r>
              <a:rPr sz="2000" dirty="0" err="1"/>
              <a:t>Приклади</a:t>
            </a:r>
            <a:r>
              <a:rPr sz="2000" dirty="0"/>
              <a:t>: DJI Mavic 3, </a:t>
            </a:r>
            <a:r>
              <a:rPr sz="2000" dirty="0" err="1"/>
              <a:t>Autel</a:t>
            </a:r>
            <a:r>
              <a:rPr sz="2000" dirty="0"/>
              <a:t> EVO II Dual, RQ-11 Raven</a:t>
            </a:r>
            <a:r>
              <a:rPr lang="en-US" sz="2000" dirty="0"/>
              <a:t>, </a:t>
            </a:r>
            <a:r>
              <a:rPr lang="en-US" sz="2000" dirty="0" err="1"/>
              <a:t>Leleka</a:t>
            </a:r>
            <a:r>
              <a:rPr lang="en-US" sz="2000" dirty="0"/>
              <a:t>, Shark</a:t>
            </a:r>
            <a:endParaRPr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Зображення, що містить зброя, рубанок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34C1DF9B-BF71-B4DC-00F1-A1FC7BC91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397" y="1010046"/>
            <a:ext cx="5630603" cy="4224894"/>
          </a:xfrm>
          <a:prstGeom prst="rect">
            <a:avLst/>
          </a:prstGeom>
        </p:spPr>
      </p:pic>
      <p:pic>
        <p:nvPicPr>
          <p:cNvPr id="5" name="Рисунок 4" descr="Зображення, що містить іграшк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207B2D4A-DB68-10D5-A1DC-0F0A717FC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35609"/>
            <a:ext cx="3611880" cy="36118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744" y="274638"/>
            <a:ext cx="8631936" cy="11430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dirty="0" err="1">
                <a:latin typeface="Montserrat ExtraBold" pitchFamily="2" charset="-52"/>
              </a:rPr>
              <a:t>БпЛА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для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скидання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боєприпасів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47489"/>
            <a:ext cx="8229600" cy="1280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2000" dirty="0" err="1">
                <a:latin typeface="Montserrat ExtraBold" pitchFamily="2" charset="-52"/>
              </a:rPr>
              <a:t>Прості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коптери</a:t>
            </a:r>
            <a:r>
              <a:rPr sz="2000" dirty="0">
                <a:latin typeface="Montserrat ExtraBold" pitchFamily="2" charset="-52"/>
              </a:rPr>
              <a:t>, </a:t>
            </a:r>
            <a:r>
              <a:rPr sz="2000" dirty="0" err="1">
                <a:latin typeface="Montserrat ExtraBold" pitchFamily="2" charset="-52"/>
              </a:rPr>
              <a:t>що</a:t>
            </a:r>
            <a:r>
              <a:rPr sz="2000" dirty="0">
                <a:latin typeface="Montserrat ExtraBold" pitchFamily="2" charset="-52"/>
              </a:rPr>
              <a:t> </a:t>
            </a:r>
            <a:r>
              <a:rPr sz="2000" dirty="0" err="1">
                <a:latin typeface="Montserrat ExtraBold" pitchFamily="2" charset="-52"/>
              </a:rPr>
              <a:t>скидають</a:t>
            </a:r>
            <a:r>
              <a:rPr sz="2000" dirty="0">
                <a:latin typeface="Montserrat ExtraBold" pitchFamily="2" charset="-52"/>
              </a:rPr>
              <a:t> ВОГ, РГД, ПГ-7 </a:t>
            </a:r>
            <a:r>
              <a:rPr sz="2000" dirty="0" err="1">
                <a:latin typeface="Montserrat ExtraBold" pitchFamily="2" charset="-52"/>
              </a:rPr>
              <a:t>тощо</a:t>
            </a:r>
            <a:endParaRPr sz="2000" dirty="0">
              <a:latin typeface="Montserrat ExtraBold" pitchFamily="2" charset="-52"/>
            </a:endParaRPr>
          </a:p>
          <a:p>
            <a:pPr marL="0" indent="0">
              <a:buNone/>
            </a:pPr>
            <a:r>
              <a:rPr sz="2000" dirty="0" err="1"/>
              <a:t>Приклади</a:t>
            </a:r>
            <a:r>
              <a:rPr sz="2000" dirty="0"/>
              <a:t>: DJI Mavic, Matrice 300, </a:t>
            </a:r>
            <a:r>
              <a:rPr sz="2000" dirty="0" err="1"/>
              <a:t>Autel</a:t>
            </a:r>
            <a:r>
              <a:rPr sz="2000" dirty="0"/>
              <a:t> Dragonfish</a:t>
            </a:r>
          </a:p>
          <a:p>
            <a:pPr marL="0" indent="0">
              <a:buNone/>
            </a:pPr>
            <a:r>
              <a:rPr sz="2000" dirty="0" err="1"/>
              <a:t>Висока</a:t>
            </a:r>
            <a:r>
              <a:rPr sz="2000" dirty="0"/>
              <a:t> </a:t>
            </a:r>
            <a:r>
              <a:rPr sz="2000" dirty="0" err="1"/>
              <a:t>ефективність</a:t>
            </a:r>
            <a:r>
              <a:rPr sz="2000" dirty="0"/>
              <a:t> у </a:t>
            </a:r>
            <a:r>
              <a:rPr sz="2000" dirty="0" err="1"/>
              <a:t>ближньому</a:t>
            </a:r>
            <a:r>
              <a:rPr sz="2000" dirty="0"/>
              <a:t> </a:t>
            </a:r>
            <a:r>
              <a:rPr sz="2000" dirty="0" err="1"/>
              <a:t>бою</a:t>
            </a:r>
            <a:endParaRPr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транспорт, рубанок, повітряне судно, Авіаподорож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FB4FAE20-F7DF-E8B3-2DB1-59EDE57F4B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89" r="4211"/>
          <a:stretch>
            <a:fillRect/>
          </a:stretch>
        </p:blipFill>
        <p:spPr>
          <a:xfrm>
            <a:off x="2560320" y="846138"/>
            <a:ext cx="6473952" cy="4740996"/>
          </a:xfrm>
          <a:prstGeom prst="rect">
            <a:avLst/>
          </a:prstGeom>
        </p:spPr>
      </p:pic>
      <p:pic>
        <p:nvPicPr>
          <p:cNvPr id="6" name="Рисунок 5" descr="Зображення, що містить іграшка, транспорт, транспортний засіб, авіація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204CFA54-DA75-140E-6D25-2CF1ED4C12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393"/>
          <a:stretch>
            <a:fillRect/>
          </a:stretch>
        </p:blipFill>
        <p:spPr>
          <a:xfrm>
            <a:off x="109728" y="370606"/>
            <a:ext cx="3694951" cy="32370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dirty="0" err="1">
                <a:latin typeface="Montserrat ExtraBold" pitchFamily="2" charset="-52"/>
              </a:rPr>
              <a:t>Ударні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БпЛА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11496"/>
            <a:ext cx="8229600" cy="1143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1800" dirty="0" err="1">
                <a:latin typeface="Montserrat ExtraBold" pitchFamily="2" charset="-52"/>
              </a:rPr>
              <a:t>Дрони-камікадзе</a:t>
            </a:r>
            <a:r>
              <a:rPr sz="2000" dirty="0"/>
              <a:t>: </a:t>
            </a:r>
            <a:r>
              <a:rPr sz="1800" dirty="0" err="1">
                <a:latin typeface="Montserrat ExtraBold" pitchFamily="2" charset="-52"/>
              </a:rPr>
              <a:t>працюють</a:t>
            </a:r>
            <a:r>
              <a:rPr sz="1800" dirty="0">
                <a:latin typeface="Montserrat ExtraBold" pitchFamily="2" charset="-52"/>
              </a:rPr>
              <a:t> </a:t>
            </a:r>
            <a:r>
              <a:rPr sz="1800" dirty="0" err="1">
                <a:latin typeface="Montserrat ExtraBold" pitchFamily="2" charset="-52"/>
              </a:rPr>
              <a:t>по</a:t>
            </a:r>
            <a:r>
              <a:rPr sz="1800" dirty="0">
                <a:latin typeface="Montserrat ExtraBold" pitchFamily="2" charset="-52"/>
              </a:rPr>
              <a:t> </a:t>
            </a:r>
            <a:r>
              <a:rPr sz="1800" dirty="0" err="1">
                <a:latin typeface="Montserrat ExtraBold" pitchFamily="2" charset="-52"/>
              </a:rPr>
              <a:t>техніці</a:t>
            </a:r>
            <a:r>
              <a:rPr sz="1800" dirty="0">
                <a:latin typeface="Montserrat ExtraBold" pitchFamily="2" charset="-52"/>
              </a:rPr>
              <a:t>, ППО, </a:t>
            </a:r>
            <a:r>
              <a:rPr sz="1800" dirty="0" err="1">
                <a:latin typeface="Montserrat ExtraBold" pitchFamily="2" charset="-52"/>
              </a:rPr>
              <a:t>укріпленнях</a:t>
            </a:r>
            <a:endParaRPr sz="1800" dirty="0">
              <a:latin typeface="Montserrat ExtraBold" pitchFamily="2" charset="-52"/>
            </a:endParaRPr>
          </a:p>
          <a:p>
            <a:pPr marL="0" indent="0">
              <a:buNone/>
            </a:pPr>
            <a:r>
              <a:rPr sz="2000" dirty="0" err="1"/>
              <a:t>Приклади</a:t>
            </a:r>
            <a:r>
              <a:rPr sz="2000" dirty="0"/>
              <a:t>: Shahed-136, Lancet, FPV-</a:t>
            </a:r>
            <a:r>
              <a:rPr sz="2000" dirty="0" err="1"/>
              <a:t>дрони</a:t>
            </a:r>
            <a:r>
              <a:rPr sz="2000" dirty="0"/>
              <a:t> </a:t>
            </a:r>
            <a:r>
              <a:rPr sz="2000" dirty="0" err="1"/>
              <a:t>типу</a:t>
            </a:r>
            <a:r>
              <a:rPr sz="2000" dirty="0"/>
              <a:t> '</a:t>
            </a:r>
            <a:r>
              <a:rPr sz="2000" dirty="0" err="1"/>
              <a:t>Бандерик</a:t>
            </a:r>
            <a:r>
              <a:rPr sz="2000" dirty="0"/>
              <a:t>', '</a:t>
            </a:r>
            <a:r>
              <a:rPr sz="2000" dirty="0" err="1"/>
              <a:t>Валькірія</a:t>
            </a:r>
            <a:r>
              <a:rPr sz="2000" dirty="0"/>
              <a:t>'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dirty="0" err="1">
                <a:latin typeface="Montserrat ExtraBold" pitchFamily="2" charset="-52"/>
              </a:rPr>
              <a:t>Інші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види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застосування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БпЛА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03840"/>
            <a:ext cx="8229600" cy="1252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1800" dirty="0" err="1">
                <a:latin typeface="Montserrat ExtraBold" pitchFamily="2" charset="-52"/>
              </a:rPr>
              <a:t>Доставка</a:t>
            </a:r>
            <a:r>
              <a:rPr sz="1800" dirty="0">
                <a:latin typeface="Montserrat ExtraBold" pitchFamily="2" charset="-52"/>
              </a:rPr>
              <a:t> </a:t>
            </a:r>
            <a:r>
              <a:rPr sz="1800" dirty="0" err="1">
                <a:latin typeface="Montserrat ExtraBold" pitchFamily="2" charset="-52"/>
              </a:rPr>
              <a:t>спорядження</a:t>
            </a:r>
            <a:r>
              <a:rPr sz="1800" dirty="0">
                <a:latin typeface="Montserrat ExtraBold" pitchFamily="2" charset="-52"/>
              </a:rPr>
              <a:t>: </a:t>
            </a:r>
            <a:r>
              <a:rPr sz="2000" dirty="0"/>
              <a:t>DJI Matrice 300, </a:t>
            </a:r>
            <a:r>
              <a:rPr sz="2000" dirty="0" err="1"/>
              <a:t>FlyCart</a:t>
            </a:r>
            <a:r>
              <a:rPr sz="2000" dirty="0"/>
              <a:t> 30</a:t>
            </a:r>
            <a:r>
              <a:rPr lang="en-US" sz="2000" dirty="0"/>
              <a:t>, Vampire</a:t>
            </a:r>
            <a:endParaRPr sz="2000" dirty="0"/>
          </a:p>
          <a:p>
            <a:pPr marL="0" indent="0">
              <a:buNone/>
            </a:pPr>
            <a:r>
              <a:rPr sz="1800" dirty="0" err="1">
                <a:latin typeface="Montserrat ExtraBold" pitchFamily="2" charset="-52"/>
              </a:rPr>
              <a:t>Розтяжки</a:t>
            </a:r>
            <a:r>
              <a:rPr sz="1800" dirty="0">
                <a:latin typeface="Montserrat ExtraBold" pitchFamily="2" charset="-52"/>
              </a:rPr>
              <a:t> з </a:t>
            </a:r>
            <a:r>
              <a:rPr sz="1800" dirty="0" err="1">
                <a:latin typeface="Montserrat ExtraBold" pitchFamily="2" charset="-52"/>
              </a:rPr>
              <a:t>гранат</a:t>
            </a:r>
            <a:r>
              <a:rPr sz="1800" dirty="0">
                <a:latin typeface="Montserrat ExtraBold" pitchFamily="2" charset="-52"/>
              </a:rPr>
              <a:t>: </a:t>
            </a:r>
            <a:r>
              <a:rPr sz="2000" dirty="0" err="1"/>
              <a:t>коптери</a:t>
            </a:r>
            <a:r>
              <a:rPr sz="2000" dirty="0"/>
              <a:t> з </a:t>
            </a:r>
            <a:r>
              <a:rPr sz="2000" dirty="0" err="1"/>
              <a:t>саморобними</a:t>
            </a:r>
            <a:r>
              <a:rPr sz="2000" dirty="0"/>
              <a:t> </a:t>
            </a:r>
            <a:r>
              <a:rPr sz="2000" dirty="0" err="1"/>
              <a:t>підвісами</a:t>
            </a:r>
            <a:endParaRPr sz="2000" dirty="0"/>
          </a:p>
          <a:p>
            <a:pPr marL="0" indent="0">
              <a:buNone/>
            </a:pPr>
            <a:r>
              <a:rPr sz="1800" dirty="0" err="1">
                <a:latin typeface="Montserrat ExtraBold" pitchFamily="2" charset="-52"/>
              </a:rPr>
              <a:t>Наведення</a:t>
            </a:r>
            <a:r>
              <a:rPr sz="1800" dirty="0">
                <a:latin typeface="Montserrat ExtraBold" pitchFamily="2" charset="-52"/>
              </a:rPr>
              <a:t> </a:t>
            </a:r>
            <a:r>
              <a:rPr sz="1800" dirty="0" err="1">
                <a:latin typeface="Montserrat ExtraBold" pitchFamily="2" charset="-52"/>
              </a:rPr>
              <a:t>артилерії</a:t>
            </a:r>
            <a:r>
              <a:rPr sz="1800" dirty="0">
                <a:latin typeface="Montserrat ExtraBold" pitchFamily="2" charset="-52"/>
              </a:rPr>
              <a:t>: </a:t>
            </a:r>
            <a:r>
              <a:rPr sz="2000" dirty="0"/>
              <a:t>DJI Mavic, </a:t>
            </a:r>
            <a:r>
              <a:rPr sz="2000" dirty="0" err="1"/>
              <a:t>Autel</a:t>
            </a:r>
            <a:r>
              <a:rPr sz="2000" dirty="0"/>
              <a:t> EVO з </a:t>
            </a:r>
            <a:r>
              <a:rPr sz="2000" dirty="0" err="1"/>
              <a:t>онлайн-відео</a:t>
            </a:r>
            <a:endParaRPr sz="2000" dirty="0"/>
          </a:p>
        </p:txBody>
      </p:sp>
      <p:pic>
        <p:nvPicPr>
          <p:cNvPr id="5" name="Рисунок 4" descr="Зображення, що містить просто неба, небо, транспортний засіб, Наземний транспортний засіб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674D868B-70E3-C1CE-7F30-591B4C5DF8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461" b="6622"/>
          <a:stretch>
            <a:fillRect/>
          </a:stretch>
        </p:blipFill>
        <p:spPr>
          <a:xfrm>
            <a:off x="0" y="1614075"/>
            <a:ext cx="9144000" cy="34933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dirty="0">
                <a:latin typeface="Montserrat ExtraBold" pitchFamily="2" charset="-52"/>
              </a:rPr>
              <a:t>Загрози </a:t>
            </a:r>
            <a:r>
              <a:rPr dirty="0" err="1">
                <a:latin typeface="Montserrat ExtraBold" pitchFamily="2" charset="-52"/>
              </a:rPr>
              <a:t>від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БпЛА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67210"/>
            <a:ext cx="8229600" cy="1216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2000" dirty="0" err="1"/>
              <a:t>Малопомітні</a:t>
            </a:r>
            <a:r>
              <a:rPr sz="2000" dirty="0"/>
              <a:t>, </a:t>
            </a:r>
            <a:r>
              <a:rPr sz="2000" dirty="0" err="1"/>
              <a:t>швидкі</a:t>
            </a:r>
            <a:r>
              <a:rPr sz="2000" dirty="0"/>
              <a:t>, </a:t>
            </a:r>
            <a:r>
              <a:rPr sz="2000" dirty="0" err="1"/>
              <a:t>точні</a:t>
            </a:r>
            <a:endParaRPr sz="2000" dirty="0"/>
          </a:p>
          <a:p>
            <a:pPr marL="0" indent="0">
              <a:buNone/>
            </a:pPr>
            <a:r>
              <a:rPr sz="2000" dirty="0" err="1"/>
              <a:t>Працюють</a:t>
            </a:r>
            <a:r>
              <a:rPr sz="2000" dirty="0"/>
              <a:t> у </a:t>
            </a:r>
            <a:r>
              <a:rPr sz="2000" dirty="0" err="1"/>
              <a:t>будь-який</a:t>
            </a:r>
            <a:r>
              <a:rPr sz="2000" dirty="0"/>
              <a:t> </a:t>
            </a:r>
            <a:r>
              <a:rPr sz="2000" dirty="0" err="1"/>
              <a:t>час</a:t>
            </a:r>
            <a:r>
              <a:rPr sz="2000" dirty="0"/>
              <a:t> </a:t>
            </a:r>
            <a:r>
              <a:rPr sz="2000" dirty="0" err="1"/>
              <a:t>доби</a:t>
            </a:r>
            <a:endParaRPr sz="2000" dirty="0"/>
          </a:p>
          <a:p>
            <a:pPr marL="0" indent="0">
              <a:buNone/>
            </a:pPr>
            <a:r>
              <a:rPr sz="2000" dirty="0" err="1"/>
              <a:t>Низька</a:t>
            </a:r>
            <a:r>
              <a:rPr sz="2000" dirty="0"/>
              <a:t> </a:t>
            </a:r>
            <a:r>
              <a:rPr sz="2000" dirty="0" err="1"/>
              <a:t>вартість</a:t>
            </a:r>
            <a:r>
              <a:rPr sz="2000" dirty="0"/>
              <a:t> і </a:t>
            </a:r>
            <a:r>
              <a:rPr sz="2000" dirty="0" err="1"/>
              <a:t>масовість</a:t>
            </a:r>
            <a:endParaRPr sz="2000" dirty="0"/>
          </a:p>
        </p:txBody>
      </p:sp>
      <p:pic>
        <p:nvPicPr>
          <p:cNvPr id="5" name="Рисунок 4" descr="Зображення, що містить текст, знімок екрана, Шрифт, дизайн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A0E01925-E101-217E-1070-25C0D6E2BC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800" b="20400"/>
          <a:stretch>
            <a:fillRect/>
          </a:stretch>
        </p:blipFill>
        <p:spPr>
          <a:xfrm>
            <a:off x="1143000" y="1774095"/>
            <a:ext cx="6858000" cy="348386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870EE1B-03A8-BE85-17D5-DDB6AEE3ED4B}"/>
              </a:ext>
            </a:extLst>
          </p:cNvPr>
          <p:cNvSpPr txBox="1">
            <a:spLocks/>
          </p:cNvSpPr>
          <p:nvPr/>
        </p:nvSpPr>
        <p:spPr>
          <a:xfrm>
            <a:off x="1143000" y="1298766"/>
            <a:ext cx="6858000" cy="121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Montserrat" pitchFamily="2" charset="-52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Montserrat" pitchFamily="2" charset="-52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Montserrat" pitchFamily="2" charset="-52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Montserrat" pitchFamily="2" charset="-52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Montserrat" pitchFamily="2" charset="-52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1800" dirty="0" err="1">
                <a:latin typeface="Montserrat ExtraBold" pitchFamily="2" charset="-52"/>
              </a:rPr>
              <a:t>Застосуванння</a:t>
            </a:r>
            <a:r>
              <a:rPr lang="uk-UA" sz="1800" dirty="0">
                <a:latin typeface="Montserrat ExtraBold" pitchFamily="2" charset="-52"/>
              </a:rPr>
              <a:t> </a:t>
            </a:r>
            <a:r>
              <a:rPr lang="uk-UA" sz="1800" dirty="0" err="1">
                <a:latin typeface="Montserrat ExtraBold" pitchFamily="2" charset="-52"/>
              </a:rPr>
              <a:t>дронів</a:t>
            </a:r>
            <a:r>
              <a:rPr lang="uk-UA" sz="1800" dirty="0">
                <a:latin typeface="Montserrat ExtraBold" pitchFamily="2" charset="-52"/>
              </a:rPr>
              <a:t> типу «</a:t>
            </a:r>
            <a:r>
              <a:rPr lang="uk-UA" sz="1800" dirty="0" err="1">
                <a:latin typeface="Montserrat ExtraBold" pitchFamily="2" charset="-52"/>
              </a:rPr>
              <a:t>Шахед</a:t>
            </a:r>
            <a:r>
              <a:rPr lang="uk-UA" sz="1800" dirty="0">
                <a:latin typeface="Montserrat ExtraBold" pitchFamily="2" charset="-52"/>
              </a:rPr>
              <a:t>» проти України</a:t>
            </a:r>
            <a:endParaRPr lang="ru-RU" sz="1800" dirty="0">
              <a:latin typeface="Montserrat ExtraBold" pitchFamily="2" charset="-5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зброя, військові, армія, камуфляж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B011E1D1-CB4D-D126-D3AD-2FFC61BF2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9" b="99941" l="10000" r="90000">
                        <a14:foregroundMark x1="37383" y1="88401" x2="37695" y2="99356"/>
                        <a14:foregroundMark x1="48008" y1="85413" x2="52109" y2="99941"/>
                      </a14:backgroundRemoval>
                    </a14:imgEffect>
                  </a14:imgLayer>
                </a14:imgProps>
              </a:ext>
            </a:extLst>
          </a:blip>
          <a:srcRect l="20601" r="17299"/>
          <a:stretch>
            <a:fillRect/>
          </a:stretch>
        </p:blipFill>
        <p:spPr>
          <a:xfrm flipH="1">
            <a:off x="4343400" y="1252728"/>
            <a:ext cx="5220291" cy="56052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dirty="0" err="1">
                <a:latin typeface="Montserrat ExtraBold" pitchFamily="2" charset="-52"/>
              </a:rPr>
              <a:t>Протидія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БпЛА</a:t>
            </a:r>
            <a:r>
              <a:rPr dirty="0">
                <a:latin typeface="Montserrat ExtraBold" pitchFamily="2" charset="-52"/>
              </a:rPr>
              <a:t>: </a:t>
            </a:r>
            <a:r>
              <a:rPr dirty="0" err="1">
                <a:latin typeface="Montserrat ExtraBold" pitchFamily="2" charset="-52"/>
              </a:rPr>
              <a:t>Загальні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принципи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828033"/>
            <a:ext cx="8229600" cy="1828800"/>
          </a:xfrm>
        </p:spPr>
        <p:txBody>
          <a:bodyPr>
            <a:normAutofit/>
          </a:bodyPr>
          <a:lstStyle/>
          <a:p>
            <a:r>
              <a:rPr sz="1800" dirty="0" err="1">
                <a:latin typeface="Montserrat ExtraBold" pitchFamily="2" charset="-52"/>
              </a:rPr>
              <a:t>Виявлення</a:t>
            </a:r>
            <a:r>
              <a:rPr sz="1800" dirty="0">
                <a:latin typeface="Montserrat ExtraBold" pitchFamily="2" charset="-52"/>
              </a:rPr>
              <a:t> і </a:t>
            </a:r>
            <a:r>
              <a:rPr sz="1800" dirty="0" err="1">
                <a:latin typeface="Montserrat ExtraBold" pitchFamily="2" charset="-52"/>
              </a:rPr>
              <a:t>знищення</a:t>
            </a:r>
            <a:endParaRPr sz="1800" dirty="0">
              <a:latin typeface="Montserrat ExtraBold" pitchFamily="2" charset="-52"/>
            </a:endParaRPr>
          </a:p>
          <a:p>
            <a:r>
              <a:rPr sz="1800" dirty="0" err="1">
                <a:latin typeface="Montserrat ExtraBold" pitchFamily="2" charset="-52"/>
              </a:rPr>
              <a:t>Засоби</a:t>
            </a:r>
            <a:r>
              <a:rPr sz="1800" dirty="0">
                <a:latin typeface="Montserrat ExtraBold" pitchFamily="2" charset="-52"/>
              </a:rPr>
              <a:t> РЕБ</a:t>
            </a:r>
            <a:r>
              <a:rPr sz="2000" dirty="0"/>
              <a:t>: '</a:t>
            </a:r>
            <a:r>
              <a:rPr sz="2000" dirty="0" err="1"/>
              <a:t>Анклав</a:t>
            </a:r>
            <a:r>
              <a:rPr sz="2000" dirty="0"/>
              <a:t>', '</a:t>
            </a:r>
            <a:r>
              <a:rPr sz="2000" dirty="0" err="1"/>
              <a:t>Краб</a:t>
            </a:r>
            <a:r>
              <a:rPr sz="2000" dirty="0"/>
              <a:t>', '</a:t>
            </a:r>
            <a:r>
              <a:rPr sz="2000" dirty="0" err="1"/>
              <a:t>Паровоз</a:t>
            </a:r>
            <a:r>
              <a:rPr sz="2000" dirty="0"/>
              <a:t>', EDM4S</a:t>
            </a:r>
          </a:p>
          <a:p>
            <a:r>
              <a:rPr lang="uk-UA" sz="1800" dirty="0">
                <a:latin typeface="Montserrat ExtraBold" pitchFamily="2" charset="-52"/>
              </a:rPr>
              <a:t>З</a:t>
            </a:r>
            <a:r>
              <a:rPr sz="1800" dirty="0" err="1">
                <a:latin typeface="Montserrat ExtraBold" pitchFamily="2" charset="-52"/>
              </a:rPr>
              <a:t>асоби</a:t>
            </a:r>
            <a:r>
              <a:rPr sz="1800" dirty="0">
                <a:latin typeface="Montserrat ExtraBold" pitchFamily="2" charset="-52"/>
              </a:rPr>
              <a:t> ППО </a:t>
            </a:r>
            <a:r>
              <a:rPr sz="1800" dirty="0" err="1">
                <a:latin typeface="Montserrat ExtraBold" pitchFamily="2" charset="-52"/>
              </a:rPr>
              <a:t>ближньої</a:t>
            </a:r>
            <a:r>
              <a:rPr sz="1800" dirty="0">
                <a:latin typeface="Montserrat ExtraBold" pitchFamily="2" charset="-52"/>
              </a:rPr>
              <a:t> </a:t>
            </a:r>
            <a:r>
              <a:rPr sz="1800" dirty="0" err="1">
                <a:latin typeface="Montserrat ExtraBold" pitchFamily="2" charset="-52"/>
              </a:rPr>
              <a:t>дії</a:t>
            </a:r>
            <a:r>
              <a:rPr sz="2000" dirty="0"/>
              <a:t>: ПЗРК, ЗУ</a:t>
            </a:r>
          </a:p>
          <a:p>
            <a:r>
              <a:rPr sz="1800" dirty="0" err="1">
                <a:latin typeface="Montserrat ExtraBold" pitchFamily="2" charset="-52"/>
              </a:rPr>
              <a:t>Маскування</a:t>
            </a:r>
            <a:r>
              <a:rPr sz="1800" dirty="0">
                <a:latin typeface="Montserrat ExtraBold" pitchFamily="2" charset="-52"/>
              </a:rPr>
              <a:t> і </a:t>
            </a:r>
            <a:r>
              <a:rPr sz="1800" dirty="0" err="1">
                <a:latin typeface="Montserrat ExtraBold" pitchFamily="2" charset="-52"/>
              </a:rPr>
              <a:t>димові</a:t>
            </a:r>
            <a:r>
              <a:rPr sz="1800" dirty="0">
                <a:latin typeface="Montserrat ExtraBold" pitchFamily="2" charset="-52"/>
              </a:rPr>
              <a:t> </a:t>
            </a:r>
            <a:r>
              <a:rPr sz="1800" dirty="0" err="1">
                <a:latin typeface="Montserrat ExtraBold" pitchFamily="2" charset="-52"/>
              </a:rPr>
              <a:t>завіси</a:t>
            </a:r>
            <a:endParaRPr sz="1800" dirty="0">
              <a:latin typeface="Montserrat ExtraBold" pitchFamily="2" charset="-52"/>
            </a:endParaRPr>
          </a:p>
        </p:txBody>
      </p:sp>
      <p:pic>
        <p:nvPicPr>
          <p:cNvPr id="7" name="Рисунок 6" descr="Зображення, що містить трава, просто неба, небо, рослин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EB21B49F-7CE1-FC8A-E10E-9316941A1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24" y="1508348"/>
            <a:ext cx="4329684" cy="324726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dirty="0" err="1">
                <a:latin typeface="Montserrat ExtraBold" pitchFamily="2" charset="-52"/>
              </a:rPr>
              <a:t>Протидія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розвідувальним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БпЛА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129785"/>
            <a:ext cx="8229600" cy="1252728"/>
          </a:xfrm>
        </p:spPr>
        <p:txBody>
          <a:bodyPr>
            <a:normAutofit/>
          </a:bodyPr>
          <a:lstStyle/>
          <a:p>
            <a:r>
              <a:rPr sz="1800" dirty="0" err="1">
                <a:latin typeface="Montserrat ExtraBold" pitchFamily="2" charset="-52"/>
              </a:rPr>
              <a:t>Вчасне</a:t>
            </a:r>
            <a:r>
              <a:rPr sz="1800" dirty="0">
                <a:latin typeface="Montserrat ExtraBold" pitchFamily="2" charset="-52"/>
              </a:rPr>
              <a:t> </a:t>
            </a:r>
            <a:r>
              <a:rPr sz="1800" dirty="0" err="1">
                <a:latin typeface="Montserrat ExtraBold" pitchFamily="2" charset="-52"/>
              </a:rPr>
              <a:t>виявлення</a:t>
            </a:r>
            <a:r>
              <a:rPr sz="1800" dirty="0">
                <a:latin typeface="Montserrat ExtraBold" pitchFamily="2" charset="-52"/>
              </a:rPr>
              <a:t> </a:t>
            </a:r>
            <a:r>
              <a:rPr sz="2000" dirty="0"/>
              <a:t>(</a:t>
            </a:r>
            <a:r>
              <a:rPr sz="2000" dirty="0" err="1"/>
              <a:t>оптика</a:t>
            </a:r>
            <a:r>
              <a:rPr sz="2000" dirty="0"/>
              <a:t>, ПЗРК</a:t>
            </a:r>
            <a:r>
              <a:rPr lang="uk-UA" sz="2000" dirty="0"/>
              <a:t>, електронні детектори</a:t>
            </a:r>
            <a:r>
              <a:rPr sz="2000" dirty="0"/>
              <a:t>)</a:t>
            </a:r>
          </a:p>
          <a:p>
            <a:r>
              <a:rPr sz="1800" dirty="0" err="1">
                <a:latin typeface="Montserrat ExtraBold" pitchFamily="2" charset="-52"/>
              </a:rPr>
              <a:t>Засліплення</a:t>
            </a:r>
            <a:r>
              <a:rPr sz="1800" dirty="0">
                <a:latin typeface="Montserrat ExtraBold" pitchFamily="2" charset="-52"/>
              </a:rPr>
              <a:t> </a:t>
            </a:r>
            <a:r>
              <a:rPr sz="1800" dirty="0" err="1">
                <a:latin typeface="Montserrat ExtraBold" pitchFamily="2" charset="-52"/>
              </a:rPr>
              <a:t>лазерами</a:t>
            </a:r>
            <a:r>
              <a:rPr sz="1800" dirty="0">
                <a:latin typeface="Montserrat ExtraBold" pitchFamily="2" charset="-52"/>
              </a:rPr>
              <a:t>, РЕБ </a:t>
            </a:r>
            <a:r>
              <a:rPr sz="2000" dirty="0"/>
              <a:t>(</a:t>
            </a:r>
            <a:r>
              <a:rPr sz="2000" dirty="0" err="1"/>
              <a:t>наприклад</a:t>
            </a:r>
            <a:r>
              <a:rPr sz="2000" dirty="0"/>
              <a:t>: </a:t>
            </a:r>
            <a:r>
              <a:rPr lang="uk-UA" sz="2000" dirty="0"/>
              <a:t>Зоопарк 2</a:t>
            </a:r>
            <a:r>
              <a:rPr sz="2000" dirty="0"/>
              <a:t>)</a:t>
            </a:r>
          </a:p>
          <a:p>
            <a:r>
              <a:rPr sz="1800" dirty="0" err="1">
                <a:latin typeface="Montserrat ExtraBold" pitchFamily="2" charset="-52"/>
              </a:rPr>
              <a:t>Приховування</a:t>
            </a:r>
            <a:r>
              <a:rPr sz="1800" dirty="0">
                <a:latin typeface="Montserrat ExtraBold" pitchFamily="2" charset="-52"/>
              </a:rPr>
              <a:t> </a:t>
            </a:r>
            <a:r>
              <a:rPr sz="1800" dirty="0" err="1">
                <a:latin typeface="Montserrat ExtraBold" pitchFamily="2" charset="-52"/>
              </a:rPr>
              <a:t>позицій</a:t>
            </a:r>
            <a:r>
              <a:rPr sz="1800" dirty="0">
                <a:latin typeface="Montserrat ExtraBold" pitchFamily="2" charset="-52"/>
              </a:rPr>
              <a:t>, </a:t>
            </a:r>
            <a:r>
              <a:rPr sz="1800" dirty="0" err="1">
                <a:latin typeface="Montserrat ExtraBold" pitchFamily="2" charset="-52"/>
              </a:rPr>
              <a:t>камуфляж</a:t>
            </a:r>
            <a:endParaRPr sz="1800" dirty="0">
              <a:latin typeface="Montserrat ExtraBold" pitchFamily="2" charset="-52"/>
            </a:endParaRPr>
          </a:p>
        </p:txBody>
      </p:sp>
      <p:pic>
        <p:nvPicPr>
          <p:cNvPr id="5" name="Рисунок 4" descr="Зображення, що містить просто неба, дерево, трава, статуя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9C88BDF9-FFE7-4565-A635-6B053A344F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426" b="4679"/>
          <a:stretch>
            <a:fillRect/>
          </a:stretch>
        </p:blipFill>
        <p:spPr>
          <a:xfrm>
            <a:off x="365760" y="1515156"/>
            <a:ext cx="3182112" cy="35171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213BB0-49CC-1060-1738-37D6F95EB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2133" y="1378380"/>
            <a:ext cx="3577699" cy="36530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dirty="0" err="1">
                <a:latin typeface="Montserrat ExtraBold" pitchFamily="2" charset="-52"/>
              </a:rPr>
              <a:t>Протидія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дронам-камікадзе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44569"/>
            <a:ext cx="8229600" cy="1920240"/>
          </a:xfrm>
        </p:spPr>
        <p:txBody>
          <a:bodyPr>
            <a:normAutofit/>
          </a:bodyPr>
          <a:lstStyle/>
          <a:p>
            <a:r>
              <a:rPr sz="1800" dirty="0" err="1">
                <a:latin typeface="Montserrat ExtraBold" pitchFamily="2" charset="-52"/>
              </a:rPr>
              <a:t>Активна</a:t>
            </a:r>
            <a:r>
              <a:rPr sz="1800" dirty="0">
                <a:latin typeface="Montserrat ExtraBold" pitchFamily="2" charset="-52"/>
              </a:rPr>
              <a:t> ППО: </a:t>
            </a:r>
            <a:r>
              <a:rPr sz="2000" dirty="0"/>
              <a:t>ЗУ-23-2, ПЗРК</a:t>
            </a:r>
            <a:endParaRPr lang="uk-UA" sz="2000" dirty="0"/>
          </a:p>
          <a:p>
            <a:r>
              <a:rPr lang="uk-UA" sz="1800" dirty="0">
                <a:latin typeface="Montserrat ExtraBold" pitchFamily="2" charset="-52"/>
              </a:rPr>
              <a:t>Стрілецька зброя:</a:t>
            </a:r>
            <a:r>
              <a:rPr lang="uk-UA" sz="2000" dirty="0"/>
              <a:t> </a:t>
            </a:r>
            <a:r>
              <a:rPr lang="en-US" sz="2000" dirty="0"/>
              <a:t>Remington 870, M26</a:t>
            </a:r>
            <a:r>
              <a:rPr lang="uk-UA" sz="2000" dirty="0"/>
              <a:t>, АК-74, ПКТ, </a:t>
            </a:r>
            <a:r>
              <a:rPr lang="en-US" sz="2000" dirty="0"/>
              <a:t>MG3</a:t>
            </a:r>
            <a:endParaRPr sz="2000" dirty="0"/>
          </a:p>
          <a:p>
            <a:r>
              <a:rPr sz="1800" dirty="0" err="1">
                <a:latin typeface="Montserrat ExtraBold" pitchFamily="2" charset="-52"/>
              </a:rPr>
              <a:t>Пастки</a:t>
            </a:r>
            <a:r>
              <a:rPr sz="1800" dirty="0">
                <a:latin typeface="Montserrat ExtraBold" pitchFamily="2" charset="-52"/>
              </a:rPr>
              <a:t>: </a:t>
            </a:r>
            <a:r>
              <a:rPr sz="2000" dirty="0" err="1"/>
              <a:t>макети</a:t>
            </a:r>
            <a:r>
              <a:rPr sz="2000" dirty="0"/>
              <a:t> </a:t>
            </a:r>
            <a:r>
              <a:rPr sz="2000" dirty="0" err="1"/>
              <a:t>техніки</a:t>
            </a:r>
            <a:r>
              <a:rPr sz="2000" dirty="0"/>
              <a:t>, </a:t>
            </a:r>
            <a:r>
              <a:rPr sz="2000" dirty="0" err="1"/>
              <a:t>фальшпозиції</a:t>
            </a:r>
            <a:endParaRPr sz="2000" dirty="0"/>
          </a:p>
          <a:p>
            <a:r>
              <a:rPr sz="1800" dirty="0">
                <a:latin typeface="Montserrat ExtraBold" pitchFamily="2" charset="-52"/>
              </a:rPr>
              <a:t>РЕБ: </a:t>
            </a:r>
            <a:r>
              <a:rPr sz="2000" dirty="0" err="1"/>
              <a:t>глушники</a:t>
            </a:r>
            <a:r>
              <a:rPr sz="2000" dirty="0"/>
              <a:t> </a:t>
            </a:r>
            <a:r>
              <a:rPr sz="2000" dirty="0" err="1"/>
              <a:t>управління</a:t>
            </a:r>
            <a:r>
              <a:rPr sz="2000" dirty="0"/>
              <a:t> (</a:t>
            </a:r>
            <a:r>
              <a:rPr sz="2000" dirty="0" err="1"/>
              <a:t>наприклад</a:t>
            </a:r>
            <a:r>
              <a:rPr sz="2000" dirty="0"/>
              <a:t>: KVS </a:t>
            </a:r>
            <a:r>
              <a:rPr sz="2000" dirty="0" err="1"/>
              <a:t>Antidrone</a:t>
            </a:r>
            <a:r>
              <a:rPr sz="2000" dirty="0"/>
              <a:t>, Polaron)</a:t>
            </a:r>
          </a:p>
        </p:txBody>
      </p:sp>
      <p:pic>
        <p:nvPicPr>
          <p:cNvPr id="5" name="Рисунок 4" descr="Зображення, що містить небо, зброя, просто неба, трава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5C09F619-7538-1165-FCD7-3E06BDF171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47" r="3023"/>
          <a:stretch>
            <a:fillRect/>
          </a:stretch>
        </p:blipFill>
        <p:spPr>
          <a:xfrm>
            <a:off x="301753" y="1353630"/>
            <a:ext cx="5166360" cy="3125724"/>
          </a:xfrm>
          <a:prstGeom prst="rect">
            <a:avLst/>
          </a:prstGeom>
        </p:spPr>
      </p:pic>
      <p:pic>
        <p:nvPicPr>
          <p:cNvPr id="7" name="Рисунок 6" descr="Зображення, що містить текст, вентилятор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7FBBB4A3-A505-A430-EBC7-C330A6FC48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600" t="12667" b="11200"/>
          <a:stretch>
            <a:fillRect/>
          </a:stretch>
        </p:blipFill>
        <p:spPr>
          <a:xfrm>
            <a:off x="5623560" y="1356781"/>
            <a:ext cx="3282696" cy="31877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dirty="0" err="1">
                <a:latin typeface="Montserrat ExtraBold" pitchFamily="2" charset="-52"/>
              </a:rPr>
              <a:t>Протидія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коптерам</a:t>
            </a:r>
            <a:r>
              <a:rPr dirty="0">
                <a:latin typeface="Montserrat ExtraBold" pitchFamily="2" charset="-52"/>
              </a:rPr>
              <a:t> </a:t>
            </a:r>
            <a:br>
              <a:rPr lang="uk-UA" dirty="0">
                <a:latin typeface="Montserrat ExtraBold" pitchFamily="2" charset="-52"/>
              </a:rPr>
            </a:br>
            <a:r>
              <a:rPr dirty="0" err="1">
                <a:latin typeface="Montserrat ExtraBold" pitchFamily="2" charset="-52"/>
              </a:rPr>
              <a:t>зі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скидами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48657"/>
            <a:ext cx="8229600" cy="1143000"/>
          </a:xfrm>
        </p:spPr>
        <p:txBody>
          <a:bodyPr>
            <a:normAutofit/>
          </a:bodyPr>
          <a:lstStyle/>
          <a:p>
            <a:r>
              <a:rPr sz="1800" dirty="0" err="1">
                <a:latin typeface="Montserrat ExtraBold" pitchFamily="2" charset="-52"/>
              </a:rPr>
              <a:t>Виявлення</a:t>
            </a:r>
            <a:r>
              <a:rPr sz="1800" dirty="0">
                <a:latin typeface="Montserrat ExtraBold" pitchFamily="2" charset="-52"/>
              </a:rPr>
              <a:t> </a:t>
            </a:r>
            <a:r>
              <a:rPr sz="1800" dirty="0" err="1">
                <a:latin typeface="Montserrat ExtraBold" pitchFamily="2" charset="-52"/>
              </a:rPr>
              <a:t>за</a:t>
            </a:r>
            <a:r>
              <a:rPr sz="1800" dirty="0">
                <a:latin typeface="Montserrat ExtraBold" pitchFamily="2" charset="-52"/>
              </a:rPr>
              <a:t> </a:t>
            </a:r>
            <a:r>
              <a:rPr sz="1800" dirty="0" err="1">
                <a:latin typeface="Montserrat ExtraBold" pitchFamily="2" charset="-52"/>
              </a:rPr>
              <a:t>звуком</a:t>
            </a:r>
            <a:r>
              <a:rPr sz="1800" dirty="0">
                <a:latin typeface="Montserrat ExtraBold" pitchFamily="2" charset="-52"/>
              </a:rPr>
              <a:t> і </a:t>
            </a:r>
            <a:r>
              <a:rPr sz="1800" dirty="0" err="1">
                <a:latin typeface="Montserrat ExtraBold" pitchFamily="2" charset="-52"/>
              </a:rPr>
              <a:t>візуально</a:t>
            </a:r>
            <a:endParaRPr sz="1800" dirty="0">
              <a:latin typeface="Montserrat ExtraBold" pitchFamily="2" charset="-52"/>
            </a:endParaRPr>
          </a:p>
          <a:p>
            <a:r>
              <a:rPr sz="1800" dirty="0" err="1">
                <a:latin typeface="Montserrat ExtraBold" pitchFamily="2" charset="-52"/>
              </a:rPr>
              <a:t>Захист</a:t>
            </a:r>
            <a:r>
              <a:rPr sz="1800" dirty="0">
                <a:latin typeface="Montserrat ExtraBold" pitchFamily="2" charset="-52"/>
              </a:rPr>
              <a:t> </a:t>
            </a:r>
            <a:r>
              <a:rPr sz="1800" dirty="0" err="1">
                <a:latin typeface="Montserrat ExtraBold" pitchFamily="2" charset="-52"/>
              </a:rPr>
              <a:t>позицій</a:t>
            </a:r>
            <a:r>
              <a:rPr sz="1800" dirty="0">
                <a:latin typeface="Montserrat ExtraBold" pitchFamily="2" charset="-52"/>
              </a:rPr>
              <a:t>: </a:t>
            </a:r>
            <a:r>
              <a:rPr sz="2000" dirty="0" err="1"/>
              <a:t>сітки</a:t>
            </a:r>
            <a:r>
              <a:rPr sz="2000" dirty="0"/>
              <a:t>, </a:t>
            </a:r>
            <a:r>
              <a:rPr sz="2000" dirty="0" err="1"/>
              <a:t>залізні</a:t>
            </a:r>
            <a:r>
              <a:rPr sz="2000" dirty="0"/>
              <a:t> </a:t>
            </a:r>
            <a:r>
              <a:rPr sz="2000" dirty="0" err="1"/>
              <a:t>дахи</a:t>
            </a:r>
            <a:endParaRPr sz="2000" dirty="0"/>
          </a:p>
          <a:p>
            <a:r>
              <a:rPr sz="1800" dirty="0" err="1">
                <a:latin typeface="Montserrat ExtraBold" pitchFamily="2" charset="-52"/>
              </a:rPr>
              <a:t>Рушниці</a:t>
            </a:r>
            <a:r>
              <a:rPr sz="1800" dirty="0">
                <a:latin typeface="Montserrat ExtraBold" pitchFamily="2" charset="-52"/>
              </a:rPr>
              <a:t> РЕБ: </a:t>
            </a:r>
            <a:r>
              <a:rPr sz="2000" dirty="0"/>
              <a:t>EDM4S, </a:t>
            </a:r>
            <a:r>
              <a:rPr sz="2000" dirty="0" err="1"/>
              <a:t>DroneGun</a:t>
            </a:r>
            <a:r>
              <a:rPr sz="2000" dirty="0"/>
              <a:t> Tactical</a:t>
            </a:r>
          </a:p>
        </p:txBody>
      </p:sp>
      <p:pic>
        <p:nvPicPr>
          <p:cNvPr id="5" name="Рисунок 4" descr="Зображення, що містить транспорт, військова машина, зброя, Бойовий транспортний засіб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258E9909-23E3-30C3-8BAE-078DE2D7D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925" y="1590675"/>
            <a:ext cx="6534150" cy="36766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dirty="0" err="1">
                <a:latin typeface="Montserrat ExtraBold" pitchFamily="2" charset="-52"/>
              </a:rPr>
              <a:t>Алгоритм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дій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при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появі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БпЛА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286001"/>
            <a:ext cx="6565392" cy="26609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sz="2800" dirty="0"/>
              <a:t>1. </a:t>
            </a:r>
            <a:r>
              <a:rPr sz="2800" dirty="0" err="1"/>
              <a:t>Спостереження</a:t>
            </a:r>
            <a:r>
              <a:rPr sz="2800" dirty="0"/>
              <a:t> і </a:t>
            </a:r>
            <a:r>
              <a:rPr sz="2800" dirty="0" err="1"/>
              <a:t>виявлення</a:t>
            </a:r>
            <a:endParaRPr sz="2800" dirty="0"/>
          </a:p>
          <a:p>
            <a:pPr marL="0" indent="0">
              <a:buNone/>
            </a:pPr>
            <a:r>
              <a:rPr sz="2800" dirty="0"/>
              <a:t>2. </a:t>
            </a:r>
            <a:r>
              <a:rPr sz="2800" dirty="0" err="1"/>
              <a:t>Повідомлення</a:t>
            </a:r>
            <a:r>
              <a:rPr sz="2800" dirty="0"/>
              <a:t> </a:t>
            </a:r>
            <a:r>
              <a:rPr sz="2800" dirty="0" err="1"/>
              <a:t>командирам</a:t>
            </a:r>
            <a:endParaRPr sz="2800" dirty="0"/>
          </a:p>
          <a:p>
            <a:pPr marL="0" indent="0">
              <a:buNone/>
            </a:pPr>
            <a:r>
              <a:rPr sz="2800" dirty="0"/>
              <a:t>3. </a:t>
            </a:r>
            <a:r>
              <a:rPr sz="2800" dirty="0" err="1"/>
              <a:t>Маскування</a:t>
            </a:r>
            <a:r>
              <a:rPr sz="2800" dirty="0"/>
              <a:t>, </a:t>
            </a:r>
            <a:r>
              <a:rPr sz="2800" dirty="0" err="1"/>
              <a:t>укриття</a:t>
            </a:r>
            <a:endParaRPr sz="2800" dirty="0"/>
          </a:p>
          <a:p>
            <a:pPr marL="0" indent="0">
              <a:buNone/>
            </a:pPr>
            <a:r>
              <a:rPr sz="2800" dirty="0"/>
              <a:t>4. </a:t>
            </a:r>
            <a:r>
              <a:rPr sz="2800" dirty="0" err="1"/>
              <a:t>Вогнева</a:t>
            </a:r>
            <a:r>
              <a:rPr sz="2800" dirty="0"/>
              <a:t> </a:t>
            </a:r>
            <a:r>
              <a:rPr sz="2800" dirty="0" err="1"/>
              <a:t>або</a:t>
            </a:r>
            <a:r>
              <a:rPr sz="2800" dirty="0"/>
              <a:t> РЕБ-</a:t>
            </a:r>
            <a:r>
              <a:rPr sz="2800" dirty="0" err="1"/>
              <a:t>протидія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5. </a:t>
            </a:r>
            <a:r>
              <a:rPr lang="ru-RU" sz="2800" dirty="0" err="1"/>
              <a:t>Зміна</a:t>
            </a:r>
            <a:r>
              <a:rPr lang="ru-RU" sz="2800" dirty="0"/>
              <a:t> </a:t>
            </a:r>
            <a:r>
              <a:rPr lang="ru-RU" sz="2800" dirty="0" err="1"/>
              <a:t>позиції</a:t>
            </a:r>
            <a:r>
              <a:rPr lang="ru-RU" sz="2800" dirty="0"/>
              <a:t> </a:t>
            </a:r>
            <a:r>
              <a:rPr lang="ru-RU" sz="2800" dirty="0" err="1"/>
              <a:t>після</a:t>
            </a:r>
            <a:r>
              <a:rPr lang="ru-RU" sz="2800" dirty="0"/>
              <a:t> атаки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dirty="0" err="1">
                <a:latin typeface="Montserrat ExtraBold" pitchFamily="2" charset="-52"/>
              </a:rPr>
              <a:t>Засоби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виявлення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БпЛА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89705"/>
            <a:ext cx="8229600" cy="1984248"/>
          </a:xfrm>
        </p:spPr>
        <p:txBody>
          <a:bodyPr>
            <a:normAutofit/>
          </a:bodyPr>
          <a:lstStyle/>
          <a:p>
            <a:r>
              <a:rPr sz="2000" dirty="0"/>
              <a:t>РЛС: 'NOTUS', '</a:t>
            </a:r>
            <a:r>
              <a:rPr sz="2000" dirty="0" err="1"/>
              <a:t>SkyCtrl</a:t>
            </a:r>
            <a:r>
              <a:rPr sz="2000" dirty="0"/>
              <a:t>-Radar'</a:t>
            </a:r>
          </a:p>
          <a:p>
            <a:r>
              <a:rPr sz="2000" dirty="0" err="1"/>
              <a:t>Акустичні</a:t>
            </a:r>
            <a:r>
              <a:rPr sz="2000" dirty="0"/>
              <a:t> </a:t>
            </a:r>
            <a:r>
              <a:rPr sz="2000" dirty="0" err="1"/>
              <a:t>сенсори</a:t>
            </a:r>
            <a:r>
              <a:rPr sz="2000" dirty="0"/>
              <a:t>: </a:t>
            </a:r>
            <a:r>
              <a:rPr sz="2000" dirty="0" err="1"/>
              <a:t>DroneShield</a:t>
            </a:r>
            <a:endParaRPr sz="2000" dirty="0"/>
          </a:p>
          <a:p>
            <a:r>
              <a:rPr sz="2000" dirty="0" err="1"/>
              <a:t>Візуальні</a:t>
            </a:r>
            <a:r>
              <a:rPr sz="2000" dirty="0"/>
              <a:t> </a:t>
            </a:r>
            <a:r>
              <a:rPr sz="2000" dirty="0" err="1"/>
              <a:t>спостерігачі</a:t>
            </a:r>
            <a:r>
              <a:rPr sz="2000" dirty="0"/>
              <a:t> (з </a:t>
            </a:r>
            <a:r>
              <a:rPr sz="2000" dirty="0" err="1"/>
              <a:t>тепловізорами</a:t>
            </a:r>
            <a:r>
              <a:rPr sz="2000" dirty="0"/>
              <a:t>)</a:t>
            </a:r>
          </a:p>
          <a:p>
            <a:r>
              <a:rPr sz="2000" dirty="0" err="1"/>
              <a:t>Автоматичні</a:t>
            </a:r>
            <a:r>
              <a:rPr sz="2000" dirty="0"/>
              <a:t> </a:t>
            </a:r>
            <a:r>
              <a:rPr sz="2000" dirty="0" err="1"/>
              <a:t>комплекси</a:t>
            </a:r>
            <a:r>
              <a:rPr sz="2000" dirty="0"/>
              <a:t> </a:t>
            </a:r>
            <a:r>
              <a:rPr sz="2000" dirty="0" err="1"/>
              <a:t>виявлення</a:t>
            </a:r>
            <a:r>
              <a:rPr sz="2000" dirty="0"/>
              <a:t>: </a:t>
            </a:r>
            <a:r>
              <a:rPr sz="2000" dirty="0" err="1"/>
              <a:t>Dedrone</a:t>
            </a:r>
            <a:r>
              <a:rPr sz="2000" dirty="0"/>
              <a:t>, Sentry</a:t>
            </a:r>
            <a:r>
              <a:rPr lang="uk-UA" sz="2000" dirty="0"/>
              <a:t>, «</a:t>
            </a:r>
            <a:r>
              <a:rPr lang="uk-UA" sz="2000" dirty="0" err="1"/>
              <a:t>Цукорок</a:t>
            </a:r>
            <a:r>
              <a:rPr lang="uk-UA" sz="2000" dirty="0"/>
              <a:t>»</a:t>
            </a:r>
            <a:endParaRPr sz="2000" dirty="0"/>
          </a:p>
        </p:txBody>
      </p:sp>
      <p:pic>
        <p:nvPicPr>
          <p:cNvPr id="7" name="Рисунок 6" descr="Зображення, що містить текст, дизайн&#10;&#10;Вміст на основі ШІ може бути неправильним.">
            <a:extLst>
              <a:ext uri="{FF2B5EF4-FFF2-40B4-BE49-F238E27FC236}">
                <a16:creationId xmlns:a16="http://schemas.microsoft.com/office/drawing/2014/main" id="{0A474ADA-F7DA-3A44-76A0-88286BD939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930" b="18896"/>
          <a:stretch>
            <a:fillRect/>
          </a:stretch>
        </p:blipFill>
        <p:spPr>
          <a:xfrm>
            <a:off x="554183" y="1353313"/>
            <a:ext cx="8035634" cy="29169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385</Words>
  <Application>Microsoft Office PowerPoint</Application>
  <PresentationFormat>Екран (4:3)</PresentationFormat>
  <Paragraphs>57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Montserrat Black</vt:lpstr>
      <vt:lpstr>Montserrat ExtraBold</vt:lpstr>
      <vt:lpstr>Arial</vt:lpstr>
      <vt:lpstr>Montserrat</vt:lpstr>
      <vt:lpstr>Office Theme</vt:lpstr>
      <vt:lpstr>БпЛА: застосування  та протидія</vt:lpstr>
      <vt:lpstr>Класифікація БпЛА</vt:lpstr>
      <vt:lpstr>Розвідувальні БпЛА</vt:lpstr>
      <vt:lpstr>БпЛА для скидання боєприпасів</vt:lpstr>
      <vt:lpstr>Ударні БпЛА</vt:lpstr>
      <vt:lpstr>Інші види застосування БпЛА</vt:lpstr>
      <vt:lpstr>Загрози від БпЛА</vt:lpstr>
      <vt:lpstr>Протидія БпЛА: Загальні принципи</vt:lpstr>
      <vt:lpstr>Протидія розвідувальним БпЛА</vt:lpstr>
      <vt:lpstr>Протидія дронам-камікадзе</vt:lpstr>
      <vt:lpstr>Протидія коптерам  зі скидами</vt:lpstr>
      <vt:lpstr>Алгоритм дій при появі БпЛА</vt:lpstr>
      <vt:lpstr>Засоби виявлення БпЛА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1NR</cp:lastModifiedBy>
  <cp:revision>25</cp:revision>
  <dcterms:created xsi:type="dcterms:W3CDTF">2013-01-27T09:14:16Z</dcterms:created>
  <dcterms:modified xsi:type="dcterms:W3CDTF">2026-08-01T07:43:25Z</dcterms:modified>
  <cp:category/>
</cp:coreProperties>
</file>