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embeddedFontLst>
    <p:embeddedFont>
      <p:font typeface="Montserrat" pitchFamily="2" charset="-52"/>
      <p:regular r:id="rId10"/>
      <p:bold r:id="rId11"/>
      <p:italic r:id="rId12"/>
      <p:boldItalic r:id="rId13"/>
    </p:embeddedFont>
    <p:embeddedFont>
      <p:font typeface="Montserrat ExtraBold" pitchFamily="2" charset="-52"/>
      <p:bold r:id="rId14"/>
      <p:boldItalic r:id="rId15"/>
    </p:embeddedFont>
    <p:embeddedFont>
      <p:font typeface="Montserrat SemiBold" pitchFamily="2" charset="-52"/>
      <p:bold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5BCAD085-E8A6-8845-BD4E-CB4CCA059FC4}" type="datetimeFigureOut">
              <a:rPr lang="en-US" smtClean="0"/>
              <a:pPr/>
              <a:t>6/26/2025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C1FF6DA9-008F-8B48-92A6-B652298478BF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-52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хмара, просто неба, небо, воднева бомб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485CB2A4-1A6C-8C7D-3C93-3EA241564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12" r="15012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43000" y="630936"/>
            <a:ext cx="11283696" cy="3255263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sz="6600" dirty="0" err="1">
                <a:latin typeface="Montserrat ExtraBold" pitchFamily="2" charset="-52"/>
              </a:rPr>
              <a:t>Ядерна</a:t>
            </a:r>
            <a:r>
              <a:rPr sz="6600" dirty="0">
                <a:latin typeface="Montserrat ExtraBold" pitchFamily="2" charset="-52"/>
              </a:rPr>
              <a:t> </a:t>
            </a:r>
            <a:r>
              <a:rPr sz="6600" dirty="0" err="1">
                <a:latin typeface="Montserrat ExtraBold" pitchFamily="2" charset="-52"/>
              </a:rPr>
              <a:t>та</a:t>
            </a:r>
            <a:r>
              <a:rPr sz="6600" dirty="0">
                <a:latin typeface="Montserrat ExtraBold" pitchFamily="2" charset="-52"/>
              </a:rPr>
              <a:t> </a:t>
            </a:r>
            <a:r>
              <a:rPr sz="6600" dirty="0" err="1">
                <a:latin typeface="Montserrat ExtraBold" pitchFamily="2" charset="-52"/>
              </a:rPr>
              <a:t>хімічна</a:t>
            </a:r>
            <a:r>
              <a:rPr sz="6600" dirty="0">
                <a:latin typeface="Montserrat ExtraBold" pitchFamily="2" charset="-52"/>
              </a:rPr>
              <a:t> </a:t>
            </a:r>
            <a:r>
              <a:rPr sz="6600" dirty="0" err="1">
                <a:latin typeface="Montserrat ExtraBold" pitchFamily="2" charset="-52"/>
              </a:rPr>
              <a:t>зброя</a:t>
            </a:r>
            <a:endParaRPr sz="6600" dirty="0">
              <a:latin typeface="Montserrat ExtraBold" pitchFamily="2" charset="-5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>
                <a:solidFill>
                  <a:schemeClr val="bg1"/>
                </a:solidFill>
                <a:latin typeface="Montserrat SemiBold" pitchFamily="2" charset="-52"/>
              </a:rPr>
              <a:t>р</a:t>
            </a:r>
            <a:r>
              <a:rPr dirty="0" err="1">
                <a:solidFill>
                  <a:schemeClr val="bg1"/>
                </a:solidFill>
                <a:latin typeface="Montserrat SemiBold" pitchFamily="2" charset="-52"/>
              </a:rPr>
              <a:t>ізновиди</a:t>
            </a:r>
            <a:r>
              <a:rPr dirty="0">
                <a:solidFill>
                  <a:schemeClr val="bg1"/>
                </a:solidFill>
                <a:latin typeface="Montserrat SemiBold" pitchFamily="2" charset="-52"/>
              </a:rPr>
              <a:t> </a:t>
            </a:r>
            <a:r>
              <a:rPr dirty="0" err="1">
                <a:solidFill>
                  <a:schemeClr val="bg1"/>
                </a:solidFill>
                <a:latin typeface="Montserrat SemiBold" pitchFamily="2" charset="-52"/>
              </a:rPr>
              <a:t>та</a:t>
            </a:r>
            <a:r>
              <a:rPr dirty="0">
                <a:solidFill>
                  <a:schemeClr val="bg1"/>
                </a:solidFill>
                <a:latin typeface="Montserrat SemiBold" pitchFamily="2" charset="-52"/>
              </a:rPr>
              <a:t> </a:t>
            </a:r>
            <a:r>
              <a:rPr dirty="0" err="1">
                <a:solidFill>
                  <a:schemeClr val="bg1"/>
                </a:solidFill>
                <a:latin typeface="Montserrat SemiBold" pitchFamily="2" charset="-52"/>
              </a:rPr>
              <a:t>історія</a:t>
            </a:r>
            <a:r>
              <a:rPr dirty="0">
                <a:solidFill>
                  <a:schemeClr val="bg1"/>
                </a:solidFill>
                <a:latin typeface="Montserrat SemiBold" pitchFamily="2" charset="-52"/>
              </a:rPr>
              <a:t> </a:t>
            </a:r>
            <a:r>
              <a:rPr dirty="0" err="1">
                <a:solidFill>
                  <a:schemeClr val="bg1"/>
                </a:solidFill>
                <a:latin typeface="Montserrat SemiBold" pitchFamily="2" charset="-52"/>
              </a:rPr>
              <a:t>використання</a:t>
            </a:r>
            <a:endParaRPr dirty="0">
              <a:solidFill>
                <a:schemeClr val="bg1"/>
              </a:solidFill>
              <a:latin typeface="Montserrat SemiBold" pitchFamily="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Montserrat ExtraBold" pitchFamily="2" charset="-52"/>
              </a:rPr>
              <a:t>Різновиди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ядерної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зброї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9326"/>
            <a:ext cx="8229600" cy="987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Бомба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на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основі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поділу</a:t>
            </a:r>
            <a:r>
              <a:rPr sz="2000" dirty="0">
                <a:latin typeface="Montserrat ExtraBold" pitchFamily="2" charset="-52"/>
              </a:rPr>
              <a:t> (</a:t>
            </a:r>
            <a:r>
              <a:rPr sz="2000" dirty="0" err="1">
                <a:latin typeface="Montserrat ExtraBold" pitchFamily="2" charset="-52"/>
              </a:rPr>
              <a:t>атомна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бомба</a:t>
            </a:r>
            <a:r>
              <a:rPr sz="2000" dirty="0">
                <a:latin typeface="Montserrat ExtraBold" pitchFamily="2" charset="-52"/>
              </a:rPr>
              <a:t>)</a:t>
            </a:r>
          </a:p>
          <a:p>
            <a:pPr marL="0" indent="0"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Бомба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на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основі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синтезу</a:t>
            </a:r>
            <a:r>
              <a:rPr sz="2000" dirty="0">
                <a:latin typeface="Montserrat ExtraBold" pitchFamily="2" charset="-52"/>
              </a:rPr>
              <a:t> (</a:t>
            </a:r>
            <a:r>
              <a:rPr sz="2000" dirty="0" err="1">
                <a:latin typeface="Montserrat ExtraBold" pitchFamily="2" charset="-52"/>
              </a:rPr>
              <a:t>воднева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бомба</a:t>
            </a:r>
            <a:r>
              <a:rPr sz="2000" dirty="0">
                <a:latin typeface="Montserrat ExtraBold" pitchFamily="2" charset="-52"/>
              </a:rPr>
              <a:t>)</a:t>
            </a:r>
            <a:endParaRPr lang="uk-UA" sz="2000" dirty="0">
              <a:latin typeface="Montserrat ExtraBold" pitchFamily="2" charset="-52"/>
            </a:endParaRPr>
          </a:p>
        </p:txBody>
      </p:sp>
      <p:pic>
        <p:nvPicPr>
          <p:cNvPr id="7" name="Рисунок 6" descr="Зображення, що містить кол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5C33891-3696-BE03-71F3-CCAF9DEC5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12" y="2645806"/>
            <a:ext cx="3457575" cy="3376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53233-4722-0041-4FA7-81AAD14A4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ображення, що містить текст, знімок екрана, вправ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41D7DC1C-5358-9801-A7CD-15C8469B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555748"/>
            <a:ext cx="8586216" cy="42931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8012ED-25AF-66F1-DC4E-01662F61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Montserrat ExtraBold" pitchFamily="2" charset="-52"/>
              </a:rPr>
              <a:t>За методом </a:t>
            </a:r>
            <a:r>
              <a:rPr lang="ru-RU" dirty="0" err="1">
                <a:latin typeface="Montserrat ExtraBold" pitchFamily="2" charset="-52"/>
              </a:rPr>
              <a:t>використання</a:t>
            </a:r>
            <a:r>
              <a:rPr lang="ru-RU" dirty="0">
                <a:latin typeface="Montserrat ExtraBold" pitchFamily="2" charset="-52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1183E-D42F-90E4-B6D7-2E95D5D81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8197"/>
            <a:ext cx="6190488" cy="987551"/>
          </a:xfrm>
          <a:solidFill>
            <a:schemeClr val="bg1">
              <a:lumMod val="75000"/>
              <a:alpha val="5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Montserrat SemiBold" pitchFamily="2" charset="-52"/>
              </a:rPr>
              <a:t>• Тактична </a:t>
            </a:r>
            <a:r>
              <a:rPr lang="ru-RU" dirty="0" err="1">
                <a:latin typeface="Montserrat SemiBold" pitchFamily="2" charset="-52"/>
              </a:rPr>
              <a:t>ядерна</a:t>
            </a:r>
            <a:r>
              <a:rPr lang="ru-RU" dirty="0">
                <a:latin typeface="Montserrat SemiBold" pitchFamily="2" charset="-52"/>
              </a:rPr>
              <a:t> </a:t>
            </a:r>
            <a:r>
              <a:rPr lang="ru-RU" dirty="0" err="1">
                <a:latin typeface="Montserrat SemiBold" pitchFamily="2" charset="-52"/>
              </a:rPr>
              <a:t>зброя</a:t>
            </a:r>
            <a:endParaRPr lang="ru-RU" dirty="0">
              <a:latin typeface="Montserrat SemiBold" pitchFamily="2" charset="-52"/>
            </a:endParaRPr>
          </a:p>
          <a:p>
            <a:pPr marL="0" indent="0">
              <a:buNone/>
            </a:pPr>
            <a:r>
              <a:rPr lang="ru-RU" dirty="0">
                <a:latin typeface="Montserrat SemiBold" pitchFamily="2" charset="-52"/>
              </a:rPr>
              <a:t>• </a:t>
            </a:r>
            <a:r>
              <a:rPr lang="ru-RU" dirty="0" err="1">
                <a:latin typeface="Montserrat SemiBold" pitchFamily="2" charset="-52"/>
              </a:rPr>
              <a:t>Стратегічна</a:t>
            </a:r>
            <a:r>
              <a:rPr lang="ru-RU" dirty="0">
                <a:latin typeface="Montserrat SemiBold" pitchFamily="2" charset="-52"/>
              </a:rPr>
              <a:t> </a:t>
            </a:r>
            <a:r>
              <a:rPr lang="ru-RU" dirty="0" err="1">
                <a:latin typeface="Montserrat SemiBold" pitchFamily="2" charset="-52"/>
              </a:rPr>
              <a:t>ядерна</a:t>
            </a:r>
            <a:r>
              <a:rPr lang="ru-RU" dirty="0">
                <a:latin typeface="Montserrat SemiBold" pitchFamily="2" charset="-52"/>
              </a:rPr>
              <a:t> </a:t>
            </a:r>
            <a:r>
              <a:rPr lang="ru-RU" dirty="0" err="1">
                <a:latin typeface="Montserrat SemiBold" pitchFamily="2" charset="-52"/>
              </a:rPr>
              <a:t>зброя</a:t>
            </a:r>
            <a:endParaRPr lang="ru-RU" dirty="0">
              <a:latin typeface="Montserrat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62368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небо, хмара, будівл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BA85F3B-305C-2784-C6D8-01A4BE44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772"/>
          <a:stretch>
            <a:fillRect/>
          </a:stretch>
        </p:blipFill>
        <p:spPr>
          <a:xfrm>
            <a:off x="4910329" y="-21945"/>
            <a:ext cx="4233671" cy="68799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Приклади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використання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45312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800" dirty="0"/>
              <a:t>• </a:t>
            </a:r>
            <a:r>
              <a:rPr sz="1800" dirty="0" err="1"/>
              <a:t>Хіросіма</a:t>
            </a:r>
            <a:r>
              <a:rPr sz="1800" dirty="0"/>
              <a:t> (1945): 15 </a:t>
            </a:r>
            <a:r>
              <a:rPr sz="1800" dirty="0" err="1"/>
              <a:t>кт</a:t>
            </a:r>
            <a:r>
              <a:rPr sz="1800" dirty="0"/>
              <a:t> </a:t>
            </a:r>
            <a:r>
              <a:rPr sz="1800" dirty="0" err="1"/>
              <a:t>атомна</a:t>
            </a:r>
            <a:r>
              <a:rPr sz="1800" dirty="0"/>
              <a:t> </a:t>
            </a:r>
            <a:r>
              <a:rPr sz="1800" dirty="0" err="1"/>
              <a:t>бомба</a:t>
            </a:r>
            <a:endParaRPr sz="1800" dirty="0"/>
          </a:p>
          <a:p>
            <a:pPr marL="0" indent="0">
              <a:buNone/>
            </a:pPr>
            <a:r>
              <a:rPr sz="1800" dirty="0"/>
              <a:t>• </a:t>
            </a:r>
            <a:r>
              <a:rPr sz="1800" dirty="0" err="1"/>
              <a:t>Нагасакі</a:t>
            </a:r>
            <a:r>
              <a:rPr sz="1800" dirty="0"/>
              <a:t> (1945): 21 </a:t>
            </a:r>
            <a:r>
              <a:rPr sz="1800" dirty="0" err="1"/>
              <a:t>кт</a:t>
            </a:r>
            <a:r>
              <a:rPr sz="1800" dirty="0"/>
              <a:t> </a:t>
            </a:r>
            <a:r>
              <a:rPr sz="1800" dirty="0" err="1"/>
              <a:t>атомна</a:t>
            </a:r>
            <a:r>
              <a:rPr sz="1800" dirty="0"/>
              <a:t> </a:t>
            </a:r>
            <a:r>
              <a:rPr sz="1800" dirty="0" err="1"/>
              <a:t>бомба</a:t>
            </a:r>
            <a:endParaRPr sz="1800" dirty="0"/>
          </a:p>
          <a:p>
            <a:pPr marL="0" indent="0">
              <a:buNone/>
            </a:pPr>
            <a:r>
              <a:rPr sz="1800" dirty="0"/>
              <a:t>• </a:t>
            </a:r>
            <a:r>
              <a:rPr sz="1800" dirty="0" err="1"/>
              <a:t>Тестування</a:t>
            </a:r>
            <a:r>
              <a:rPr sz="1800" dirty="0"/>
              <a:t> </a:t>
            </a:r>
            <a:r>
              <a:rPr sz="1800" dirty="0" err="1"/>
              <a:t>ядерних</a:t>
            </a:r>
            <a:r>
              <a:rPr sz="1800" dirty="0"/>
              <a:t> </a:t>
            </a:r>
            <a:r>
              <a:rPr sz="1800" dirty="0" err="1"/>
              <a:t>випробувань</a:t>
            </a:r>
            <a:r>
              <a:rPr sz="1800" dirty="0"/>
              <a:t> у США, СРСР, </a:t>
            </a:r>
            <a:r>
              <a:rPr sz="1800" dirty="0" err="1"/>
              <a:t>Китаї</a:t>
            </a:r>
            <a:r>
              <a:rPr sz="1800" dirty="0"/>
              <a:t> </a:t>
            </a:r>
            <a:r>
              <a:rPr sz="1800" dirty="0" err="1"/>
              <a:t>та</a:t>
            </a:r>
            <a:r>
              <a:rPr sz="1800" dirty="0"/>
              <a:t> </a:t>
            </a:r>
            <a:r>
              <a:rPr sz="1800" dirty="0" err="1"/>
              <a:t>інших</a:t>
            </a:r>
            <a:r>
              <a:rPr sz="1800" dirty="0"/>
              <a:t> </a:t>
            </a:r>
            <a:r>
              <a:rPr sz="1800" dirty="0" err="1"/>
              <a:t>країнах</a:t>
            </a:r>
            <a:endParaRPr sz="1800" dirty="0"/>
          </a:p>
        </p:txBody>
      </p:sp>
      <p:pic>
        <p:nvPicPr>
          <p:cNvPr id="7" name="Рисунок 6" descr="Зображення, що містить просто неба, небо, колесо, Наземний транспортний засіб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4A033F7D-FC16-9C10-CD88-CA0515C32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9563"/>
            <a:ext cx="4951293" cy="40584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Різновиди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хімічної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зброї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Задушливі</a:t>
            </a:r>
            <a:r>
              <a:rPr sz="2000" dirty="0"/>
              <a:t> </a:t>
            </a:r>
            <a:r>
              <a:rPr sz="2000" dirty="0" err="1"/>
              <a:t>агенти</a:t>
            </a:r>
            <a:r>
              <a:rPr sz="2000" dirty="0"/>
              <a:t> (</a:t>
            </a:r>
            <a:r>
              <a:rPr sz="2000" dirty="0" err="1"/>
              <a:t>хлор</a:t>
            </a:r>
            <a:r>
              <a:rPr sz="2000" dirty="0"/>
              <a:t>, </a:t>
            </a:r>
            <a:r>
              <a:rPr sz="2000" dirty="0" err="1"/>
              <a:t>фосген</a:t>
            </a:r>
            <a:r>
              <a:rPr sz="2000" dirty="0"/>
              <a:t>)</a:t>
            </a:r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Нервово-паралітичні</a:t>
            </a:r>
            <a:r>
              <a:rPr sz="2000" dirty="0"/>
              <a:t> </a:t>
            </a:r>
            <a:r>
              <a:rPr sz="2000" dirty="0" err="1"/>
              <a:t>агенти</a:t>
            </a:r>
            <a:r>
              <a:rPr sz="2000" dirty="0"/>
              <a:t> (</a:t>
            </a:r>
            <a:r>
              <a:rPr sz="2000" dirty="0" err="1"/>
              <a:t>зарин</a:t>
            </a:r>
            <a:r>
              <a:rPr sz="2000" dirty="0"/>
              <a:t>, VX)</a:t>
            </a:r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Шкірно-наривні</a:t>
            </a:r>
            <a:r>
              <a:rPr sz="2000" dirty="0"/>
              <a:t> </a:t>
            </a:r>
            <a:r>
              <a:rPr sz="2000" dirty="0" err="1"/>
              <a:t>агенти</a:t>
            </a:r>
            <a:r>
              <a:rPr sz="2000" dirty="0"/>
              <a:t> (</a:t>
            </a:r>
            <a:r>
              <a:rPr sz="2000" dirty="0" err="1"/>
              <a:t>иприт</a:t>
            </a:r>
            <a:r>
              <a:rPr sz="2000" dirty="0"/>
              <a:t>)</a:t>
            </a:r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Психоактивні</a:t>
            </a:r>
            <a:r>
              <a:rPr sz="2000" dirty="0"/>
              <a:t> </a:t>
            </a:r>
            <a:r>
              <a:rPr sz="2000" dirty="0" err="1"/>
              <a:t>агенти</a:t>
            </a:r>
            <a:r>
              <a:rPr sz="2000" dirty="0"/>
              <a:t> (BZ)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2B41A3-3301-2CA7-A589-B3BF9E6D3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6948"/>
            <a:ext cx="9144000" cy="34310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фабрика, будівля, у приміщенні, чорно-білий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DAF55E3-594B-7AB4-C7BC-67F1EEE1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67"/>
          <a:stretch>
            <a:fillRect/>
          </a:stretch>
        </p:blipFill>
        <p:spPr>
          <a:xfrm>
            <a:off x="-1" y="2048256"/>
            <a:ext cx="9155059" cy="48672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Приклади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використання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501384" cy="1353311"/>
          </a:xfrm>
          <a:solidFill>
            <a:schemeClr val="bg1">
              <a:lumMod val="75000"/>
              <a:alpha val="74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Перша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світова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війна</a:t>
            </a:r>
            <a:r>
              <a:rPr sz="2000" dirty="0">
                <a:latin typeface="Montserrat ExtraBold" pitchFamily="2" charset="-52"/>
              </a:rPr>
              <a:t>: </a:t>
            </a:r>
            <a:r>
              <a:rPr sz="2000" dirty="0" err="1">
                <a:latin typeface="Montserrat ExtraBold" pitchFamily="2" charset="-52"/>
              </a:rPr>
              <a:t>хлор</a:t>
            </a:r>
            <a:r>
              <a:rPr sz="2000" dirty="0">
                <a:latin typeface="Montserrat ExtraBold" pitchFamily="2" charset="-52"/>
              </a:rPr>
              <a:t>, </a:t>
            </a:r>
            <a:r>
              <a:rPr sz="2000" dirty="0" err="1">
                <a:latin typeface="Montserrat ExtraBold" pitchFamily="2" charset="-52"/>
              </a:rPr>
              <a:t>фосген</a:t>
            </a:r>
            <a:endParaRPr sz="2000" dirty="0">
              <a:latin typeface="Montserrat ExtraBold" pitchFamily="2" charset="-52"/>
            </a:endParaRPr>
          </a:p>
          <a:p>
            <a:pPr marL="0" indent="0"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Ірак</a:t>
            </a:r>
            <a:r>
              <a:rPr sz="2000" dirty="0">
                <a:latin typeface="Montserrat ExtraBold" pitchFamily="2" charset="-52"/>
              </a:rPr>
              <a:t> у 1980-х: </a:t>
            </a:r>
            <a:r>
              <a:rPr sz="2000" dirty="0" err="1">
                <a:latin typeface="Montserrat ExtraBold" pitchFamily="2" charset="-52"/>
              </a:rPr>
              <a:t>іприт</a:t>
            </a:r>
            <a:r>
              <a:rPr sz="2000" dirty="0">
                <a:latin typeface="Montserrat ExtraBold" pitchFamily="2" charset="-52"/>
              </a:rPr>
              <a:t> і </a:t>
            </a:r>
            <a:r>
              <a:rPr sz="2000" dirty="0" err="1">
                <a:latin typeface="Montserrat ExtraBold" pitchFamily="2" charset="-52"/>
              </a:rPr>
              <a:t>зарин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проти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курдів</a:t>
            </a:r>
            <a:endParaRPr sz="2000" dirty="0">
              <a:latin typeface="Montserrat ExtraBold" pitchFamily="2" charset="-52"/>
            </a:endParaRPr>
          </a:p>
          <a:p>
            <a:pPr marL="0" indent="0"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Сирія</a:t>
            </a:r>
            <a:r>
              <a:rPr sz="2000" dirty="0">
                <a:latin typeface="Montserrat ExtraBold" pitchFamily="2" charset="-52"/>
              </a:rPr>
              <a:t> (2013-2020): </a:t>
            </a:r>
            <a:r>
              <a:rPr sz="2000" dirty="0" err="1">
                <a:latin typeface="Montserrat ExtraBold" pitchFamily="2" charset="-52"/>
              </a:rPr>
              <a:t>зарин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та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хлорні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атаки</a:t>
            </a:r>
            <a:endParaRPr sz="2000" dirty="0">
              <a:latin typeface="Montserrat ExtraBold" pitchFamily="2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9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Графіка, логотип, Електрик синій, синій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7D6E8D8-1508-C77B-687F-AD825AEF8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208" y="2980944"/>
            <a:ext cx="5815584" cy="38770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solidFill>
                  <a:schemeClr val="bg1"/>
                </a:solidFill>
                <a:latin typeface="Montserrat ExtraBold" pitchFamily="2" charset="-52"/>
              </a:rPr>
              <a:t>Міжнародне</a:t>
            </a:r>
            <a:r>
              <a:rPr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dirty="0" err="1">
                <a:solidFill>
                  <a:schemeClr val="bg1"/>
                </a:solidFill>
                <a:latin typeface="Montserrat ExtraBold" pitchFamily="2" charset="-52"/>
              </a:rPr>
              <a:t>регулювання</a:t>
            </a:r>
            <a:endParaRPr dirty="0">
              <a:solidFill>
                <a:schemeClr val="bg1"/>
              </a:solidFill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Договір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про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нерозповсюдження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ядерної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зброї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(1968)</a:t>
            </a:r>
          </a:p>
          <a:p>
            <a:pPr marL="0" indent="0">
              <a:lnSpc>
                <a:spcPct val="150000"/>
              </a:lnSpc>
              <a:buNone/>
            </a:pP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Конвенція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про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заборону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хімічної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зброї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 (1993)</a:t>
            </a:r>
          </a:p>
          <a:p>
            <a:pPr marL="0" indent="0">
              <a:lnSpc>
                <a:spcPct val="150000"/>
              </a:lnSpc>
              <a:buNone/>
            </a:pP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Montserrat ExtraBold" pitchFamily="2" charset="-52"/>
              </a:rPr>
              <a:t>Організації</a:t>
            </a:r>
            <a:r>
              <a:rPr sz="2000" dirty="0">
                <a:solidFill>
                  <a:schemeClr val="bg1"/>
                </a:solidFill>
                <a:latin typeface="Montserrat ExtraBold" pitchFamily="2" charset="-52"/>
              </a:rPr>
              <a:t>: МАГАТЕ, ОЗХЗ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Висновки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Ядерна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та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хімічна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зброя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становлять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глобальну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загрозу</a:t>
            </a:r>
            <a:endParaRPr sz="2000" dirty="0">
              <a:latin typeface="Montserrat ExtraBold" pitchFamily="2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Важливість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дотримання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міжнародних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угод</a:t>
            </a:r>
            <a:endParaRPr sz="2000" dirty="0">
              <a:latin typeface="Montserrat ExtraBold" pitchFamily="2" charset="-5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sz="2000" dirty="0">
                <a:latin typeface="Montserrat ExtraBold" pitchFamily="2" charset="-52"/>
              </a:rPr>
              <a:t>• </a:t>
            </a:r>
            <a:r>
              <a:rPr sz="2000" dirty="0" err="1">
                <a:latin typeface="Montserrat ExtraBold" pitchFamily="2" charset="-52"/>
              </a:rPr>
              <a:t>Освіта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та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контроль</a:t>
            </a:r>
            <a:r>
              <a:rPr sz="2000" dirty="0">
                <a:latin typeface="Montserrat ExtraBold" pitchFamily="2" charset="-52"/>
              </a:rPr>
              <a:t> – </a:t>
            </a:r>
            <a:r>
              <a:rPr sz="2000" dirty="0" err="1">
                <a:latin typeface="Montserrat ExtraBold" pitchFamily="2" charset="-52"/>
              </a:rPr>
              <a:t>запорука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безпеки</a:t>
            </a:r>
            <a:endParaRPr sz="2000" dirty="0">
              <a:latin typeface="Montserrat ExtraBold" pitchFamily="2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182</Words>
  <Application>Microsoft Office PowerPoint</Application>
  <PresentationFormat>Екран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Montserrat SemiBold</vt:lpstr>
      <vt:lpstr>Montserrat ExtraBold</vt:lpstr>
      <vt:lpstr>Montserrat</vt:lpstr>
      <vt:lpstr>Arial</vt:lpstr>
      <vt:lpstr>Office Theme</vt:lpstr>
      <vt:lpstr>Ядерна та хімічна зброя</vt:lpstr>
      <vt:lpstr>Різновиди ядерної зброї</vt:lpstr>
      <vt:lpstr>За методом використання:</vt:lpstr>
      <vt:lpstr>Приклади використання</vt:lpstr>
      <vt:lpstr>Різновиди хімічної зброї</vt:lpstr>
      <vt:lpstr>Приклади використання</vt:lpstr>
      <vt:lpstr>Міжнародне регулювання</vt:lpstr>
      <vt:lpstr>Висновки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A2900</cp:lastModifiedBy>
  <cp:revision>12</cp:revision>
  <dcterms:created xsi:type="dcterms:W3CDTF">2013-01-27T09:14:16Z</dcterms:created>
  <dcterms:modified xsi:type="dcterms:W3CDTF">2025-06-26T10:47:07Z</dcterms:modified>
  <cp:category/>
</cp:coreProperties>
</file>