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67" r:id="rId2"/>
    <p:sldId id="528" r:id="rId3"/>
    <p:sldId id="542" r:id="rId4"/>
    <p:sldId id="555" r:id="rId5"/>
    <p:sldId id="556" r:id="rId6"/>
    <p:sldId id="557" r:id="rId7"/>
    <p:sldId id="558" r:id="rId8"/>
    <p:sldId id="559" r:id="rId9"/>
    <p:sldId id="560" r:id="rId10"/>
    <p:sldId id="565" r:id="rId11"/>
    <p:sldId id="564" r:id="rId12"/>
    <p:sldId id="563" r:id="rId13"/>
    <p:sldId id="562" r:id="rId14"/>
    <p:sldId id="561" r:id="rId15"/>
    <p:sldId id="566" r:id="rId16"/>
    <p:sldId id="567" r:id="rId17"/>
    <p:sldId id="550" r:id="rId18"/>
    <p:sldId id="426" r:id="rId19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F4F1E6"/>
    <a:srgbClr val="AEA88A"/>
    <a:srgbClr val="DCD8BD"/>
    <a:srgbClr val="8F0504"/>
    <a:srgbClr val="E8E5CB"/>
    <a:srgbClr val="E9E5C3"/>
    <a:srgbClr val="AFA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BFA9CD-7FC7-4383-AC40-5C25F7C558A6}" v="885" dt="2024-10-05T17:03:59.4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82" autoAdjust="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88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B0512A-6B0F-43FD-9CF2-B718B2B12759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AF5A987-299F-4C3F-93E6-9A05FA1ED1F9}">
      <dgm:prSet/>
      <dgm:spPr/>
      <dgm:t>
        <a:bodyPr/>
        <a:lstStyle/>
        <a:p>
          <a:r>
            <a:rPr lang="uk-UA"/>
            <a:t>Лідерство - це здатність впливати на окремих людей або групи з метою підпорядкування їхніх зусиль для досягнення певної цілі.</a:t>
          </a:r>
          <a:endParaRPr lang="en-US"/>
        </a:p>
      </dgm:t>
    </dgm:pt>
    <dgm:pt modelId="{28F4B317-D5C1-4F8C-91DE-5991E756E4B3}" type="parTrans" cxnId="{D457EA1E-8B6C-4602-8A00-A887DDBEA191}">
      <dgm:prSet/>
      <dgm:spPr/>
      <dgm:t>
        <a:bodyPr/>
        <a:lstStyle/>
        <a:p>
          <a:endParaRPr lang="en-US"/>
        </a:p>
      </dgm:t>
    </dgm:pt>
    <dgm:pt modelId="{2EE22AC0-C02C-43EC-AF9D-013D7BE25159}" type="sibTrans" cxnId="{D457EA1E-8B6C-4602-8A00-A887DDBEA191}">
      <dgm:prSet/>
      <dgm:spPr/>
      <dgm:t>
        <a:bodyPr/>
        <a:lstStyle/>
        <a:p>
          <a:endParaRPr lang="en-US"/>
        </a:p>
      </dgm:t>
    </dgm:pt>
    <dgm:pt modelId="{38DD6EFA-4AF3-4E87-9FE4-89535B2D2CDA}">
      <dgm:prSet/>
      <dgm:spPr/>
      <dgm:t>
        <a:bodyPr/>
        <a:lstStyle/>
        <a:p>
          <a:r>
            <a:rPr lang="ru-RU"/>
            <a:t>ЛІДЕР (з лат. «той хто веде») – це людина, яка має риси характеру і якості, що сприймаються однаково всіма особами в конкретному колективі.</a:t>
          </a:r>
          <a:endParaRPr lang="en-US"/>
        </a:p>
      </dgm:t>
    </dgm:pt>
    <dgm:pt modelId="{A706801A-F75F-4EC6-ACF3-1DAB92714114}" type="parTrans" cxnId="{EE44652A-3A34-42C2-8F3C-6C940E2266CC}">
      <dgm:prSet/>
      <dgm:spPr/>
      <dgm:t>
        <a:bodyPr/>
        <a:lstStyle/>
        <a:p>
          <a:endParaRPr lang="en-US"/>
        </a:p>
      </dgm:t>
    </dgm:pt>
    <dgm:pt modelId="{88760C75-2CC2-4302-8085-C11063D72B61}" type="sibTrans" cxnId="{EE44652A-3A34-42C2-8F3C-6C940E2266CC}">
      <dgm:prSet/>
      <dgm:spPr/>
      <dgm:t>
        <a:bodyPr/>
        <a:lstStyle/>
        <a:p>
          <a:endParaRPr lang="en-US"/>
        </a:p>
      </dgm:t>
    </dgm:pt>
    <dgm:pt modelId="{CAF244F4-FC2B-4F58-98B6-AC7F638EE36E}" type="pres">
      <dgm:prSet presAssocID="{95B0512A-6B0F-43FD-9CF2-B718B2B1275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DA2C4D43-13DD-44F0-879E-7D7E4088D4EB}" type="pres">
      <dgm:prSet presAssocID="{4AF5A987-299F-4C3F-93E6-9A05FA1ED1F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59CC862-5E8E-40D3-B314-05462EC65DBE}" type="pres">
      <dgm:prSet presAssocID="{2EE22AC0-C02C-43EC-AF9D-013D7BE25159}" presName="sibTrans" presStyleLbl="sibTrans2D1" presStyleIdx="0" presStyleCnt="1"/>
      <dgm:spPr/>
      <dgm:t>
        <a:bodyPr/>
        <a:lstStyle/>
        <a:p>
          <a:endParaRPr lang="uk-UA"/>
        </a:p>
      </dgm:t>
    </dgm:pt>
    <dgm:pt modelId="{60563C9C-466C-420E-ADD9-85581E2838FE}" type="pres">
      <dgm:prSet presAssocID="{2EE22AC0-C02C-43EC-AF9D-013D7BE25159}" presName="connectorText" presStyleLbl="sibTrans2D1" presStyleIdx="0" presStyleCnt="1"/>
      <dgm:spPr/>
      <dgm:t>
        <a:bodyPr/>
        <a:lstStyle/>
        <a:p>
          <a:endParaRPr lang="uk-UA"/>
        </a:p>
      </dgm:t>
    </dgm:pt>
    <dgm:pt modelId="{F518D129-3F4A-46C8-80A7-6F5EDF8F82AF}" type="pres">
      <dgm:prSet presAssocID="{38DD6EFA-4AF3-4E87-9FE4-89535B2D2CD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C80AF48-C493-44BB-911F-3EFF2D0F421B}" type="presOf" srcId="{38DD6EFA-4AF3-4E87-9FE4-89535B2D2CDA}" destId="{F518D129-3F4A-46C8-80A7-6F5EDF8F82AF}" srcOrd="0" destOrd="0" presId="urn:microsoft.com/office/officeart/2005/8/layout/process5"/>
    <dgm:cxn modelId="{60A201DC-AF4B-48B1-8B54-BA343175B7B7}" type="presOf" srcId="{2EE22AC0-C02C-43EC-AF9D-013D7BE25159}" destId="{60563C9C-466C-420E-ADD9-85581E2838FE}" srcOrd="1" destOrd="0" presId="urn:microsoft.com/office/officeart/2005/8/layout/process5"/>
    <dgm:cxn modelId="{4309522C-4208-4052-A6C6-8498EDFBE9B4}" type="presOf" srcId="{95B0512A-6B0F-43FD-9CF2-B718B2B12759}" destId="{CAF244F4-FC2B-4F58-98B6-AC7F638EE36E}" srcOrd="0" destOrd="0" presId="urn:microsoft.com/office/officeart/2005/8/layout/process5"/>
    <dgm:cxn modelId="{C05BE169-3B87-4212-8F2A-66E9368A3F91}" type="presOf" srcId="{4AF5A987-299F-4C3F-93E6-9A05FA1ED1F9}" destId="{DA2C4D43-13DD-44F0-879E-7D7E4088D4EB}" srcOrd="0" destOrd="0" presId="urn:microsoft.com/office/officeart/2005/8/layout/process5"/>
    <dgm:cxn modelId="{EE44652A-3A34-42C2-8F3C-6C940E2266CC}" srcId="{95B0512A-6B0F-43FD-9CF2-B718B2B12759}" destId="{38DD6EFA-4AF3-4E87-9FE4-89535B2D2CDA}" srcOrd="1" destOrd="0" parTransId="{A706801A-F75F-4EC6-ACF3-1DAB92714114}" sibTransId="{88760C75-2CC2-4302-8085-C11063D72B61}"/>
    <dgm:cxn modelId="{D457EA1E-8B6C-4602-8A00-A887DDBEA191}" srcId="{95B0512A-6B0F-43FD-9CF2-B718B2B12759}" destId="{4AF5A987-299F-4C3F-93E6-9A05FA1ED1F9}" srcOrd="0" destOrd="0" parTransId="{28F4B317-D5C1-4F8C-91DE-5991E756E4B3}" sibTransId="{2EE22AC0-C02C-43EC-AF9D-013D7BE25159}"/>
    <dgm:cxn modelId="{0DC90015-B2FF-4F6A-B67B-84BD981CBAA0}" type="presOf" srcId="{2EE22AC0-C02C-43EC-AF9D-013D7BE25159}" destId="{459CC862-5E8E-40D3-B314-05462EC65DBE}" srcOrd="0" destOrd="0" presId="urn:microsoft.com/office/officeart/2005/8/layout/process5"/>
    <dgm:cxn modelId="{026831AF-D07A-4F03-860E-26BC601C4F8D}" type="presParOf" srcId="{CAF244F4-FC2B-4F58-98B6-AC7F638EE36E}" destId="{DA2C4D43-13DD-44F0-879E-7D7E4088D4EB}" srcOrd="0" destOrd="0" presId="urn:microsoft.com/office/officeart/2005/8/layout/process5"/>
    <dgm:cxn modelId="{5193CCD4-2CC9-43D8-B760-8A77D68E33D5}" type="presParOf" srcId="{CAF244F4-FC2B-4F58-98B6-AC7F638EE36E}" destId="{459CC862-5E8E-40D3-B314-05462EC65DBE}" srcOrd="1" destOrd="0" presId="urn:microsoft.com/office/officeart/2005/8/layout/process5"/>
    <dgm:cxn modelId="{DE3A9037-00BB-4846-BC47-E657CE009F2A}" type="presParOf" srcId="{459CC862-5E8E-40D3-B314-05462EC65DBE}" destId="{60563C9C-466C-420E-ADD9-85581E2838FE}" srcOrd="0" destOrd="0" presId="urn:microsoft.com/office/officeart/2005/8/layout/process5"/>
    <dgm:cxn modelId="{7BBCF96D-4DD4-4002-AE91-F15C1AB5D4E4}" type="presParOf" srcId="{CAF244F4-FC2B-4F58-98B6-AC7F638EE36E}" destId="{F518D129-3F4A-46C8-80A7-6F5EDF8F82AF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2C4D43-13DD-44F0-879E-7D7E4088D4EB}">
      <dsp:nvSpPr>
        <dsp:cNvPr id="0" name=""/>
        <dsp:cNvSpPr/>
      </dsp:nvSpPr>
      <dsp:spPr>
        <a:xfrm>
          <a:off x="1626" y="82361"/>
          <a:ext cx="3469316" cy="2081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kern="1200"/>
            <a:t>Лідерство - це здатність впливати на окремих людей або групи з метою підпорядкування їхніх зусиль для досягнення певної цілі.</a:t>
          </a:r>
          <a:endParaRPr lang="en-US" sz="2100" kern="1200"/>
        </a:p>
      </dsp:txBody>
      <dsp:txXfrm>
        <a:off x="62594" y="143329"/>
        <a:ext cx="3347380" cy="1959653"/>
      </dsp:txXfrm>
    </dsp:sp>
    <dsp:sp modelId="{459CC862-5E8E-40D3-B314-05462EC65DBE}">
      <dsp:nvSpPr>
        <dsp:cNvPr id="0" name=""/>
        <dsp:cNvSpPr/>
      </dsp:nvSpPr>
      <dsp:spPr>
        <a:xfrm>
          <a:off x="3776243" y="692960"/>
          <a:ext cx="735495" cy="8603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3776243" y="865038"/>
        <a:ext cx="514847" cy="516234"/>
      </dsp:txXfrm>
    </dsp:sp>
    <dsp:sp modelId="{F518D129-3F4A-46C8-80A7-6F5EDF8F82AF}">
      <dsp:nvSpPr>
        <dsp:cNvPr id="0" name=""/>
        <dsp:cNvSpPr/>
      </dsp:nvSpPr>
      <dsp:spPr>
        <a:xfrm>
          <a:off x="4858669" y="82361"/>
          <a:ext cx="3469316" cy="20815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/>
            <a:t>ЛІДЕР (з лат. «той хто веде») – це людина, яка має риси характеру і якості, що сприймаються однаково всіма особами в конкретному колективі.</a:t>
          </a:r>
          <a:endParaRPr lang="en-US" sz="2100" kern="1200"/>
        </a:p>
      </dsp:txBody>
      <dsp:txXfrm>
        <a:off x="4919637" y="143329"/>
        <a:ext cx="3347380" cy="19596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3ACC843-0C67-057A-7C02-CB5426D4C1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551425-4F69-766A-43F8-63F97BDC494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B67704B-8832-45F4-A809-4E246A352D10}" type="datetimeFigureOut">
              <a:rPr lang="ru-RU"/>
              <a:pPr>
                <a:defRPr/>
              </a:pPr>
              <a:t>11.10.2024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54CBDD53-A32D-3AEC-39A2-D3FC69F24A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DD45086D-DE2E-B01F-5960-2B08D4A9C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4DA76C-EBD0-8DE6-88DA-8DEA7E8727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B03A1D-E3EA-DD12-AF75-9D744125D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E8CD9E40-785A-4D3C-BAEE-EA265FCD4E0E}" type="slidenum">
              <a:rPr lang="ru-RU" altLang="ru-RU"/>
              <a:pPr>
                <a:defRPr/>
              </a:pPr>
              <a:t>‹№›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9FE1F-F836-2F82-2584-E33780E1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29340-6C77-4447-9557-FE301D6821BC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47E8D-2B3E-F7E6-A408-217555CEE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65D14-9114-F9CA-A70A-C39D22DE7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B6A74-D853-4E52-B993-7EB8CCDADE83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8971381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58CDF-E47A-4D14-8431-43105FA14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748BA-207A-45B5-8C2B-80D41B82E6C1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6A6B9-8DB1-5D49-4065-6F238097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D4285-1964-F968-A409-33892924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2F805-827E-4A87-BB4C-905B5416515F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6320071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55225-1487-14ED-392F-3AF02B2D9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9212E-5369-4F2F-BC92-9E0E81C53BDE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5BFEE-EA43-0FF9-AB36-73277160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16C9F-58E8-8D79-50BF-C830B2CA8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A0132-1C3A-49BC-8C3B-33610CEE6EB5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74003805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ED6B5D-E493-D790-9206-59C308B7F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F2877-1042-4FD5-801E-67C5C647D6DC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19FE60-B4F0-652F-192D-73A54A4A8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4B813C-F113-D998-8F61-BFC06CCC7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2EE33-1440-4260-BB43-51B7FEAFEDE8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2673320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773005-8F24-4B1C-4825-19EF36692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F1F6B-E140-4C46-8854-30F68E9DBE96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9FA83B0-F14C-DEC6-44F3-C1C0EEBC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F26F259-2418-FF37-637A-1F5FA603A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ADDA9-8270-4F0A-8BBA-F133C42C79D6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671863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16B23EF-2844-3731-6CD4-6F78E369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2E963-7081-456B-9A40-B62B75F18221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82F1427-034F-0138-172D-487922F1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EF8117-E912-9706-E284-D6AB0C3D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70856-2DB1-412B-81C6-9B00135E8A2C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96635379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25F8AC0-FAE1-095F-6CF4-241F4519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691C4-2949-4258-8BA8-C509020D84C9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2CDF8C-7222-3BF5-575E-4B56DCE5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2B42A71-3278-8790-B815-FB8EB25F2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2001A-771C-4684-9151-F15DB5DF664B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02344262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19F70E8-36D4-5E69-66D1-1349A133F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34D34-004B-460F-84DB-FF95F076A303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55EE74-9EE2-1D0D-F33B-22E615A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472723-856A-E6B6-AC76-BF4AEBB4B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E8A48-988C-49B1-A286-955818B86C60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8366797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36A4F5E-EEBB-2E1B-3BE7-30E19DE5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53268-C083-4894-B40F-75C1009B98F1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DA49107-028F-490A-8C45-32F919B40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9C9D2A-01D9-2B18-4C27-0944473CE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59FD9-95C3-4385-A73D-C6DD1A299438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52766978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9A088-92B1-C445-1B5A-FB292D2C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431A4-2EF6-4CA5-A4BA-46D5DAF15BF1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3B27F-90FC-34C5-A3FC-29129DE54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0A760-B82C-AD0E-E929-E631090F4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4AF29-1E21-4FDA-BB0D-602EE840B062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3197169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CD367-FA36-05D2-46C2-E553E617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E6187-E449-425C-8835-77A6469F5403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3BE1C-8ADA-51F7-7FED-12F9654D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8E11B-EFD5-4776-E8DF-1D6565B74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C0CBC-C03E-4C37-8EAA-5B5A6C3DFB31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1671292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E8F6316-3AE2-CF64-DAEF-03C652E427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0C0B626-D234-7CD6-FF35-DC103C1573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16EEF-CD49-3D0F-DF4C-535059C50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F5E511-7A96-456F-834A-567CB3B3D0EF}" type="datetimeFigureOut">
              <a:rPr lang="en-US"/>
              <a:pPr>
                <a:defRPr/>
              </a:pPr>
              <a:t>10/11/2024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F337B-A9E2-B760-E66B-A9B52D869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510A-DB50-6AB9-219D-DD4DC34D9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407EC89-A6C5-4E39-808F-4F7CC8D9BC7C}" type="slidenum">
              <a:rPr lang="en-US" altLang="ru-RU"/>
              <a:pPr>
                <a:defRPr/>
              </a:pPr>
              <a:t>‹№›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>
            <a:extLst>
              <a:ext uri="{FF2B5EF4-FFF2-40B4-BE49-F238E27FC236}">
                <a16:creationId xmlns:a16="http://schemas.microsoft.com/office/drawing/2014/main" id="{8E92A08A-3061-0B24-B82D-EC471D2F6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8" y="2536825"/>
            <a:ext cx="79121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3200" dirty="0">
                <a:latin typeface="Arial Black" panose="020B0A04020102020204" pitchFamily="34" charset="0"/>
              </a:rPr>
              <a:t>ТЕМА  </a:t>
            </a:r>
            <a:r>
              <a:rPr lang="en-US" altLang="ru-RU" sz="3200" dirty="0">
                <a:latin typeface="Arial Black" panose="020B0A04020102020204" pitchFamily="34" charset="0"/>
              </a:rPr>
              <a:t>1</a:t>
            </a:r>
            <a:r>
              <a:rPr lang="uk-UA" altLang="ru-RU" sz="3200" dirty="0">
                <a:latin typeface="Arial Black" panose="020B0A04020102020204" pitchFamily="34" charset="0"/>
              </a:rPr>
              <a:t>: Лідерство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3200" dirty="0">
                <a:latin typeface="Arial Black" panose="020B0A04020102020204" pitchFamily="34" charset="0"/>
              </a:rPr>
              <a:t>ЗАНЯТТЯ 1: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3200" dirty="0">
                <a:latin typeface="Arial Black" panose="020B0A04020102020204" pitchFamily="34" charset="0"/>
              </a:rPr>
              <a:t>«</a:t>
            </a:r>
            <a:r>
              <a:rPr lang="uk-UA" altLang="uk-UA" sz="3200" dirty="0">
                <a:latin typeface="Arial Black" panose="020B0A04020102020204" pitchFamily="34" charset="0"/>
              </a:rPr>
              <a:t>Стилі керівництва та зовнішня концепція лідерства</a:t>
            </a:r>
            <a:r>
              <a:rPr lang="uk-UA" altLang="ru-RU" sz="3200" dirty="0">
                <a:latin typeface="Arial Black" panose="020B0A04020102020204" pitchFamily="34" charset="0"/>
              </a:rPr>
              <a:t>»</a:t>
            </a:r>
          </a:p>
        </p:txBody>
      </p:sp>
      <p:sp>
        <p:nvSpPr>
          <p:cNvPr id="3075" name="TextBox 9">
            <a:extLst>
              <a:ext uri="{FF2B5EF4-FFF2-40B4-BE49-F238E27FC236}">
                <a16:creationId xmlns:a16="http://schemas.microsoft.com/office/drawing/2014/main" id="{05B8D9EE-E433-96AE-5611-19E3D790F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3077" name="TextBox 9">
            <a:extLst>
              <a:ext uri="{FF2B5EF4-FFF2-40B4-BE49-F238E27FC236}">
                <a16:creationId xmlns:a16="http://schemas.microsoft.com/office/drawing/2014/main" id="{DDFC24A4-009E-1B5D-6A33-A81AED1B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425450"/>
            <a:ext cx="7912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2000">
                <a:latin typeface="Arial Black" panose="020B0A04020102020204" pitchFamily="34" charset="0"/>
              </a:rPr>
              <a:t>НАВЧАЛЬНИЙ ПРЕДМЕТ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2000">
                <a:latin typeface="Arial Black" panose="020B0A04020102020204" pitchFamily="34" charset="0"/>
              </a:rPr>
              <a:t>ЛІДЕРСТВО</a:t>
            </a:r>
          </a:p>
        </p:txBody>
      </p:sp>
      <p:pic>
        <p:nvPicPr>
          <p:cNvPr id="2" name="Рисунок 1" descr="633px-Емблема_ДШВ.svg.png">
            <a:extLst>
              <a:ext uri="{FF2B5EF4-FFF2-40B4-BE49-F238E27FC236}">
                <a16:creationId xmlns:a16="http://schemas.microsoft.com/office/drawing/2014/main" id="{74F0211F-C0CE-AA6A-47E8-C54FEAFFF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93" y="235043"/>
            <a:ext cx="857250" cy="695325"/>
          </a:xfrm>
          <a:prstGeom prst="rect">
            <a:avLst/>
          </a:prstGeom>
        </p:spPr>
      </p:pic>
      <p:pic>
        <p:nvPicPr>
          <p:cNvPr id="3" name="Рисунок 2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DD623E39-753D-C6B1-5E38-BD703102F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8650" y="235043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9">
            <a:extLst>
              <a:ext uri="{FF2B5EF4-FFF2-40B4-BE49-F238E27FC236}">
                <a16:creationId xmlns:a16="http://schemas.microsoft.com/office/drawing/2014/main" id="{80E21E09-FE5A-7FAF-0C56-A6A2593F5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223838"/>
            <a:ext cx="79327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uk-UA" sz="2400" b="1">
                <a:solidFill>
                  <a:srgbClr val="000000"/>
                </a:solidFill>
                <a:latin typeface="Arial" panose="020B0604020202020204" pitchFamily="34" charset="0"/>
              </a:rPr>
              <a:t>МЕТА ТА НАВЧАЛЬНІ ЦІЛІ ЗАНЯТТЯ</a:t>
            </a:r>
            <a:endParaRPr lang="uk-UA" altLang="ru-RU" sz="2400" b="1">
              <a:latin typeface="Arial" panose="020B0604020202020204" pitchFamily="34" charset="0"/>
            </a:endParaRPr>
          </a:p>
        </p:txBody>
      </p:sp>
      <p:grpSp>
        <p:nvGrpSpPr>
          <p:cNvPr id="4099" name="Group 4">
            <a:extLst>
              <a:ext uri="{FF2B5EF4-FFF2-40B4-BE49-F238E27FC236}">
                <a16:creationId xmlns:a16="http://schemas.microsoft.com/office/drawing/2014/main" id="{4EC02F62-9FDE-E5A7-A6B6-AC9D2E53014C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23CFF70-3303-020D-2A90-716706F7E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A2D482BE-D2CF-38B4-FD4C-1FDB53DB0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4100" name="TextBox 9">
            <a:extLst>
              <a:ext uri="{FF2B5EF4-FFF2-40B4-BE49-F238E27FC236}">
                <a16:creationId xmlns:a16="http://schemas.microsoft.com/office/drawing/2014/main" id="{0E1ACCFF-C39F-7884-3AAB-AC188F31B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22" name="Text Box 22">
            <a:extLst>
              <a:ext uri="{FF2B5EF4-FFF2-40B4-BE49-F238E27FC236}">
                <a16:creationId xmlns:a16="http://schemas.microsoft.com/office/drawing/2014/main" id="{714BF70C-C46A-64D2-8069-8C63B6C63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913" y="1898650"/>
            <a:ext cx="170815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436" tIns="47706" rIns="95436" bIns="47706">
            <a:spAutoFit/>
          </a:bodyPr>
          <a:lstStyle/>
          <a:p>
            <a:pPr defTabSz="77285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800" kern="0" dirty="0">
              <a:solidFill>
                <a:srgbClr val="000000"/>
              </a:solidFill>
              <a:latin typeface="Arial"/>
              <a:cs typeface="+mn-cs"/>
            </a:endParaRPr>
          </a:p>
          <a:p>
            <a:pPr algn="ctr" defTabSz="77285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kern="0" dirty="0">
                <a:solidFill>
                  <a:schemeClr val="bg1"/>
                </a:solidFill>
                <a:latin typeface="Arial"/>
                <a:cs typeface="+mn-cs"/>
              </a:rPr>
              <a:t>ПОЛОЖЕННЯ ПРО ПРОХОДЖЕННЯ ГРОМАДЯНАМИ УКРАЇНИ ВІЙСЬКОВОЇ СЛУЖБИ У ЗБРОНИХ</a:t>
            </a:r>
          </a:p>
          <a:p>
            <a:pPr algn="ctr" defTabSz="77285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kern="0" dirty="0">
                <a:solidFill>
                  <a:schemeClr val="bg1"/>
                </a:solidFill>
                <a:latin typeface="Arial"/>
                <a:cs typeface="+mn-cs"/>
              </a:rPr>
              <a:t>СИЛАХ УКРАЇНИ</a:t>
            </a:r>
            <a:endParaRPr lang="uk-UA" sz="1200" b="1" kern="0" spc="-42" dirty="0">
              <a:solidFill>
                <a:schemeClr val="bg1"/>
              </a:solidFill>
              <a:latin typeface="Arial"/>
              <a:cs typeface="+mn-cs"/>
            </a:endParaRPr>
          </a:p>
          <a:p>
            <a:pPr algn="ctr" defTabSz="77285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400" b="1" kern="0" spc="-42" dirty="0">
              <a:solidFill>
                <a:schemeClr val="bg1"/>
              </a:solidFill>
              <a:latin typeface="Arial"/>
              <a:cs typeface="+mn-cs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6D114A7B-A073-9D90-5CE5-BCC5158C2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63" y="1423988"/>
            <a:ext cx="8540750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>
              <a:defRPr/>
            </a:pPr>
            <a:r>
              <a:rPr lang="uk-UA" dirty="0">
                <a:solidFill>
                  <a:srgbClr val="000000"/>
                </a:solidFill>
                <a:cs typeface="+mn-cs"/>
              </a:rPr>
              <a:t>МЕТА:</a:t>
            </a:r>
          </a:p>
          <a:p>
            <a:pPr marL="0" indent="0" algn="ctr">
              <a:defRPr/>
            </a:pPr>
            <a:endParaRPr lang="uk-UA" sz="600" dirty="0">
              <a:solidFill>
                <a:srgbClr val="000000"/>
              </a:solidFill>
              <a:cs typeface="+mn-cs"/>
            </a:endParaRPr>
          </a:p>
          <a:p>
            <a:pPr marL="0" indent="0" algn="just">
              <a:defRPr/>
            </a:pPr>
            <a:r>
              <a:rPr lang="uk-UA" dirty="0">
                <a:solidFill>
                  <a:srgbClr val="000000"/>
                </a:solidFill>
                <a:cs typeface="+mn-cs"/>
              </a:rPr>
              <a:t>Довести військовослужбовцям зовнішню концепцію лідерства та стилі керівництва.</a:t>
            </a:r>
          </a:p>
          <a:p>
            <a:pPr marL="0" indent="0" algn="just">
              <a:defRPr/>
            </a:pPr>
            <a:endParaRPr lang="uk-UA" dirty="0">
              <a:solidFill>
                <a:srgbClr val="000000"/>
              </a:solidFill>
              <a:cs typeface="+mn-cs"/>
            </a:endParaRPr>
          </a:p>
          <a:p>
            <a:pPr marL="0" indent="0" algn="just">
              <a:defRPr/>
            </a:pPr>
            <a:endParaRPr lang="uk-UA" dirty="0">
              <a:solidFill>
                <a:srgbClr val="000000"/>
              </a:solidFill>
              <a:cs typeface="+mn-cs"/>
            </a:endParaRPr>
          </a:p>
          <a:p>
            <a:pPr marL="0" indent="0" algn="ctr">
              <a:defRPr/>
            </a:pPr>
            <a:r>
              <a:rPr lang="uk-UA" dirty="0">
                <a:solidFill>
                  <a:srgbClr val="000000"/>
                </a:solidFill>
                <a:cs typeface="+mn-cs"/>
              </a:rPr>
              <a:t>НАВЧАЛЬНІ ПИТАННЯ:</a:t>
            </a:r>
          </a:p>
          <a:p>
            <a:pPr marL="342900" indent="-342900" algn="just">
              <a:buFontTx/>
              <a:buAutoNum type="arabicPeriod"/>
              <a:defRPr/>
            </a:pPr>
            <a:endParaRPr lang="uk-UA" sz="600" dirty="0">
              <a:solidFill>
                <a:srgbClr val="000000"/>
              </a:solidFill>
              <a:cs typeface="+mn-cs"/>
            </a:endParaRPr>
          </a:p>
          <a:p>
            <a:pPr marL="342900" indent="-342900" algn="just">
              <a:buFontTx/>
              <a:buAutoNum type="arabicPeriod"/>
              <a:defRPr/>
            </a:pPr>
            <a:r>
              <a:rPr lang="uk-UA" altLang="uk-UA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Керівництво та лідерство.</a:t>
            </a:r>
          </a:p>
          <a:p>
            <a:pPr marL="342900" indent="-342900" algn="just">
              <a:buFontTx/>
              <a:buAutoNum type="arabicPeriod"/>
              <a:defRPr/>
            </a:pPr>
            <a:endParaRPr lang="uk-UA" altLang="uk-UA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marL="342900" indent="-342900" algn="just">
              <a:buFontTx/>
              <a:buAutoNum type="arabicPeriod"/>
              <a:defRPr/>
            </a:pPr>
            <a:endParaRPr lang="uk-UA" sz="600" dirty="0">
              <a:solidFill>
                <a:srgbClr val="000000"/>
              </a:solidFill>
              <a:cs typeface="+mn-cs"/>
            </a:endParaRPr>
          </a:p>
          <a:p>
            <a:pPr marL="342900" indent="-342900" algn="just">
              <a:buFontTx/>
              <a:buAutoNum type="arabicPeriod"/>
              <a:defRPr/>
            </a:pPr>
            <a:r>
              <a:rPr lang="ru-RU" dirty="0" err="1">
                <a:cs typeface="+mn-cs"/>
              </a:rPr>
              <a:t>Типи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лідерів</a:t>
            </a:r>
            <a:r>
              <a:rPr lang="uk-UA" dirty="0">
                <a:solidFill>
                  <a:srgbClr val="000000"/>
                </a:solidFill>
                <a:cs typeface="+mn-cs"/>
              </a:rPr>
              <a:t>.</a:t>
            </a:r>
          </a:p>
          <a:p>
            <a:pPr marL="342900" indent="-342900" algn="just">
              <a:buFontTx/>
              <a:buAutoNum type="arabicPeriod"/>
              <a:defRPr/>
            </a:pPr>
            <a:endParaRPr lang="uk-UA" dirty="0">
              <a:solidFill>
                <a:srgbClr val="000000"/>
              </a:solidFill>
              <a:cs typeface="+mn-cs"/>
            </a:endParaRPr>
          </a:p>
          <a:p>
            <a:pPr marL="342900" indent="-342900" algn="just">
              <a:buFontTx/>
              <a:buAutoNum type="arabicPeriod"/>
              <a:defRPr/>
            </a:pPr>
            <a:endParaRPr lang="uk-UA" sz="600" dirty="0">
              <a:solidFill>
                <a:srgbClr val="000000"/>
              </a:solidFill>
              <a:cs typeface="+mn-cs"/>
            </a:endParaRPr>
          </a:p>
          <a:p>
            <a:pPr marL="342900" indent="-342900" algn="just">
              <a:buFontTx/>
              <a:buAutoNum type="arabicPeriod"/>
              <a:defRPr/>
            </a:pPr>
            <a:r>
              <a:rPr lang="ru-RU" dirty="0" err="1">
                <a:cs typeface="+mn-cs"/>
              </a:rPr>
              <a:t>Стилі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лідерства</a:t>
            </a:r>
            <a:r>
              <a:rPr lang="ru-RU" dirty="0">
                <a:cs typeface="+mn-cs"/>
              </a:rPr>
              <a:t> та </a:t>
            </a:r>
            <a:r>
              <a:rPr lang="ru-RU" dirty="0" err="1">
                <a:cs typeface="+mn-cs"/>
              </a:rPr>
              <a:t>керівництва</a:t>
            </a:r>
            <a:r>
              <a:rPr lang="ru-RU" altLang="uk-UA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.</a:t>
            </a:r>
          </a:p>
          <a:p>
            <a:pPr marL="342900" indent="-342900" algn="just">
              <a:buFontTx/>
              <a:buAutoNum type="arabicPeriod"/>
              <a:defRPr/>
            </a:pPr>
            <a:endParaRPr lang="ru-RU" altLang="uk-UA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 marL="342900" indent="-342900" algn="just">
              <a:buFontTx/>
              <a:buAutoNum type="arabicPeriod"/>
              <a:defRPr/>
            </a:pPr>
            <a:r>
              <a:rPr lang="ru-RU" dirty="0" err="1">
                <a:cs typeface="+mn-cs"/>
              </a:rPr>
              <a:t>Класифікація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лідерів</a:t>
            </a:r>
            <a:r>
              <a:rPr lang="uk-UA" altLang="uk-UA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.</a:t>
            </a:r>
            <a:endParaRPr lang="uk-UA" sz="6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552BD2AA-C522-E04F-51F5-B328D65E7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E8948AC0-501E-033B-76C1-D208101B4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9">
            <a:extLst>
              <a:ext uri="{FF2B5EF4-FFF2-40B4-BE49-F238E27FC236}">
                <a16:creationId xmlns:a16="http://schemas.microsoft.com/office/drawing/2014/main" id="{2FC7A0B6-66D9-FCAC-2380-7F791D0C8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uk-UA" sz="2400" b="1" u="sng">
                <a:solidFill>
                  <a:srgbClr val="000000"/>
                </a:solidFill>
                <a:latin typeface="Arial" panose="020B0604020202020204" pitchFamily="34" charset="0"/>
              </a:rPr>
              <a:t>Керівництво та лідерство</a:t>
            </a: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5123" name="Group 4">
            <a:extLst>
              <a:ext uri="{FF2B5EF4-FFF2-40B4-BE49-F238E27FC236}">
                <a16:creationId xmlns:a16="http://schemas.microsoft.com/office/drawing/2014/main" id="{5FAE42FB-116D-703D-7068-4C5E0309A002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EE60B884-C7B4-E80A-ABC5-87F215CD5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D7A4859C-EB89-D0E5-8565-6A6CCCB75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5124" name="TextBox 9">
            <a:extLst>
              <a:ext uri="{FF2B5EF4-FFF2-40B4-BE49-F238E27FC236}">
                <a16:creationId xmlns:a16="http://schemas.microsoft.com/office/drawing/2014/main" id="{93A4A538-06BF-CB6E-EC59-9C485A049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pic>
        <p:nvPicPr>
          <p:cNvPr id="5128" name="Рисунок 2">
            <a:extLst>
              <a:ext uri="{FF2B5EF4-FFF2-40B4-BE49-F238E27FC236}">
                <a16:creationId xmlns:a16="http://schemas.microsoft.com/office/drawing/2014/main" id="{6E326FE7-2CB9-AFD3-940E-7FB9DE68C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8" y="5146675"/>
            <a:ext cx="1903412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33E0F967-8AA3-03BF-93A8-3C504B901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506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uk-UA" sz="1600" dirty="0">
                <a:cs typeface="+mn-cs"/>
              </a:rPr>
              <a:t>		</a:t>
            </a:r>
            <a:r>
              <a:rPr lang="uk-UA" dirty="0">
                <a:cs typeface="+mn-cs"/>
              </a:rPr>
              <a:t>Центральною фігурою в будь-якій організації є керівник, який керує нею або окремим її підрозділом.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Процес керівництва є неодмінною умовою функціонування організації.</a:t>
            </a:r>
          </a:p>
          <a:p>
            <a:pPr>
              <a:defRPr/>
            </a:pPr>
            <a:r>
              <a:rPr lang="uk-UA" dirty="0">
                <a:cs typeface="+mn-cs"/>
              </a:rPr>
              <a:t>		</a:t>
            </a:r>
          </a:p>
          <a:p>
            <a:pPr>
              <a:defRPr/>
            </a:pPr>
            <a:r>
              <a:rPr lang="uk-UA" dirty="0">
                <a:cs typeface="+mn-cs"/>
              </a:rPr>
              <a:t>		Керівництво - це цілеспрямований вплив осіб, наділених функціями й компетенцією керівників, на колективи, тобто взаємодія керівників і виконавців.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</a:t>
            </a:r>
            <a:r>
              <a:rPr lang="uk-UA" dirty="0">
                <a:solidFill>
                  <a:srgbClr val="FF0000"/>
                </a:solidFill>
                <a:cs typeface="+mn-cs"/>
              </a:rPr>
              <a:t>Керівництво</a:t>
            </a:r>
            <a:r>
              <a:rPr lang="uk-UA" dirty="0">
                <a:cs typeface="+mn-cs"/>
              </a:rPr>
              <a:t> — не лише неодмінний, а й основний елемент процесу керування, зміст якого розкривається через його функції: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i="1" dirty="0">
                <a:solidFill>
                  <a:srgbClr val="FF0000"/>
                </a:solidFill>
                <a:cs typeface="+mn-cs"/>
              </a:rPr>
              <a:t>планування;</a:t>
            </a:r>
            <a:endParaRPr lang="uk-UA" dirty="0">
              <a:solidFill>
                <a:srgbClr val="FF0000"/>
              </a:solidFill>
              <a:cs typeface="+mn-cs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uk-UA" i="1" dirty="0">
                <a:solidFill>
                  <a:srgbClr val="FF0000"/>
                </a:solidFill>
                <a:cs typeface="+mn-cs"/>
              </a:rPr>
              <a:t>організацію;</a:t>
            </a:r>
            <a:endParaRPr lang="uk-UA" dirty="0">
              <a:solidFill>
                <a:srgbClr val="FF0000"/>
              </a:solidFill>
              <a:cs typeface="+mn-cs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uk-UA" i="1" dirty="0">
                <a:solidFill>
                  <a:srgbClr val="FF0000"/>
                </a:solidFill>
                <a:cs typeface="+mn-cs"/>
              </a:rPr>
              <a:t>мотивацію; </a:t>
            </a:r>
            <a:endParaRPr lang="uk-UA" dirty="0">
              <a:solidFill>
                <a:srgbClr val="FF0000"/>
              </a:solidFill>
              <a:cs typeface="+mn-cs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uk-UA" i="1" dirty="0">
                <a:solidFill>
                  <a:srgbClr val="FF0000"/>
                </a:solidFill>
                <a:cs typeface="+mn-cs"/>
              </a:rPr>
              <a:t>контроль;</a:t>
            </a:r>
            <a:endParaRPr lang="uk-UA" dirty="0">
              <a:solidFill>
                <a:srgbClr val="FF0000"/>
              </a:solidFill>
              <a:cs typeface="+mn-cs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i="1" dirty="0" err="1">
                <a:solidFill>
                  <a:srgbClr val="FF0000"/>
                </a:solidFill>
                <a:cs typeface="+mn-cs"/>
              </a:rPr>
              <a:t>виховання</a:t>
            </a:r>
            <a:r>
              <a:rPr lang="ru-RU" i="1" dirty="0">
                <a:solidFill>
                  <a:srgbClr val="FF0000"/>
                </a:solidFill>
                <a:cs typeface="+mn-cs"/>
              </a:rPr>
              <a:t>.</a:t>
            </a:r>
            <a:endParaRPr lang="uk-UA" dirty="0">
              <a:solidFill>
                <a:srgbClr val="FF0000"/>
              </a:solidFill>
              <a:cs typeface="+mn-cs"/>
            </a:endParaRPr>
          </a:p>
          <a:p>
            <a:pPr marL="0" indent="0" algn="just">
              <a:defRPr/>
            </a:pPr>
            <a:endParaRPr lang="uk-UA" sz="17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8E64644E-F771-CA6E-C036-FFD43AB23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74B4F5D7-1EDC-5896-BA3F-36FC6E16C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9">
            <a:extLst>
              <a:ext uri="{FF2B5EF4-FFF2-40B4-BE49-F238E27FC236}">
                <a16:creationId xmlns:a16="http://schemas.microsoft.com/office/drawing/2014/main" id="{882E1FC4-7D6E-C9A3-C50E-487BF624D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uk-UA" sz="2400" b="1" u="sng">
                <a:solidFill>
                  <a:srgbClr val="000000"/>
                </a:solidFill>
                <a:latin typeface="Arial" panose="020B0604020202020204" pitchFamily="34" charset="0"/>
              </a:rPr>
              <a:t>Керівництво та лідерство</a:t>
            </a: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6147" name="Group 4">
            <a:extLst>
              <a:ext uri="{FF2B5EF4-FFF2-40B4-BE49-F238E27FC236}">
                <a16:creationId xmlns:a16="http://schemas.microsoft.com/office/drawing/2014/main" id="{4F6C3D86-B71A-EE1C-ED0A-FE0C53350ACD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AB20E033-FB34-55B7-326F-D2C716CC1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AF6C8D0F-46CF-C476-4E7A-22696C3C2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6148" name="TextBox 9">
            <a:extLst>
              <a:ext uri="{FF2B5EF4-FFF2-40B4-BE49-F238E27FC236}">
                <a16:creationId xmlns:a16="http://schemas.microsoft.com/office/drawing/2014/main" id="{F9A0CF4B-4C6F-FBD4-891B-398323EFF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pic>
        <p:nvPicPr>
          <p:cNvPr id="6153" name="Рисунок 2">
            <a:extLst>
              <a:ext uri="{FF2B5EF4-FFF2-40B4-BE49-F238E27FC236}">
                <a16:creationId xmlns:a16="http://schemas.microsoft.com/office/drawing/2014/main" id="{60549BB7-3ACB-5A34-D173-C5E47906D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5106988"/>
            <a:ext cx="16637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7" descr="C:\Users\ТехноRAY\Desktop\lider_krok2020.jpg">
            <a:extLst>
              <a:ext uri="{FF2B5EF4-FFF2-40B4-BE49-F238E27FC236}">
                <a16:creationId xmlns:a16="http://schemas.microsoft.com/office/drawing/2014/main" id="{6CEE87B0-9F49-8608-A11B-7427F791D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844925"/>
            <a:ext cx="4875212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448C6C17-67FF-8720-469C-3D12DE341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DE6390EF-D731-92FC-70F5-791367669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  <p:graphicFrame>
        <p:nvGraphicFramePr>
          <p:cNvPr id="6161" name="TextBox 9">
            <a:extLst>
              <a:ext uri="{FF2B5EF4-FFF2-40B4-BE49-F238E27FC236}">
                <a16:creationId xmlns:a16="http://schemas.microsoft.com/office/drawing/2014/main" id="{4501EF0D-27DF-FEE7-7078-7EBBC2CB37E4}"/>
              </a:ext>
            </a:extLst>
          </p:cNvPr>
          <p:cNvGraphicFramePr/>
          <p:nvPr/>
        </p:nvGraphicFramePr>
        <p:xfrm>
          <a:off x="501650" y="1246188"/>
          <a:ext cx="8329613" cy="2246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9">
            <a:extLst>
              <a:ext uri="{FF2B5EF4-FFF2-40B4-BE49-F238E27FC236}">
                <a16:creationId xmlns:a16="http://schemas.microsoft.com/office/drawing/2014/main" id="{6BCF1FAF-5DE3-62B2-F945-1FC641C29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Типи лідерів</a:t>
            </a: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7171" name="Group 4">
            <a:extLst>
              <a:ext uri="{FF2B5EF4-FFF2-40B4-BE49-F238E27FC236}">
                <a16:creationId xmlns:a16="http://schemas.microsoft.com/office/drawing/2014/main" id="{618E899C-AE6D-3E98-137F-4AACD083C798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BE76F608-ABB0-5F2C-F378-EFDF75E8A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CE7DD779-3808-B551-DEF2-87002D0B5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7172" name="TextBox 9">
            <a:extLst>
              <a:ext uri="{FF2B5EF4-FFF2-40B4-BE49-F238E27FC236}">
                <a16:creationId xmlns:a16="http://schemas.microsoft.com/office/drawing/2014/main" id="{450F72D2-0AE4-81F7-7437-C8D72EC37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632352DB-3EC1-68AC-6CE5-8CDB2E2A8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423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uk-UA" sz="1600" dirty="0">
                <a:cs typeface="+mn-cs"/>
              </a:rPr>
              <a:t>		</a:t>
            </a:r>
            <a:r>
              <a:rPr lang="uk-UA" dirty="0">
                <a:solidFill>
                  <a:srgbClr val="FF0000"/>
                </a:solidFill>
                <a:cs typeface="+mn-cs"/>
              </a:rPr>
              <a:t>Лідер – організатор </a:t>
            </a:r>
            <a:r>
              <a:rPr lang="uk-UA" dirty="0">
                <a:cs typeface="+mn-cs"/>
              </a:rPr>
              <a:t>-</a:t>
            </a:r>
            <a:r>
              <a:rPr lang="uk-UA" i="1" dirty="0">
                <a:cs typeface="+mn-cs"/>
              </a:rPr>
              <a:t> </a:t>
            </a:r>
            <a:r>
              <a:rPr lang="uk-UA" dirty="0">
                <a:cs typeface="+mn-cs"/>
              </a:rPr>
              <a:t>виконує функцію групової інтеграції.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</a:t>
            </a:r>
            <a:r>
              <a:rPr lang="uk-UA" dirty="0">
                <a:solidFill>
                  <a:srgbClr val="FF0000"/>
                </a:solidFill>
                <a:cs typeface="+mn-cs"/>
              </a:rPr>
              <a:t>Лідер – ініціатор </a:t>
            </a:r>
            <a:r>
              <a:rPr lang="uk-UA" dirty="0">
                <a:cs typeface="+mn-cs"/>
              </a:rPr>
              <a:t>- головує при вирішенні нових проблем, висуває ідеї.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</a:t>
            </a:r>
            <a:r>
              <a:rPr lang="uk-UA" dirty="0">
                <a:solidFill>
                  <a:srgbClr val="FF0000"/>
                </a:solidFill>
                <a:cs typeface="+mn-cs"/>
              </a:rPr>
              <a:t>Лідер – генератор </a:t>
            </a:r>
            <a:r>
              <a:rPr lang="uk-UA" dirty="0">
                <a:cs typeface="+mn-cs"/>
              </a:rPr>
              <a:t>- домінує у формуванні настрою групи.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</a:t>
            </a:r>
            <a:r>
              <a:rPr lang="uk-UA" dirty="0">
                <a:solidFill>
                  <a:srgbClr val="FF0000"/>
                </a:solidFill>
                <a:cs typeface="+mn-cs"/>
              </a:rPr>
              <a:t>Лідер – ерудит </a:t>
            </a:r>
            <a:r>
              <a:rPr lang="uk-UA" dirty="0">
                <a:cs typeface="+mn-cs"/>
              </a:rPr>
              <a:t>- відрізняється просторістю знань.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</a:t>
            </a:r>
            <a:r>
              <a:rPr lang="uk-UA" dirty="0">
                <a:solidFill>
                  <a:srgbClr val="FF0000"/>
                </a:solidFill>
                <a:cs typeface="+mn-cs"/>
              </a:rPr>
              <a:t>Лідер – еталон </a:t>
            </a:r>
            <a:r>
              <a:rPr lang="uk-UA" dirty="0">
                <a:cs typeface="+mn-cs"/>
              </a:rPr>
              <a:t>-</a:t>
            </a:r>
            <a:r>
              <a:rPr lang="uk-UA" i="1" dirty="0">
                <a:cs typeface="+mn-cs"/>
              </a:rPr>
              <a:t> </a:t>
            </a:r>
            <a:r>
              <a:rPr lang="uk-UA" dirty="0">
                <a:cs typeface="+mn-cs"/>
              </a:rPr>
              <a:t>є центром емоційного тяжіння, відповідає ролі «зірки», служить взірцем, ідеалом.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</a:t>
            </a:r>
            <a:r>
              <a:rPr lang="uk-UA" dirty="0">
                <a:solidFill>
                  <a:srgbClr val="FF0000"/>
                </a:solidFill>
                <a:cs typeface="+mn-cs"/>
              </a:rPr>
              <a:t>Лідер – диктатор </a:t>
            </a:r>
            <a:r>
              <a:rPr lang="uk-UA" dirty="0">
                <a:cs typeface="+mn-cs"/>
              </a:rPr>
              <a:t>- завжди має свою думку. Дорога якою він іде – пряма в його очах. </a:t>
            </a:r>
          </a:p>
          <a:p>
            <a:pPr marL="0" indent="0" algn="just">
              <a:defRPr/>
            </a:pPr>
            <a:endParaRPr lang="uk-UA" sz="17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7177" name="Рисунок 2">
            <a:extLst>
              <a:ext uri="{FF2B5EF4-FFF2-40B4-BE49-F238E27FC236}">
                <a16:creationId xmlns:a16="http://schemas.microsoft.com/office/drawing/2014/main" id="{8AB6800A-EB25-E7F6-5E43-2F4831737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888" y="5145088"/>
            <a:ext cx="1590675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C2CF5A30-3661-F2A2-E1B8-9A51A6D68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C97D83B5-053A-55F3-B530-A3C3D02BC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9">
            <a:extLst>
              <a:ext uri="{FF2B5EF4-FFF2-40B4-BE49-F238E27FC236}">
                <a16:creationId xmlns:a16="http://schemas.microsoft.com/office/drawing/2014/main" id="{39246D9B-45D6-110F-DFD9-04E0C1E31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Стилі лідерства та керівництва</a:t>
            </a: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8195" name="Group 4">
            <a:extLst>
              <a:ext uri="{FF2B5EF4-FFF2-40B4-BE49-F238E27FC236}">
                <a16:creationId xmlns:a16="http://schemas.microsoft.com/office/drawing/2014/main" id="{A09C4C78-7AB4-8C4D-7CA0-EE8BD4290367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37F56E4-BC8A-1C91-F818-49A0EA78E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9C998820-5458-E04D-3762-75B1ECB91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8196" name="TextBox 9">
            <a:extLst>
              <a:ext uri="{FF2B5EF4-FFF2-40B4-BE49-F238E27FC236}">
                <a16:creationId xmlns:a16="http://schemas.microsoft.com/office/drawing/2014/main" id="{4832B6C2-8466-3838-EECF-A6B06B8EE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11D9E513-E4E3-63C7-A2C8-2D8C76152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343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uk-UA" sz="1600" dirty="0">
                <a:cs typeface="+mn-cs"/>
              </a:rPr>
              <a:t>		</a:t>
            </a:r>
            <a:r>
              <a:rPr lang="uk-UA" sz="2000" dirty="0">
                <a:solidFill>
                  <a:srgbClr val="FF0000"/>
                </a:solidFill>
                <a:cs typeface="+mn-cs"/>
              </a:rPr>
              <a:t>Стилі керівництва </a:t>
            </a:r>
            <a:r>
              <a:rPr lang="uk-UA" sz="2000" dirty="0">
                <a:cs typeface="+mn-cs"/>
              </a:rPr>
              <a:t>- це типова для керівника система прийомів впливу на підлеглих. </a:t>
            </a:r>
          </a:p>
          <a:p>
            <a:pPr>
              <a:defRPr/>
            </a:pPr>
            <a:endParaRPr lang="uk-UA" sz="2000" dirty="0">
              <a:cs typeface="+mn-cs"/>
            </a:endParaRPr>
          </a:p>
          <a:p>
            <a:pPr>
              <a:defRPr/>
            </a:pPr>
            <a:r>
              <a:rPr lang="uk-UA" sz="2000" dirty="0">
                <a:cs typeface="+mn-cs"/>
              </a:rPr>
              <a:t>		Тобто стиль керівництва визначає ставлення його до підлеглих.</a:t>
            </a:r>
          </a:p>
          <a:p>
            <a:pPr>
              <a:defRPr/>
            </a:pPr>
            <a:endParaRPr lang="uk-UA" sz="2000" dirty="0">
              <a:cs typeface="+mn-cs"/>
            </a:endParaRPr>
          </a:p>
          <a:p>
            <a:pPr>
              <a:defRPr/>
            </a:pPr>
            <a:r>
              <a:rPr lang="uk-UA" sz="2000" dirty="0">
                <a:cs typeface="+mn-cs"/>
              </a:rPr>
              <a:t>		Виділяють такі типи стилів керівництва: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000" dirty="0">
                <a:cs typeface="+mn-cs"/>
              </a:rPr>
              <a:t>Авторитарний;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000" dirty="0">
                <a:cs typeface="+mn-cs"/>
              </a:rPr>
              <a:t>Демократичний;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uk-UA" sz="2000" dirty="0">
                <a:cs typeface="+mn-cs"/>
              </a:rPr>
              <a:t>Ліберальний.</a:t>
            </a:r>
          </a:p>
          <a:p>
            <a:pPr marL="0" indent="0" algn="just">
              <a:defRPr/>
            </a:pPr>
            <a:endParaRPr lang="uk-UA" sz="17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8201" name="Рисунок 6">
            <a:extLst>
              <a:ext uri="{FF2B5EF4-FFF2-40B4-BE49-F238E27FC236}">
                <a16:creationId xmlns:a16="http://schemas.microsoft.com/office/drawing/2014/main" id="{5A2E6FE5-D766-806C-D270-55F132945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5113338"/>
            <a:ext cx="1760538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86273E58-56B8-0F2C-7373-283748E06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994C173B-ACC9-9DCA-76B2-D9137A3FD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9">
            <a:extLst>
              <a:ext uri="{FF2B5EF4-FFF2-40B4-BE49-F238E27FC236}">
                <a16:creationId xmlns:a16="http://schemas.microsoft.com/office/drawing/2014/main" id="{E097A4EB-CF7B-66B5-0C06-D5DE51A25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Стилі лідерства та керівництва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9219" name="Group 4">
            <a:extLst>
              <a:ext uri="{FF2B5EF4-FFF2-40B4-BE49-F238E27FC236}">
                <a16:creationId xmlns:a16="http://schemas.microsoft.com/office/drawing/2014/main" id="{DF940940-A277-1B64-DBF1-0C4F950D11CB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C0D8A803-E5D6-87A7-6C21-1887B7E8C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6E4BFB63-16A2-2331-A2D1-CAFB16FAD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9220" name="TextBox 9">
            <a:extLst>
              <a:ext uri="{FF2B5EF4-FFF2-40B4-BE49-F238E27FC236}">
                <a16:creationId xmlns:a16="http://schemas.microsoft.com/office/drawing/2014/main" id="{5BF1060E-D079-C589-99F6-FA0EA248C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F1CB1D09-A7F8-C155-329A-07928E393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395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i="1" dirty="0" err="1">
                <a:solidFill>
                  <a:srgbClr val="FF0000"/>
                </a:solidFill>
                <a:cs typeface="+mn-cs"/>
              </a:rPr>
              <a:t>Авторитарний</a:t>
            </a:r>
            <a:r>
              <a:rPr lang="ru-RU" i="1" dirty="0">
                <a:solidFill>
                  <a:srgbClr val="FF0000"/>
                </a:solidFill>
                <a:cs typeface="+mn-cs"/>
              </a:rPr>
              <a:t> стиль</a:t>
            </a:r>
            <a:r>
              <a:rPr lang="ru-RU" dirty="0">
                <a:solidFill>
                  <a:srgbClr val="FF0000"/>
                </a:solidFill>
                <a:cs typeface="+mn-cs"/>
              </a:rPr>
              <a:t> </a:t>
            </a:r>
            <a:r>
              <a:rPr lang="ru-RU" dirty="0">
                <a:cs typeface="+mn-cs"/>
              </a:rPr>
              <a:t>- </a:t>
            </a:r>
            <a:r>
              <a:rPr lang="ru-RU" dirty="0" err="1">
                <a:cs typeface="+mn-cs"/>
              </a:rPr>
              <a:t>передбачає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жорсткі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способи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управління</a:t>
            </a:r>
            <a:r>
              <a:rPr lang="ru-RU" dirty="0">
                <a:cs typeface="+mn-cs"/>
              </a:rPr>
              <a:t>, </a:t>
            </a:r>
            <a:r>
              <a:rPr lang="ru-RU" dirty="0" err="1">
                <a:cs typeface="+mn-cs"/>
              </a:rPr>
              <a:t>всяке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припинення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чиєїсь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ініціативи</a:t>
            </a:r>
            <a:r>
              <a:rPr lang="ru-RU" dirty="0">
                <a:cs typeface="+mn-cs"/>
              </a:rPr>
              <a:t> та </a:t>
            </a:r>
            <a:r>
              <a:rPr lang="ru-RU" dirty="0" err="1">
                <a:cs typeface="+mn-cs"/>
              </a:rPr>
              <a:t>обговорення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прийнятих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рішень</a:t>
            </a:r>
            <a:r>
              <a:rPr lang="ru-RU" dirty="0">
                <a:cs typeface="+mn-cs"/>
              </a:rPr>
              <a:t>. Думка </a:t>
            </a:r>
            <a:r>
              <a:rPr lang="ru-RU" dirty="0" err="1">
                <a:cs typeface="+mn-cs"/>
              </a:rPr>
              <a:t>підлеглих</a:t>
            </a:r>
            <a:r>
              <a:rPr lang="ru-RU" dirty="0">
                <a:cs typeface="+mn-cs"/>
              </a:rPr>
              <a:t> не </a:t>
            </a:r>
            <a:r>
              <a:rPr lang="ru-RU" dirty="0" err="1">
                <a:cs typeface="+mn-cs"/>
              </a:rPr>
              <a:t>враховується</a:t>
            </a:r>
            <a:r>
              <a:rPr lang="ru-RU" dirty="0">
                <a:cs typeface="+mn-cs"/>
              </a:rPr>
              <a:t>, </a:t>
            </a:r>
            <a:r>
              <a:rPr lang="ru-RU" dirty="0" err="1">
                <a:cs typeface="+mn-cs"/>
              </a:rPr>
              <a:t>всякі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спроби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зробити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що-небудь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не</a:t>
            </a:r>
            <a:r>
              <a:rPr lang="ru-RU" dirty="0">
                <a:cs typeface="+mn-cs"/>
              </a:rPr>
              <a:t> так моментально </a:t>
            </a:r>
            <a:r>
              <a:rPr lang="ru-RU" dirty="0" err="1">
                <a:cs typeface="+mn-cs"/>
              </a:rPr>
              <a:t>присікаються</a:t>
            </a:r>
            <a:r>
              <a:rPr lang="ru-RU" dirty="0">
                <a:cs typeface="+mn-cs"/>
              </a:rPr>
              <a:t>. З </a:t>
            </a:r>
            <a:r>
              <a:rPr lang="ru-RU" dirty="0" err="1">
                <a:cs typeface="+mn-cs"/>
              </a:rPr>
              <a:t>відомого</a:t>
            </a:r>
            <a:r>
              <a:rPr lang="ru-RU" dirty="0">
                <a:cs typeface="+mn-cs"/>
              </a:rPr>
              <a:t> методу «</a:t>
            </a:r>
            <a:r>
              <a:rPr lang="ru-RU" dirty="0" err="1">
                <a:cs typeface="+mn-cs"/>
              </a:rPr>
              <a:t>Батіг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і</a:t>
            </a:r>
            <a:r>
              <a:rPr lang="ru-RU" dirty="0">
                <a:cs typeface="+mn-cs"/>
              </a:rPr>
              <a:t> Пряник» </a:t>
            </a:r>
            <a:r>
              <a:rPr lang="ru-RU" dirty="0" err="1">
                <a:cs typeface="+mn-cs"/>
              </a:rPr>
              <a:t>використовується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лише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батіг</a:t>
            </a:r>
            <a:r>
              <a:rPr lang="ru-RU" dirty="0">
                <a:cs typeface="+mn-cs"/>
              </a:rPr>
              <a:t>. Основа </a:t>
            </a:r>
            <a:r>
              <a:rPr lang="ru-RU" dirty="0" err="1">
                <a:cs typeface="+mn-cs"/>
              </a:rPr>
              <a:t>даного</a:t>
            </a:r>
            <a:r>
              <a:rPr lang="ru-RU" dirty="0">
                <a:cs typeface="+mn-cs"/>
              </a:rPr>
              <a:t> стилю </a:t>
            </a:r>
            <a:r>
              <a:rPr lang="ru-RU" dirty="0" err="1">
                <a:cs typeface="+mn-cs"/>
              </a:rPr>
              <a:t>керівництва</a:t>
            </a:r>
            <a:r>
              <a:rPr lang="ru-RU" dirty="0">
                <a:cs typeface="+mn-cs"/>
              </a:rPr>
              <a:t> – страх </a:t>
            </a:r>
            <a:r>
              <a:rPr lang="ru-RU" dirty="0" err="1">
                <a:cs typeface="+mn-cs"/>
              </a:rPr>
              <a:t>покарання</a:t>
            </a:r>
            <a:r>
              <a:rPr lang="ru-RU" dirty="0">
                <a:cs typeface="+mn-cs"/>
              </a:rPr>
              <a:t> за </a:t>
            </a:r>
            <a:r>
              <a:rPr lang="ru-RU" dirty="0" err="1">
                <a:cs typeface="+mn-cs"/>
              </a:rPr>
              <a:t>невиконання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завдання</a:t>
            </a:r>
            <a:r>
              <a:rPr lang="ru-RU" dirty="0">
                <a:cs typeface="+mn-cs"/>
              </a:rPr>
              <a:t>. Авторитарному </a:t>
            </a:r>
            <a:r>
              <a:rPr lang="ru-RU" dirty="0" err="1">
                <a:cs typeface="+mn-cs"/>
              </a:rPr>
              <a:t>керівнику</a:t>
            </a:r>
            <a:r>
              <a:rPr lang="ru-RU" dirty="0">
                <a:cs typeface="+mn-cs"/>
              </a:rPr>
              <a:t> не </a:t>
            </a:r>
            <a:r>
              <a:rPr lang="ru-RU" dirty="0" err="1">
                <a:cs typeface="+mn-cs"/>
              </a:rPr>
              <a:t>важливо</a:t>
            </a:r>
            <a:r>
              <a:rPr lang="ru-RU" dirty="0">
                <a:cs typeface="+mn-cs"/>
              </a:rPr>
              <a:t>, </a:t>
            </a:r>
            <a:r>
              <a:rPr lang="ru-RU" dirty="0" err="1">
                <a:cs typeface="+mn-cs"/>
              </a:rPr>
              <a:t>наскільки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його</a:t>
            </a:r>
            <a:r>
              <a:rPr lang="ru-RU" dirty="0">
                <a:cs typeface="+mn-cs"/>
              </a:rPr>
              <a:t> погляди </a:t>
            </a:r>
            <a:r>
              <a:rPr lang="ru-RU" dirty="0" err="1">
                <a:cs typeface="+mn-cs"/>
              </a:rPr>
              <a:t>поділяються</a:t>
            </a:r>
            <a:r>
              <a:rPr lang="ru-RU" dirty="0">
                <a:cs typeface="+mn-cs"/>
              </a:rPr>
              <a:t> в колективі, </a:t>
            </a:r>
            <a:r>
              <a:rPr lang="ru-RU" dirty="0" err="1">
                <a:cs typeface="+mn-cs"/>
              </a:rPr>
              <a:t>він</a:t>
            </a:r>
            <a:r>
              <a:rPr lang="ru-RU" dirty="0">
                <a:cs typeface="+mn-cs"/>
              </a:rPr>
              <a:t> не </a:t>
            </a:r>
            <a:r>
              <a:rPr lang="ru-RU" dirty="0" err="1">
                <a:cs typeface="+mn-cs"/>
              </a:rPr>
              <a:t>приймає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пропозиції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підлеглих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і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не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пояснює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їм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процесів</a:t>
            </a:r>
            <a:r>
              <a:rPr lang="ru-RU" dirty="0">
                <a:cs typeface="+mn-cs"/>
              </a:rPr>
              <a:t>. 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ru-RU" dirty="0">
                <a:cs typeface="+mn-cs"/>
              </a:rPr>
              <a:t>З </a:t>
            </a:r>
            <a:r>
              <a:rPr lang="ru-RU" dirty="0" err="1">
                <a:cs typeface="+mn-cs"/>
              </a:rPr>
              <a:t>відомого</a:t>
            </a:r>
            <a:r>
              <a:rPr lang="ru-RU" dirty="0">
                <a:cs typeface="+mn-cs"/>
              </a:rPr>
              <a:t> методу «</a:t>
            </a:r>
            <a:r>
              <a:rPr lang="ru-RU" dirty="0" err="1">
                <a:cs typeface="+mn-cs"/>
              </a:rPr>
              <a:t>Батіг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і</a:t>
            </a:r>
            <a:r>
              <a:rPr lang="ru-RU" dirty="0">
                <a:cs typeface="+mn-cs"/>
              </a:rPr>
              <a:t> Пряник» </a:t>
            </a:r>
            <a:r>
              <a:rPr lang="ru-RU" dirty="0" err="1">
                <a:cs typeface="+mn-cs"/>
              </a:rPr>
              <a:t>використовується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лише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батіг</a:t>
            </a:r>
            <a:r>
              <a:rPr lang="ru-RU" dirty="0">
                <a:cs typeface="+mn-cs"/>
              </a:rPr>
              <a:t>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ru-RU" dirty="0">
                <a:cs typeface="+mn-cs"/>
              </a:rPr>
              <a:t>Основа </a:t>
            </a:r>
            <a:r>
              <a:rPr lang="ru-RU" dirty="0" err="1">
                <a:cs typeface="+mn-cs"/>
              </a:rPr>
              <a:t>даного</a:t>
            </a:r>
            <a:r>
              <a:rPr lang="ru-RU" dirty="0">
                <a:cs typeface="+mn-cs"/>
              </a:rPr>
              <a:t> стилю </a:t>
            </a:r>
            <a:r>
              <a:rPr lang="ru-RU" dirty="0" err="1">
                <a:cs typeface="+mn-cs"/>
              </a:rPr>
              <a:t>керівництва</a:t>
            </a:r>
            <a:r>
              <a:rPr lang="ru-RU" dirty="0">
                <a:cs typeface="+mn-cs"/>
              </a:rPr>
              <a:t> – страх </a:t>
            </a:r>
            <a:r>
              <a:rPr lang="ru-RU" dirty="0" err="1">
                <a:cs typeface="+mn-cs"/>
              </a:rPr>
              <a:t>покарання</a:t>
            </a:r>
            <a:r>
              <a:rPr lang="ru-RU" dirty="0">
                <a:cs typeface="+mn-cs"/>
              </a:rPr>
              <a:t> за </a:t>
            </a:r>
            <a:r>
              <a:rPr lang="ru-RU" dirty="0" err="1">
                <a:cs typeface="+mn-cs"/>
              </a:rPr>
              <a:t>невиконання</a:t>
            </a:r>
            <a:r>
              <a:rPr lang="ru-RU" dirty="0">
                <a:cs typeface="+mn-cs"/>
              </a:rPr>
              <a:t> </a:t>
            </a:r>
            <a:r>
              <a:rPr lang="ru-RU" dirty="0" err="1">
                <a:cs typeface="+mn-cs"/>
              </a:rPr>
              <a:t>завдання</a:t>
            </a:r>
            <a:r>
              <a:rPr lang="ru-RU" dirty="0">
                <a:cs typeface="+mn-cs"/>
              </a:rPr>
              <a:t>.</a:t>
            </a:r>
            <a:endParaRPr lang="uk-UA" dirty="0">
              <a:cs typeface="+mn-cs"/>
            </a:endParaRPr>
          </a:p>
          <a:p>
            <a:pPr marL="0" indent="0" algn="just">
              <a:defRPr/>
            </a:pPr>
            <a:endParaRPr lang="uk-UA" sz="17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9225" name="Рисунок 7">
            <a:extLst>
              <a:ext uri="{FF2B5EF4-FFF2-40B4-BE49-F238E27FC236}">
                <a16:creationId xmlns:a16="http://schemas.microsoft.com/office/drawing/2014/main" id="{1E92A30A-E31F-BA44-712B-CD413B4EF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5116513"/>
            <a:ext cx="1885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85196180-F253-4001-65F8-A880564A5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71CE2677-F672-337F-B329-91D7FAC0D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9">
            <a:extLst>
              <a:ext uri="{FF2B5EF4-FFF2-40B4-BE49-F238E27FC236}">
                <a16:creationId xmlns:a16="http://schemas.microsoft.com/office/drawing/2014/main" id="{A816555E-1AF9-1464-77A3-0E17038A0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265" y="190636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Стилі лідерства та керівництва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0243" name="Group 4">
            <a:extLst>
              <a:ext uri="{FF2B5EF4-FFF2-40B4-BE49-F238E27FC236}">
                <a16:creationId xmlns:a16="http://schemas.microsoft.com/office/drawing/2014/main" id="{7894C019-9A4B-D5F5-E57D-0552760F722E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1D903C40-2AE6-2CB6-638B-CEBE07DC6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ADFEA2FD-501A-3605-3DD5-66FA112F5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0244" name="TextBox 9">
            <a:extLst>
              <a:ext uri="{FF2B5EF4-FFF2-40B4-BE49-F238E27FC236}">
                <a16:creationId xmlns:a16="http://schemas.microsoft.com/office/drawing/2014/main" id="{D1810D2F-6E16-AC29-F610-CF9FEABF3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pic>
        <p:nvPicPr>
          <p:cNvPr id="10248" name="Рисунок 7">
            <a:extLst>
              <a:ext uri="{FF2B5EF4-FFF2-40B4-BE49-F238E27FC236}">
                <a16:creationId xmlns:a16="http://schemas.microsoft.com/office/drawing/2014/main" id="{04D05AD3-1C02-A717-8ED1-A29A3B70C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5116513"/>
            <a:ext cx="1885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Рисунок 1">
            <a:extLst>
              <a:ext uri="{FF2B5EF4-FFF2-40B4-BE49-F238E27FC236}">
                <a16:creationId xmlns:a16="http://schemas.microsoft.com/office/drawing/2014/main" id="{667FCD0D-9EB5-3FAC-8706-7F2930ADD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298575"/>
            <a:ext cx="8226425" cy="38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C2B3E829-F93A-4F58-0A5A-60A499AA4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3A48914F-D96F-AB67-2C44-CE8BB275C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9">
            <a:extLst>
              <a:ext uri="{FF2B5EF4-FFF2-40B4-BE49-F238E27FC236}">
                <a16:creationId xmlns:a16="http://schemas.microsoft.com/office/drawing/2014/main" id="{C5420A15-8AF4-28E7-7FD0-343E2E19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Стилі лідерства та керівництва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1267" name="Group 4">
            <a:extLst>
              <a:ext uri="{FF2B5EF4-FFF2-40B4-BE49-F238E27FC236}">
                <a16:creationId xmlns:a16="http://schemas.microsoft.com/office/drawing/2014/main" id="{8AEE856A-F484-D3D2-B104-7FB39B497784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09A599E-5E83-E7BC-485C-FD6449229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A5122FCA-4F13-02D9-F2E3-6B6F4B705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1268" name="TextBox 9">
            <a:extLst>
              <a:ext uri="{FF2B5EF4-FFF2-40B4-BE49-F238E27FC236}">
                <a16:creationId xmlns:a16="http://schemas.microsoft.com/office/drawing/2014/main" id="{68160DAD-7F56-16C5-3C9C-E3ED28D7D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2ECAA212-8C3A-4CB9-6ABC-22AC49F11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257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i="1" dirty="0" err="1">
                <a:solidFill>
                  <a:srgbClr val="FF0000"/>
                </a:solidFill>
                <a:cs typeface="+mn-cs"/>
              </a:rPr>
              <a:t>Демократичний</a:t>
            </a:r>
            <a:r>
              <a:rPr lang="ru-RU" sz="2400" i="1" dirty="0">
                <a:solidFill>
                  <a:srgbClr val="FF0000"/>
                </a:solidFill>
                <a:cs typeface="+mn-cs"/>
              </a:rPr>
              <a:t> стиль</a:t>
            </a:r>
            <a:r>
              <a:rPr lang="ru-RU" sz="2400" dirty="0">
                <a:solidFill>
                  <a:srgbClr val="FF0000"/>
                </a:solidFill>
                <a:cs typeface="+mn-cs"/>
              </a:rPr>
              <a:t> </a:t>
            </a:r>
            <a:r>
              <a:rPr lang="ru-RU" sz="2400" dirty="0">
                <a:cs typeface="+mn-cs"/>
              </a:rPr>
              <a:t>- </a:t>
            </a:r>
            <a:r>
              <a:rPr lang="ru-RU" sz="2400" dirty="0" err="1">
                <a:cs typeface="+mn-cs"/>
              </a:rPr>
              <a:t>полягає</a:t>
            </a:r>
            <a:r>
              <a:rPr lang="ru-RU" sz="2400" dirty="0">
                <a:cs typeface="+mn-cs"/>
              </a:rPr>
              <a:t> у </a:t>
            </a:r>
            <a:r>
              <a:rPr lang="ru-RU" sz="2400" dirty="0" err="1">
                <a:cs typeface="+mn-cs"/>
              </a:rPr>
              <a:t>колегіальності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прийняття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рішень</a:t>
            </a:r>
            <a:r>
              <a:rPr lang="ru-RU" sz="2400" dirty="0">
                <a:cs typeface="+mn-cs"/>
              </a:rPr>
              <a:t>, </a:t>
            </a:r>
            <a:r>
              <a:rPr lang="ru-RU" sz="2400" dirty="0" err="1">
                <a:cs typeface="+mn-cs"/>
              </a:rPr>
              <a:t>тобто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враховується</a:t>
            </a:r>
            <a:r>
              <a:rPr lang="ru-RU" sz="2400" dirty="0">
                <a:cs typeface="+mn-cs"/>
              </a:rPr>
              <a:t> думка </a:t>
            </a:r>
            <a:r>
              <a:rPr lang="ru-RU" sz="2400" dirty="0" err="1">
                <a:cs typeface="+mn-cs"/>
              </a:rPr>
              <a:t>підлеглих</a:t>
            </a:r>
            <a:r>
              <a:rPr lang="ru-RU" sz="2400" dirty="0">
                <a:cs typeface="+mn-cs"/>
              </a:rPr>
              <a:t>. </a:t>
            </a:r>
            <a:r>
              <a:rPr lang="ru-RU" sz="2400" dirty="0" err="1">
                <a:cs typeface="+mn-cs"/>
              </a:rPr>
              <a:t>Керівник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рекламує</a:t>
            </a:r>
            <a:r>
              <a:rPr lang="ru-RU" sz="2400" dirty="0">
                <a:cs typeface="+mn-cs"/>
              </a:rPr>
              <a:t> свою </a:t>
            </a:r>
            <a:r>
              <a:rPr lang="ru-RU" sz="2400" dirty="0" err="1">
                <a:cs typeface="+mn-cs"/>
              </a:rPr>
              <a:t>позицію</a:t>
            </a:r>
            <a:r>
              <a:rPr lang="ru-RU" sz="2400" dirty="0">
                <a:cs typeface="+mn-cs"/>
              </a:rPr>
              <a:t> та </a:t>
            </a:r>
            <a:r>
              <a:rPr lang="ru-RU" sz="2400" dirty="0" err="1">
                <a:cs typeface="+mn-cs"/>
              </a:rPr>
              <a:t>ідеї</a:t>
            </a:r>
            <a:r>
              <a:rPr lang="ru-RU" sz="2400" dirty="0">
                <a:cs typeface="+mn-cs"/>
              </a:rPr>
              <a:t>, за </a:t>
            </a:r>
            <a:r>
              <a:rPr lang="ru-RU" sz="2400" dirty="0" err="1">
                <a:cs typeface="+mn-cs"/>
              </a:rPr>
              <a:t>допомогою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переконання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намагається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перетворити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своїх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співробітників</a:t>
            </a:r>
            <a:r>
              <a:rPr lang="ru-RU" sz="2400" dirty="0">
                <a:cs typeface="+mn-cs"/>
              </a:rPr>
              <a:t> у </a:t>
            </a:r>
            <a:r>
              <a:rPr lang="ru-RU" sz="2400" dirty="0" err="1">
                <a:cs typeface="+mn-cs"/>
              </a:rPr>
              <a:t>союзників</a:t>
            </a:r>
            <a:r>
              <a:rPr lang="ru-RU" sz="2400" dirty="0">
                <a:cs typeface="+mn-cs"/>
              </a:rPr>
              <a:t>. </a:t>
            </a:r>
            <a:r>
              <a:rPr lang="ru-RU" sz="2400" dirty="0" err="1">
                <a:cs typeface="+mn-cs"/>
              </a:rPr>
              <a:t>Ідеї</a:t>
            </a:r>
            <a:r>
              <a:rPr lang="ru-RU" sz="2400" dirty="0">
                <a:cs typeface="+mn-cs"/>
              </a:rPr>
              <a:t>, </a:t>
            </a:r>
            <a:r>
              <a:rPr lang="ru-RU" sz="2400" dirty="0" err="1">
                <a:cs typeface="+mn-cs"/>
              </a:rPr>
              <a:t>що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виникають</a:t>
            </a:r>
            <a:r>
              <a:rPr lang="ru-RU" sz="2400" dirty="0">
                <a:cs typeface="+mn-cs"/>
              </a:rPr>
              <a:t>, </a:t>
            </a:r>
            <a:r>
              <a:rPr lang="ru-RU" sz="2400" dirty="0" err="1">
                <a:cs typeface="+mn-cs"/>
              </a:rPr>
              <a:t>можуть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обговорюватися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спільно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з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підлеглими</a:t>
            </a:r>
            <a:r>
              <a:rPr lang="ru-RU" sz="2400" dirty="0">
                <a:cs typeface="+mn-cs"/>
              </a:rPr>
              <a:t>. </a:t>
            </a:r>
            <a:endParaRPr lang="uk-UA" sz="2400" dirty="0">
              <a:cs typeface="+mn-cs"/>
            </a:endParaRPr>
          </a:p>
          <a:p>
            <a:pPr marL="0" indent="0" algn="just">
              <a:defRPr/>
            </a:pPr>
            <a:endParaRPr lang="uk-UA" sz="17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11273" name="Рисунок 7">
            <a:extLst>
              <a:ext uri="{FF2B5EF4-FFF2-40B4-BE49-F238E27FC236}">
                <a16:creationId xmlns:a16="http://schemas.microsoft.com/office/drawing/2014/main" id="{62A0D0B3-1FF2-2B2E-95CE-BB354F58B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5116513"/>
            <a:ext cx="1885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2CA35B3D-680C-4D5F-EC1A-51E9211C0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E094F7B5-7CC6-3A47-57EB-2B14EF7B7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9">
            <a:extLst>
              <a:ext uri="{FF2B5EF4-FFF2-40B4-BE49-F238E27FC236}">
                <a16:creationId xmlns:a16="http://schemas.microsoft.com/office/drawing/2014/main" id="{8FB00B01-C3B6-EC0E-5715-6E4421D78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Стилі лідерства та керівництва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2291" name="Group 4">
            <a:extLst>
              <a:ext uri="{FF2B5EF4-FFF2-40B4-BE49-F238E27FC236}">
                <a16:creationId xmlns:a16="http://schemas.microsoft.com/office/drawing/2014/main" id="{1C434D7D-2720-9086-4B46-B7535CDAA274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1C3892D0-8889-D348-99E4-F9BBBC0906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E07D69F2-CD61-1B1F-C4B3-F59EEC0C7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2292" name="TextBox 9">
            <a:extLst>
              <a:ext uri="{FF2B5EF4-FFF2-40B4-BE49-F238E27FC236}">
                <a16:creationId xmlns:a16="http://schemas.microsoft.com/office/drawing/2014/main" id="{20F5E630-D6ED-4B38-DCC9-65A8B6054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pic>
        <p:nvPicPr>
          <p:cNvPr id="12296" name="Рисунок 7">
            <a:extLst>
              <a:ext uri="{FF2B5EF4-FFF2-40B4-BE49-F238E27FC236}">
                <a16:creationId xmlns:a16="http://schemas.microsoft.com/office/drawing/2014/main" id="{29A4CF3B-21E8-5B6C-D63B-7CF9D7392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5116513"/>
            <a:ext cx="1885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Рисунок 1">
            <a:extLst>
              <a:ext uri="{FF2B5EF4-FFF2-40B4-BE49-F238E27FC236}">
                <a16:creationId xmlns:a16="http://schemas.microsoft.com/office/drawing/2014/main" id="{3731CCCA-0873-92C9-D940-FF0AD7C05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270000"/>
            <a:ext cx="8320087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541E4496-3227-F4B0-5E35-5243EF8C8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21089A09-C8C9-B497-4FA9-2191A874B2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9">
            <a:extLst>
              <a:ext uri="{FF2B5EF4-FFF2-40B4-BE49-F238E27FC236}">
                <a16:creationId xmlns:a16="http://schemas.microsoft.com/office/drawing/2014/main" id="{B6F997F9-C554-7DD7-51F6-3D6F2095F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Стилі лідерства та керівництва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3315" name="Group 4">
            <a:extLst>
              <a:ext uri="{FF2B5EF4-FFF2-40B4-BE49-F238E27FC236}">
                <a16:creationId xmlns:a16="http://schemas.microsoft.com/office/drawing/2014/main" id="{CF8A14D7-87E8-65F4-EF94-BB800425AB8B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3402A3F4-BFBC-1B2D-9E52-5561A0408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BFD8299E-7FAF-3ED9-A512-8129FC819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3316" name="TextBox 9">
            <a:extLst>
              <a:ext uri="{FF2B5EF4-FFF2-40B4-BE49-F238E27FC236}">
                <a16:creationId xmlns:a16="http://schemas.microsoft.com/office/drawing/2014/main" id="{B3361F1B-4435-DFA7-5C47-F2AD15898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7F68281-8A22-6EE9-9DA2-CA921D057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330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2400" i="1" dirty="0" err="1">
                <a:solidFill>
                  <a:srgbClr val="FF0000"/>
                </a:solidFill>
                <a:cs typeface="+mn-cs"/>
              </a:rPr>
              <a:t>Ліберальний</a:t>
            </a:r>
            <a:r>
              <a:rPr lang="ru-RU" sz="2400" i="1" dirty="0">
                <a:solidFill>
                  <a:srgbClr val="FF0000"/>
                </a:solidFill>
                <a:cs typeface="+mn-cs"/>
              </a:rPr>
              <a:t> стиль </a:t>
            </a:r>
            <a:r>
              <a:rPr lang="ru-RU" sz="2400" i="1" dirty="0">
                <a:cs typeface="+mn-cs"/>
              </a:rPr>
              <a:t>- 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підлеглим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надається</a:t>
            </a:r>
            <a:r>
              <a:rPr lang="ru-RU" sz="2400" dirty="0">
                <a:cs typeface="+mn-cs"/>
              </a:rPr>
              <a:t> велика </a:t>
            </a:r>
            <a:r>
              <a:rPr lang="ru-RU" sz="2400" dirty="0" err="1">
                <a:cs typeface="+mn-cs"/>
              </a:rPr>
              <a:t>самостійність</a:t>
            </a:r>
            <a:r>
              <a:rPr lang="ru-RU" sz="2400" dirty="0">
                <a:cs typeface="+mn-cs"/>
              </a:rPr>
              <a:t> в </a:t>
            </a:r>
            <a:r>
              <a:rPr lang="ru-RU" sz="2400" dirty="0" err="1">
                <a:cs typeface="+mn-cs"/>
              </a:rPr>
              <a:t>роботі</a:t>
            </a:r>
            <a:r>
              <a:rPr lang="ru-RU" sz="2400" dirty="0">
                <a:cs typeface="+mn-cs"/>
              </a:rPr>
              <a:t>. В </a:t>
            </a:r>
            <a:r>
              <a:rPr lang="ru-RU" sz="2400" dirty="0" err="1">
                <a:cs typeface="+mn-cs"/>
              </a:rPr>
              <a:t>прийнятті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рішень</a:t>
            </a:r>
            <a:r>
              <a:rPr lang="ru-RU" sz="2400" dirty="0">
                <a:cs typeface="+mn-cs"/>
              </a:rPr>
              <a:t>, </a:t>
            </a:r>
            <a:r>
              <a:rPr lang="ru-RU" sz="2400" dirty="0" err="1">
                <a:cs typeface="+mn-cs"/>
              </a:rPr>
              <a:t>керівник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дає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лише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загальні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настанови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і</a:t>
            </a:r>
            <a:r>
              <a:rPr lang="ru-RU" sz="2400" dirty="0">
                <a:cs typeface="+mn-cs"/>
              </a:rPr>
              <a:t> час </a:t>
            </a:r>
            <a:r>
              <a:rPr lang="ru-RU" sz="2400" dirty="0" err="1">
                <a:cs typeface="+mn-cs"/>
              </a:rPr>
              <a:t>від</a:t>
            </a:r>
            <a:r>
              <a:rPr lang="ru-RU" sz="2400" dirty="0">
                <a:cs typeface="+mn-cs"/>
              </a:rPr>
              <a:t> часу </a:t>
            </a:r>
            <a:r>
              <a:rPr lang="ru-RU" sz="2400" dirty="0" err="1">
                <a:cs typeface="+mn-cs"/>
              </a:rPr>
              <a:t>контролює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діяльність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виконавців</a:t>
            </a:r>
            <a:r>
              <a:rPr lang="ru-RU" sz="2400" dirty="0">
                <a:cs typeface="+mn-cs"/>
              </a:rPr>
              <a:t>. </a:t>
            </a:r>
            <a:r>
              <a:rPr lang="ru-RU" sz="2400" dirty="0" err="1">
                <a:cs typeface="+mn-cs"/>
              </a:rPr>
              <a:t>Ще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цей</a:t>
            </a:r>
            <a:r>
              <a:rPr lang="ru-RU" sz="2400" dirty="0">
                <a:cs typeface="+mn-cs"/>
              </a:rPr>
              <a:t> стиль </a:t>
            </a:r>
            <a:r>
              <a:rPr lang="ru-RU" sz="2400" dirty="0" err="1">
                <a:cs typeface="+mn-cs"/>
              </a:rPr>
              <a:t>керівництва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називають</a:t>
            </a:r>
            <a:r>
              <a:rPr lang="ru-RU" sz="2400" dirty="0">
                <a:cs typeface="+mn-cs"/>
              </a:rPr>
              <a:t> стилем </a:t>
            </a:r>
            <a:r>
              <a:rPr lang="ru-RU" sz="2400" dirty="0" err="1">
                <a:cs typeface="+mn-cs"/>
              </a:rPr>
              <a:t>невтручання</a:t>
            </a:r>
            <a:r>
              <a:rPr lang="ru-RU" sz="2400" dirty="0">
                <a:cs typeface="+mn-cs"/>
              </a:rPr>
              <a:t>. </a:t>
            </a:r>
          </a:p>
          <a:p>
            <a:pPr>
              <a:defRPr/>
            </a:pPr>
            <a:endParaRPr lang="uk-UA" sz="2400" dirty="0">
              <a:cs typeface="+mn-cs"/>
            </a:endParaRPr>
          </a:p>
          <a:p>
            <a:pPr>
              <a:defRPr/>
            </a:pPr>
            <a:r>
              <a:rPr lang="ru-RU" sz="2400" dirty="0" err="1">
                <a:cs typeface="+mn-cs"/>
              </a:rPr>
              <a:t>Досягнення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високих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результатів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неможливе</a:t>
            </a:r>
            <a:r>
              <a:rPr lang="ru-RU" sz="2400" dirty="0">
                <a:cs typeface="+mn-cs"/>
              </a:rPr>
              <a:t> без </a:t>
            </a:r>
            <a:r>
              <a:rPr lang="ru-RU" sz="2400" dirty="0" err="1">
                <a:cs typeface="+mn-cs"/>
              </a:rPr>
              <a:t>задіяння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всіх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цих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стилів</a:t>
            </a:r>
            <a:r>
              <a:rPr lang="ru-RU" sz="2400" dirty="0">
                <a:cs typeface="+mn-cs"/>
              </a:rPr>
              <a:t> </a:t>
            </a:r>
            <a:r>
              <a:rPr lang="ru-RU" sz="2400" dirty="0" err="1">
                <a:cs typeface="+mn-cs"/>
              </a:rPr>
              <a:t>керівництва</a:t>
            </a:r>
            <a:r>
              <a:rPr lang="ru-RU" sz="2400" dirty="0">
                <a:cs typeface="+mn-cs"/>
              </a:rPr>
              <a:t>.</a:t>
            </a:r>
            <a:endParaRPr lang="uk-UA" sz="2400" dirty="0">
              <a:cs typeface="+mn-cs"/>
            </a:endParaRPr>
          </a:p>
          <a:p>
            <a:pPr marL="0" indent="0" algn="just">
              <a:defRPr/>
            </a:pPr>
            <a:endParaRPr lang="uk-UA" sz="17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13321" name="Рисунок 7">
            <a:extLst>
              <a:ext uri="{FF2B5EF4-FFF2-40B4-BE49-F238E27FC236}">
                <a16:creationId xmlns:a16="http://schemas.microsoft.com/office/drawing/2014/main" id="{18336AA9-825B-B7C7-46DB-33D9D5F6F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5116513"/>
            <a:ext cx="1885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31A28D7-3A00-AF1B-C112-0EEA4EEAB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EC17DB1F-9338-4958-97A0-66272B430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9">
            <a:extLst>
              <a:ext uri="{FF2B5EF4-FFF2-40B4-BE49-F238E27FC236}">
                <a16:creationId xmlns:a16="http://schemas.microsoft.com/office/drawing/2014/main" id="{C3D03EC7-696D-FD48-88DE-67ECE71E7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Стилі лідерства та керівництва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4339" name="Group 4">
            <a:extLst>
              <a:ext uri="{FF2B5EF4-FFF2-40B4-BE49-F238E27FC236}">
                <a16:creationId xmlns:a16="http://schemas.microsoft.com/office/drawing/2014/main" id="{736DCB26-BA7B-F16A-82BF-3F3A6F5D1A5D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A7E57004-BC1F-69FA-A453-3781C697A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49370D18-7DFE-39B0-7F88-406F6B1E7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4340" name="TextBox 9">
            <a:extLst>
              <a:ext uri="{FF2B5EF4-FFF2-40B4-BE49-F238E27FC236}">
                <a16:creationId xmlns:a16="http://schemas.microsoft.com/office/drawing/2014/main" id="{07D13CA6-2189-1A8B-2A8D-AE167D097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pic>
        <p:nvPicPr>
          <p:cNvPr id="14344" name="Рисунок 7">
            <a:extLst>
              <a:ext uri="{FF2B5EF4-FFF2-40B4-BE49-F238E27FC236}">
                <a16:creationId xmlns:a16="http://schemas.microsoft.com/office/drawing/2014/main" id="{0C919AD1-1AEC-B5F8-70B9-E5B41BAE5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5116513"/>
            <a:ext cx="1885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Рисунок 1">
            <a:extLst>
              <a:ext uri="{FF2B5EF4-FFF2-40B4-BE49-F238E27FC236}">
                <a16:creationId xmlns:a16="http://schemas.microsoft.com/office/drawing/2014/main" id="{6A4E2409-55E9-CCE0-F1F2-3EA9F8B6E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1181100"/>
            <a:ext cx="8302625" cy="393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A5CB57CA-711C-63B7-F482-881AED416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6631E650-4F76-F2B8-9F88-CEE8283FE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9">
            <a:extLst>
              <a:ext uri="{FF2B5EF4-FFF2-40B4-BE49-F238E27FC236}">
                <a16:creationId xmlns:a16="http://schemas.microsoft.com/office/drawing/2014/main" id="{DCEA05ED-54AE-E763-B66A-E59844B79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Класифікація лідерів</a:t>
            </a: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5363" name="Group 4">
            <a:extLst>
              <a:ext uri="{FF2B5EF4-FFF2-40B4-BE49-F238E27FC236}">
                <a16:creationId xmlns:a16="http://schemas.microsoft.com/office/drawing/2014/main" id="{B0C03E31-6324-83F2-24E6-2A3E35D03D22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3C124C22-DFDD-677F-91C3-5BF95363C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6D0AE618-3512-5198-85E1-47308E4B8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5364" name="TextBox 9">
            <a:extLst>
              <a:ext uri="{FF2B5EF4-FFF2-40B4-BE49-F238E27FC236}">
                <a16:creationId xmlns:a16="http://schemas.microsoft.com/office/drawing/2014/main" id="{C15AB63D-A615-0705-593C-F325A98DF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5368" name="TextBox 9">
            <a:extLst>
              <a:ext uri="{FF2B5EF4-FFF2-40B4-BE49-F238E27FC236}">
                <a16:creationId xmlns:a16="http://schemas.microsoft.com/office/drawing/2014/main" id="{7C46076F-3084-539C-C375-500F26774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uk-UA" sz="17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5369" name="Рисунок 7">
            <a:extLst>
              <a:ext uri="{FF2B5EF4-FFF2-40B4-BE49-F238E27FC236}">
                <a16:creationId xmlns:a16="http://schemas.microsoft.com/office/drawing/2014/main" id="{49280260-2527-D374-9DFE-AF83E3518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5116513"/>
            <a:ext cx="1885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7" name="Rectangle 1">
            <a:extLst>
              <a:ext uri="{FF2B5EF4-FFF2-40B4-BE49-F238E27FC236}">
                <a16:creationId xmlns:a16="http://schemas.microsoft.com/office/drawing/2014/main" id="{86016739-EE91-70D5-D0F2-DCC2454A7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1143000"/>
            <a:ext cx="8458200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altLang="uk-UA" sz="140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r>
              <a:rPr lang="ru-RU" altLang="uk-UA" sz="2000">
                <a:solidFill>
                  <a:srgbClr val="000000"/>
                </a:solidFill>
                <a:cs typeface="Times New Roman" panose="02020603050405020304" pitchFamily="18" charset="0"/>
              </a:rPr>
              <a:t>Лідерство в групі (колективі), може бути формальне і неформальне.</a:t>
            </a:r>
          </a:p>
          <a:p>
            <a:pPr algn="just">
              <a:defRPr/>
            </a:pPr>
            <a:endParaRPr lang="ru-RU" altLang="uk-UA" sz="200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uk-UA" sz="2000">
                <a:solidFill>
                  <a:srgbClr val="000000"/>
                </a:solidFill>
                <a:cs typeface="Times New Roman" panose="02020603050405020304" pitchFamily="18" charset="0"/>
              </a:rPr>
              <a:t>	Тими, хто призначає формального лідера в колективі, цінуються перш за все такі якості</a:t>
            </a:r>
            <a:r>
              <a:rPr lang="ru-RU" altLang="uk-UA" sz="2000">
                <a:cs typeface="Times New Roman" panose="02020603050405020304" pitchFamily="18" charset="0"/>
              </a:rPr>
              <a:t> </a:t>
            </a:r>
            <a:r>
              <a:rPr lang="ru-RU" altLang="uk-UA" sz="2000">
                <a:solidFill>
                  <a:srgbClr val="000000"/>
                </a:solidFill>
                <a:cs typeface="Times New Roman" panose="02020603050405020304" pitchFamily="18" charset="0"/>
              </a:rPr>
              <a:t>як відповідальність і пунктуальність.</a:t>
            </a:r>
          </a:p>
          <a:p>
            <a:pPr algn="just">
              <a:defRPr/>
            </a:pPr>
            <a:r>
              <a:rPr lang="ru-RU" altLang="uk-UA" sz="200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ru-RU" altLang="uk-UA" sz="200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uk-UA" sz="2000">
                <a:solidFill>
                  <a:srgbClr val="000000"/>
                </a:solidFill>
                <a:cs typeface="Times New Roman" panose="02020603050405020304" pitchFamily="18" charset="0"/>
              </a:rPr>
              <a:t>	Формальний лідер нерідко є кар'єристом і не приховує цього, а начальство, бачучи таку амбіційність, просуває його по кар'єрних сходах і користується таким бажанням у своїх інтересах.</a:t>
            </a:r>
            <a:endParaRPr lang="ru-RU" altLang="uk-UA" sz="200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uk-UA" sz="200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</a:p>
          <a:p>
            <a:pPr algn="just">
              <a:defRPr/>
            </a:pPr>
            <a:r>
              <a:rPr lang="ru-RU" altLang="uk-UA" sz="2000">
                <a:solidFill>
                  <a:srgbClr val="000000"/>
                </a:solidFill>
                <a:cs typeface="Times New Roman" panose="02020603050405020304" pitchFamily="18" charset="0"/>
              </a:rPr>
              <a:t>	Формальний лідер може бути людиною не самих високих моральних принципів. </a:t>
            </a:r>
            <a:endParaRPr lang="ru-RU" altLang="uk-UA" sz="2000"/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F487C44E-4962-B51E-750F-7D33DB1E9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516137B4-804E-2646-B2A5-C3DEBC932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Класифікація лідерів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426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uk-UA" sz="2000" dirty="0">
                <a:cs typeface="+mn-cs"/>
              </a:rPr>
              <a:t>		</a:t>
            </a:r>
            <a:r>
              <a:rPr lang="uk-UA" dirty="0">
                <a:cs typeface="+mn-cs"/>
              </a:rPr>
              <a:t>Переслідуючи власні цілі, йому іноді доводиться інформувати офіційне начальство про дії колег, доповідати про те, що відбувається всередині колективу.</a:t>
            </a:r>
          </a:p>
          <a:p>
            <a:pPr>
              <a:defRPr/>
            </a:pPr>
            <a:r>
              <a:rPr lang="uk-UA" dirty="0">
                <a:cs typeface="+mn-cs"/>
              </a:rPr>
              <a:t>		</a:t>
            </a:r>
          </a:p>
          <a:p>
            <a:pPr>
              <a:defRPr/>
            </a:pPr>
            <a:r>
              <a:rPr lang="uk-UA" dirty="0">
                <a:cs typeface="+mn-cs"/>
              </a:rPr>
              <a:t>		Формальний лідер або керівник — це людина, яка направляє роботу інших і несе персональну відповідальність за її результати.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Неформальний лідер – це людина в колективі, яка має великий вплив на інших незалежно від займаної нею посади. 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Неформальний лідер може стати керівнику, як серйозною перешкодою, так і надійною опорою.</a:t>
            </a:r>
          </a:p>
          <a:p>
            <a:pPr>
              <a:defRPr/>
            </a:pPr>
            <a:endParaRPr lang="uk-UA" dirty="0">
              <a:cs typeface="+mn-cs"/>
            </a:endParaRPr>
          </a:p>
          <a:p>
            <a:pPr>
              <a:defRPr/>
            </a:pPr>
            <a:r>
              <a:rPr lang="uk-UA" dirty="0">
                <a:cs typeface="+mn-cs"/>
              </a:rPr>
              <a:t>		Особливим талантом неформального лідера необхідно управляти. </a:t>
            </a:r>
          </a:p>
          <a:p>
            <a:pPr marL="0" indent="0" algn="just">
              <a:defRPr/>
            </a:pPr>
            <a:endParaRPr lang="uk-UA" sz="17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16393" name="Рисунок 7">
            <a:extLst>
              <a:ext uri="{FF2B5EF4-FFF2-40B4-BE49-F238E27FC236}">
                <a16:creationId xmlns:a16="http://schemas.microsoft.com/office/drawing/2014/main" id="{84186E70-16D1-EEFB-5082-2F9E26499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5349875"/>
            <a:ext cx="188595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Класифікація лідерів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Успіх виконання бойових завдань у сучасній війні залежить від багатьох факторів. Але очевидно, що кращих результатів досягає та сторона, яка здатна швидше пристосовуватись до зміни тактики ворога, протидіяти новітнім технологіям та впроваджувати власні. </a:t>
            </a:r>
            <a:endParaRPr lang="uk-UA">
              <a:latin typeface="Arial"/>
              <a:cs typeface="Arial"/>
            </a:endParaRPr>
          </a:p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Прогрес української армії досягається за рахунок:</a:t>
            </a:r>
            <a:endParaRPr lang="uk-UA">
              <a:latin typeface="Arial"/>
              <a:cs typeface="Arial"/>
            </a:endParaRPr>
          </a:p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- навченості особового складу;</a:t>
            </a:r>
            <a:endParaRPr lang="uk-UA">
              <a:latin typeface="Arial"/>
              <a:cs typeface="Arial"/>
            </a:endParaRPr>
          </a:p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- застосування нових програмних продуктів;</a:t>
            </a:r>
            <a:endParaRPr lang="uk-UA">
              <a:latin typeface="Arial"/>
              <a:cs typeface="Arial"/>
            </a:endParaRPr>
          </a:p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- запровадження автоматизованої системи управління вогнем.</a:t>
            </a:r>
            <a:endParaRPr lang="uk-UA">
              <a:latin typeface="Arial"/>
              <a:cs typeface="Arial"/>
            </a:endParaRPr>
          </a:p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За більше ніж 10 років військових дій та, зокрема, 2 роки повномасштабного вторгнення </a:t>
            </a:r>
            <a:r>
              <a:rPr lang="uk-UA" err="1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рф</a:t>
            </a: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,  ЗСУ  навчились діяти в умовах постійного вогневого впливу противника та ворожих ударних </a:t>
            </a:r>
            <a:r>
              <a:rPr lang="uk-UA" err="1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БпЛА</a:t>
            </a: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, FPV, авіації та ракетного озброєння.</a:t>
            </a:r>
            <a:endParaRPr lang="uk-UA">
              <a:latin typeface="Arial"/>
              <a:cs typeface="Arial"/>
            </a:endParaRPr>
          </a:p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Вміле виконання заходів інженерного забезпечення, (а саме: маскування вогневих позицій, обладнання окопів для гармат, боєприпасів, укриття для особового складу в бліндажах (щілинах), встановлення "</a:t>
            </a:r>
            <a:r>
              <a:rPr lang="uk-UA" err="1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антиланцетних</a:t>
            </a: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 сіток", створення хибних вогневих позицій), своєчасний маневр підрозділами, дотримання режиму “</a:t>
            </a:r>
            <a:r>
              <a:rPr lang="uk-UA" err="1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радіотиші</a:t>
            </a: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”, тощо – дозволяють зберігати боєздатність підрозділів на необхідному рівні.</a:t>
            </a:r>
            <a:endParaRPr lang="uk-UA">
              <a:latin typeface="Arial"/>
              <a:cs typeface="Arial"/>
            </a:endParaRPr>
          </a:p>
          <a:p>
            <a:pPr marL="0" indent="0" algn="just">
              <a:defRPr/>
            </a:pPr>
            <a:endParaRPr lang="uk-UA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411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>
            <a:extLst>
              <a:ext uri="{FF2B5EF4-FFF2-40B4-BE49-F238E27FC236}">
                <a16:creationId xmlns:a16="http://schemas.microsoft.com/office/drawing/2014/main" id="{DFCDB7EE-FB9B-1FF3-7B7E-21853C98D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211138"/>
            <a:ext cx="79327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uk-UA" sz="2400" b="1" u="sng">
                <a:latin typeface="Arial" panose="020B0604020202020204" pitchFamily="34" charset="0"/>
              </a:rPr>
              <a:t>Класифікація лідерів</a:t>
            </a:r>
            <a:endParaRPr lang="uk-UA" altLang="ru-RU" sz="2400" b="1" i="1" u="sng">
              <a:latin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2400" b="1" i="1" u="sng">
              <a:latin typeface="Arial" panose="020B0604020202020204" pitchFamily="34" charset="0"/>
            </a:endParaRPr>
          </a:p>
        </p:txBody>
      </p:sp>
      <p:grpSp>
        <p:nvGrpSpPr>
          <p:cNvPr id="16387" name="Group 4">
            <a:extLst>
              <a:ext uri="{FF2B5EF4-FFF2-40B4-BE49-F238E27FC236}">
                <a16:creationId xmlns:a16="http://schemas.microsoft.com/office/drawing/2014/main" id="{B14857B5-D11E-CB41-8BA2-2AC0B6A33D4A}"/>
              </a:ext>
            </a:extLst>
          </p:cNvPr>
          <p:cNvGrpSpPr>
            <a:grpSpLocks/>
          </p:cNvGrpSpPr>
          <p:nvPr/>
        </p:nvGrpSpPr>
        <p:grpSpPr bwMode="auto">
          <a:xfrm>
            <a:off x="0" y="941388"/>
            <a:ext cx="9129713" cy="80962"/>
            <a:chOff x="13" y="687"/>
            <a:chExt cx="6240" cy="6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82E788B3-6B9B-DB0B-FFF5-CD007BEAC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687"/>
              <a:ext cx="6240" cy="23"/>
            </a:xfrm>
            <a:prstGeom prst="rect">
              <a:avLst/>
            </a:prstGeom>
            <a:solidFill>
              <a:srgbClr val="0066FF"/>
            </a:solidFill>
            <a:ln w="28575">
              <a:solidFill>
                <a:srgbClr val="0000FF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B2BD4DA-2562-D57E-4BA2-582B283E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" y="725"/>
              <a:ext cx="6240" cy="2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1" fontAlgn="ctr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kern="0" dirty="0">
                <a:solidFill>
                  <a:srgbClr val="000000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16388" name="TextBox 9">
            <a:extLst>
              <a:ext uri="{FF2B5EF4-FFF2-40B4-BE49-F238E27FC236}">
                <a16:creationId xmlns:a16="http://schemas.microsoft.com/office/drawing/2014/main" id="{B0598150-7639-C6BD-BAE3-58979EA9C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01E005B-A90C-31C1-B945-F0C5B140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1246188"/>
            <a:ext cx="8329613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Навченість – це основа для досягнення високого рівня досконалості особового складу та постійної готовності підрозділів до виконання бойових завдань за призначенням.</a:t>
            </a:r>
            <a:endParaRPr lang="uk-UA" dirty="0">
              <a:latin typeface="Arial"/>
            </a:endParaRPr>
          </a:p>
          <a:p>
            <a:pPr algn="just">
              <a:defRPr/>
            </a:pPr>
            <a:endParaRPr lang="uk-UA" dirty="0">
              <a:solidFill>
                <a:srgbClr val="050505"/>
              </a:solidFill>
              <a:latin typeface="Arial"/>
              <a:ea typeface="Segoe UI Historic"/>
              <a:cs typeface="Segoe UI Historic"/>
            </a:endParaRPr>
          </a:p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Кожен десантник, повинен усвідомлювати що успіх виконання бойового завдання і в цілому перемога - залежить від його сумлінності.</a:t>
            </a:r>
          </a:p>
          <a:p>
            <a:pPr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Все це досягається шляхом тяжкої праці на полігоні:</a:t>
            </a:r>
            <a:endParaRPr lang="uk-UA" dirty="0">
              <a:solidFill>
                <a:srgbClr val="000000"/>
              </a:solidFill>
              <a:latin typeface="Arial"/>
              <a:ea typeface="Segoe UI Historic"/>
            </a:endParaRPr>
          </a:p>
          <a:p>
            <a:pPr algn="just">
              <a:buFont typeface="Calibri"/>
              <a:buChar char="-"/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Багаторазового повторення та тренування нормативів бойової підготовки;</a:t>
            </a:r>
          </a:p>
          <a:p>
            <a:pPr algn="just">
              <a:buFont typeface="Calibri"/>
              <a:buChar char="-"/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Постійного вдосконалення фахових навичок;</a:t>
            </a:r>
            <a:endParaRPr lang="uk-UA" dirty="0">
              <a:solidFill>
                <a:srgbClr val="000000"/>
              </a:solidFill>
              <a:latin typeface="Arial"/>
              <a:ea typeface="Segoe UI Historic"/>
            </a:endParaRPr>
          </a:p>
          <a:p>
            <a:pPr algn="just">
              <a:buFont typeface="Calibri"/>
              <a:buChar char="-"/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Бойового злагодження підрозділу.</a:t>
            </a:r>
          </a:p>
          <a:p>
            <a:pPr algn="just">
              <a:buFont typeface="Calibri"/>
              <a:buChar char="-"/>
              <a:defRPr/>
            </a:pPr>
            <a:endParaRPr lang="uk-UA" dirty="0">
              <a:solidFill>
                <a:srgbClr val="050505"/>
              </a:solidFill>
              <a:latin typeface="Arial"/>
              <a:ea typeface="Segoe UI Historic"/>
              <a:cs typeface="Segoe UI Historic"/>
            </a:endParaRPr>
          </a:p>
          <a:p>
            <a:pPr marL="0" indent="0" algn="just">
              <a:defRPr/>
            </a:pPr>
            <a:r>
              <a:rPr lang="uk-UA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Кожен десантник повинен засвоїти:</a:t>
            </a:r>
            <a:endParaRPr lang="uk-UA" dirty="0">
              <a:solidFill>
                <a:srgbClr val="050505"/>
              </a:solidFill>
              <a:ea typeface="Segoe UI Historic"/>
              <a:cs typeface="Segoe UI Historic"/>
            </a:endParaRPr>
          </a:p>
          <a:p>
            <a:pPr marL="0" indent="0" algn="just">
              <a:defRPr/>
            </a:pPr>
            <a:endParaRPr lang="uk-UA" dirty="0">
              <a:solidFill>
                <a:srgbClr val="050505"/>
              </a:solidFill>
              <a:latin typeface="Arial"/>
              <a:ea typeface="Segoe UI Historic"/>
              <a:cs typeface="Segoe UI Historic"/>
            </a:endParaRPr>
          </a:p>
          <a:p>
            <a:pPr marL="0" indent="0" algn="just">
              <a:defRPr/>
            </a:pPr>
            <a:r>
              <a:rPr lang="uk-UA" sz="2400" b="1" dirty="0">
                <a:solidFill>
                  <a:srgbClr val="050505"/>
                </a:solidFill>
                <a:latin typeface="Arial"/>
                <a:ea typeface="Segoe UI Historic"/>
                <a:cs typeface="Segoe UI Historic"/>
              </a:rPr>
              <a:t>Головний ворог солдата - це його ЛІНЬ!</a:t>
            </a:r>
            <a:endParaRPr lang="uk-UA" sz="2400" b="1" dirty="0">
              <a:solidFill>
                <a:srgbClr val="050505"/>
              </a:solidFill>
              <a:ea typeface="Segoe UI Historic"/>
              <a:cs typeface="Segoe UI Historic"/>
            </a:endParaRPr>
          </a:p>
          <a:p>
            <a:pPr algn="just">
              <a:buFont typeface="Calibri"/>
              <a:buChar char="-"/>
              <a:defRPr/>
            </a:pPr>
            <a:endParaRPr lang="uk-UA">
              <a:solidFill>
                <a:srgbClr val="000000"/>
              </a:solidFill>
            </a:endParaRP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189B4100-0A7A-4150-0B97-A3B265A4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187456D8-D769-3C98-62E0-57E8AAFD0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2777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9">
            <a:extLst>
              <a:ext uri="{FF2B5EF4-FFF2-40B4-BE49-F238E27FC236}">
                <a16:creationId xmlns:a16="http://schemas.microsoft.com/office/drawing/2014/main" id="{24B77780-5170-A13F-6968-CF4651624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7411" name="Прямокутник 1">
            <a:extLst>
              <a:ext uri="{FF2B5EF4-FFF2-40B4-BE49-F238E27FC236}">
                <a16:creationId xmlns:a16="http://schemas.microsoft.com/office/drawing/2014/main" id="{814A90DB-BB03-D133-7CD8-195391A73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5" y="1697038"/>
            <a:ext cx="8815388" cy="3937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uk-UA" altLang="uk-UA" sz="4400" b="1" i="1" dirty="0">
                <a:latin typeface="Arial" panose="020B0604020202020204" pitchFamily="34" charset="0"/>
              </a:rPr>
              <a:t>Слідуй за мною – роби як я!</a:t>
            </a:r>
            <a:endParaRPr lang="uk-UA" altLang="uk-UA" sz="4400" i="1" dirty="0">
              <a:latin typeface="Arial" panose="020B0604020202020204" pitchFamily="34" charset="0"/>
            </a:endParaRPr>
          </a:p>
        </p:txBody>
      </p:sp>
      <p:pic>
        <p:nvPicPr>
          <p:cNvPr id="2" name="Рисунок 1" descr="У командуванні ДШВ розповіли про особливості підготовки українських  військових – включення">
            <a:extLst>
              <a:ext uri="{FF2B5EF4-FFF2-40B4-BE49-F238E27FC236}">
                <a16:creationId xmlns:a16="http://schemas.microsoft.com/office/drawing/2014/main" id="{FC0D71FD-D116-6F5C-5717-5064DFA2C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065" y="2234296"/>
            <a:ext cx="6060121" cy="4050089"/>
          </a:xfrm>
          <a:prstGeom prst="rect">
            <a:avLst/>
          </a:prstGeom>
        </p:spPr>
      </p:pic>
      <p:pic>
        <p:nvPicPr>
          <p:cNvPr id="4" name="Рисунок 3" descr="633px-Емблема_ДШВ.svg.png">
            <a:extLst>
              <a:ext uri="{FF2B5EF4-FFF2-40B4-BE49-F238E27FC236}">
                <a16:creationId xmlns:a16="http://schemas.microsoft.com/office/drawing/2014/main" id="{D7F36BD3-8005-E67C-997A-44EE26E92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6" name="Рисунок 5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D8EB71A9-F5C8-14E3-F836-B73FC8284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9">
            <a:extLst>
              <a:ext uri="{FF2B5EF4-FFF2-40B4-BE49-F238E27FC236}">
                <a16:creationId xmlns:a16="http://schemas.microsoft.com/office/drawing/2014/main" id="{B313FEF3-70FB-5A14-4B21-C3D160BE5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6550025"/>
            <a:ext cx="7653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sz="1400" b="1">
                <a:solidFill>
                  <a:srgbClr val="00B050"/>
                </a:solidFill>
                <a:latin typeface="Arial" panose="020B0604020202020204" pitchFamily="34" charset="0"/>
              </a:rPr>
              <a:t>НЕТАЄМНО</a:t>
            </a:r>
          </a:p>
        </p:txBody>
      </p:sp>
      <p:sp>
        <p:nvSpPr>
          <p:cNvPr id="18435" name="TextBox 9">
            <a:extLst>
              <a:ext uri="{FF2B5EF4-FFF2-40B4-BE49-F238E27FC236}">
                <a16:creationId xmlns:a16="http://schemas.microsoft.com/office/drawing/2014/main" id="{804EA2DC-2235-B4A8-CCE1-639B11D85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58" y="159679"/>
            <a:ext cx="7654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uk-UA" altLang="ru-RU" b="1" i="1" dirty="0">
                <a:latin typeface="Arial" panose="020B0604020202020204" pitchFamily="34" charset="0"/>
              </a:rPr>
              <a:t>Дякую за увагу!</a:t>
            </a:r>
          </a:p>
        </p:txBody>
      </p:sp>
      <p:pic>
        <p:nvPicPr>
          <p:cNvPr id="3" name="Рисунок 2" descr="633px-Емблема_ДШВ.svg.png">
            <a:extLst>
              <a:ext uri="{FF2B5EF4-FFF2-40B4-BE49-F238E27FC236}">
                <a16:creationId xmlns:a16="http://schemas.microsoft.com/office/drawing/2014/main" id="{863FD383-8442-F734-59A1-3BF856CA0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4" y="101778"/>
            <a:ext cx="857250" cy="695325"/>
          </a:xfrm>
          <a:prstGeom prst="rect">
            <a:avLst/>
          </a:prstGeom>
        </p:spPr>
      </p:pic>
      <p:pic>
        <p:nvPicPr>
          <p:cNvPr id="5" name="Рисунок 4" descr="Зображення, що містить емблема, символ, нашивка, значок&#10;&#10;Опис створено автоматично">
            <a:extLst>
              <a:ext uri="{FF2B5EF4-FFF2-40B4-BE49-F238E27FC236}">
                <a16:creationId xmlns:a16="http://schemas.microsoft.com/office/drawing/2014/main" id="{99E269AE-A465-3508-4521-AD2B77DAA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99" y="101778"/>
            <a:ext cx="647700" cy="695325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A0C7B6EB-3A6E-41D0-A2E4-66699C596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08" y="1425390"/>
            <a:ext cx="8196583" cy="4303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94476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6743</TotalTime>
  <Words>536</Words>
  <Application>Microsoft Office PowerPoint</Application>
  <PresentationFormat>Екран (4:3)</PresentationFormat>
  <Paragraphs>135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Segoe UI Historic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Oleksandr Kosynskyiy</dc:creator>
  <cp:lastModifiedBy>ГІМ</cp:lastModifiedBy>
  <cp:revision>667</cp:revision>
  <cp:lastPrinted>2018-09-03T11:17:18Z</cp:lastPrinted>
  <dcterms:created xsi:type="dcterms:W3CDTF">2017-03-20T10:12:04Z</dcterms:created>
  <dcterms:modified xsi:type="dcterms:W3CDTF">2024-10-11T13:38:12Z</dcterms:modified>
</cp:coreProperties>
</file>