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74" r:id="rId9"/>
    <p:sldId id="275" r:id="rId10"/>
    <p:sldId id="260" r:id="rId11"/>
    <p:sldId id="261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73" autoAdjust="0"/>
  </p:normalViewPr>
  <p:slideViewPr>
    <p:cSldViewPr snapToGrid="0" snapToObjects="1">
      <p:cViewPr varScale="1">
        <p:scale>
          <a:sx n="111" d="100"/>
          <a:sy n="111" d="100"/>
        </p:scale>
        <p:origin x="16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679AC896-C87E-49A3-A2F1-4220850E9B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0867AD2-751E-22E3-92E1-1721C4701B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CF4F9-8F48-4456-AE86-29BDA8DC7643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81BF209D-3236-8CEC-9500-C77BD2C420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EA0ACC57-CD41-D10E-C3A4-650EA3023A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36EA7-3E7C-4D1F-A5A9-EFBFEF9F56B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7176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F9487-95A1-42B1-B532-2B735C67D775}" type="datetimeFigureOut">
              <a:rPr lang="uk-UA" smtClean="0"/>
              <a:t>04.07.2025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4E3F0-4D09-4F8B-99E7-7C22B4A0992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076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4E3F0-4D09-4F8B-99E7-7C22B4A0992C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6240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Montserrat ExtraBold" pitchFamily="2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Montserrat ExtraBold" pitchFamily="2" charset="-5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fld id="{5BCAD085-E8A6-8845-BD4E-CB4CCA059FC4}" type="datetimeFigureOut">
              <a:rPr lang="en-US" smtClean="0"/>
              <a:pPr/>
              <a:t>7/4/2025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Montserrat" pitchFamily="2" charset="-52"/>
              </a:defRPr>
            </a:lvl1pPr>
          </a:lstStyle>
          <a:p>
            <a:fld id="{C1FF6DA9-008F-8B48-92A6-B652298478BF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-52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ontserrat" pitchFamily="2" charset="-52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Зображення, що містить мультфільм, одежа">
            <a:extLst>
              <a:ext uri="{FF2B5EF4-FFF2-40B4-BE49-F238E27FC236}">
                <a16:creationId xmlns:a16="http://schemas.microsoft.com/office/drawing/2014/main" id="{8E9D08AE-3904-AA20-E497-86784FB9F5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185" b="9890"/>
          <a:stretch>
            <a:fillRect/>
          </a:stretch>
        </p:blipFill>
        <p:spPr>
          <a:xfrm>
            <a:off x="-9144" y="9144"/>
            <a:ext cx="915314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17840"/>
            <a:ext cx="7772400" cy="951103"/>
          </a:xfrm>
          <a:solidFill>
            <a:srgbClr val="354F4F">
              <a:alpha val="86000"/>
            </a:srgbClr>
          </a:solidFill>
        </p:spPr>
        <p:txBody>
          <a:bodyPr/>
          <a:lstStyle/>
          <a:p>
            <a:r>
              <a:rPr dirty="0" err="1">
                <a:solidFill>
                  <a:schemeClr val="bg1"/>
                </a:solidFill>
                <a:latin typeface="Montserrat ExtraBold" pitchFamily="2" charset="-52"/>
              </a:rPr>
              <a:t>Інженерна</a:t>
            </a:r>
            <a:r>
              <a:rPr dirty="0">
                <a:solidFill>
                  <a:schemeClr val="bg1"/>
                </a:solidFill>
                <a:latin typeface="Montserrat ExtraBold" pitchFamily="2" charset="-52"/>
              </a:rPr>
              <a:t> </a:t>
            </a:r>
            <a:r>
              <a:rPr dirty="0" err="1">
                <a:solidFill>
                  <a:schemeClr val="bg1"/>
                </a:solidFill>
                <a:latin typeface="Montserrat ExtraBold" pitchFamily="2" charset="-52"/>
              </a:rPr>
              <a:t>підгото</a:t>
            </a:r>
            <a:r>
              <a:rPr lang="uk-UA" dirty="0">
                <a:solidFill>
                  <a:schemeClr val="bg1"/>
                </a:solidFill>
                <a:latin typeface="Montserrat ExtraBold" pitchFamily="2" charset="-52"/>
              </a:rPr>
              <a:t>в</a:t>
            </a:r>
            <a:r>
              <a:rPr dirty="0" err="1">
                <a:solidFill>
                  <a:schemeClr val="bg1"/>
                </a:solidFill>
                <a:latin typeface="Montserrat ExtraBold" pitchFamily="2" charset="-52"/>
              </a:rPr>
              <a:t>ка</a:t>
            </a:r>
            <a:endParaRPr dirty="0">
              <a:solidFill>
                <a:schemeClr val="bg1"/>
              </a:solidFill>
              <a:latin typeface="Montserrat ExtraBold" pitchFamily="2" charset="-5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64608"/>
            <a:ext cx="6400800" cy="813816"/>
          </a:xfrm>
          <a:solidFill>
            <a:srgbClr val="354F4F">
              <a:alpha val="86000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</a:pP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Дії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підрозділу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при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виявленні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БПЛА,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перевірці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місцевості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та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підозрілих</a:t>
            </a:r>
            <a:r>
              <a:rPr sz="2000" dirty="0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Montserrat Medium" pitchFamily="2" charset="-52"/>
                <a:ea typeface="+mj-ea"/>
                <a:cs typeface="+mj-cs"/>
              </a:rPr>
              <a:t>ділянок</a:t>
            </a:r>
            <a:endParaRPr sz="2000" dirty="0">
              <a:solidFill>
                <a:schemeClr val="bg1"/>
              </a:solidFill>
              <a:latin typeface="Montserrat Medium" pitchFamily="2" charset="-52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1. </a:t>
            </a:r>
            <a:r>
              <a:rPr dirty="0" err="1">
                <a:latin typeface="Montserrat ExtraBold" pitchFamily="2" charset="-52"/>
              </a:rPr>
              <a:t>Дії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при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падінні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ударних</a:t>
            </a:r>
            <a:r>
              <a:rPr dirty="0">
                <a:latin typeface="Montserrat ExtraBold" pitchFamily="2" charset="-52"/>
              </a:rPr>
              <a:t> БПЛА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Категорично</a:t>
            </a:r>
            <a:r>
              <a:rPr dirty="0"/>
              <a:t> </a:t>
            </a:r>
            <a:r>
              <a:rPr dirty="0" err="1"/>
              <a:t>заборонено</a:t>
            </a:r>
            <a:r>
              <a:rPr dirty="0"/>
              <a:t> </a:t>
            </a:r>
            <a:r>
              <a:rPr dirty="0" err="1"/>
              <a:t>наближатись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БПЛА</a:t>
            </a:r>
          </a:p>
          <a:p>
            <a:r>
              <a:rPr dirty="0" err="1"/>
              <a:t>Доповісти</a:t>
            </a:r>
            <a:r>
              <a:rPr dirty="0"/>
              <a:t> </a:t>
            </a:r>
            <a:r>
              <a:rPr dirty="0" err="1"/>
              <a:t>командиру</a:t>
            </a:r>
            <a:r>
              <a:rPr dirty="0"/>
              <a:t> </a:t>
            </a:r>
            <a:r>
              <a:rPr dirty="0" err="1"/>
              <a:t>про</a:t>
            </a:r>
            <a:r>
              <a:rPr dirty="0"/>
              <a:t> </a:t>
            </a:r>
            <a:r>
              <a:rPr dirty="0" err="1"/>
              <a:t>час</a:t>
            </a:r>
            <a:r>
              <a:rPr dirty="0"/>
              <a:t> і </a:t>
            </a:r>
            <a:r>
              <a:rPr dirty="0" err="1"/>
              <a:t>місце</a:t>
            </a:r>
            <a:r>
              <a:rPr dirty="0"/>
              <a:t> </a:t>
            </a:r>
            <a:r>
              <a:rPr dirty="0" err="1"/>
              <a:t>падіння</a:t>
            </a:r>
            <a:endParaRPr dirty="0"/>
          </a:p>
          <a:p>
            <a:r>
              <a:rPr dirty="0" err="1"/>
              <a:t>Командир</a:t>
            </a:r>
            <a:r>
              <a:rPr dirty="0"/>
              <a:t>: </a:t>
            </a:r>
            <a:r>
              <a:rPr dirty="0" err="1"/>
              <a:t>виклик</a:t>
            </a:r>
            <a:r>
              <a:rPr dirty="0"/>
              <a:t> </a:t>
            </a:r>
            <a:r>
              <a:rPr dirty="0" err="1"/>
              <a:t>саперів</a:t>
            </a:r>
            <a:r>
              <a:rPr dirty="0"/>
              <a:t> </a:t>
            </a:r>
            <a:r>
              <a:rPr dirty="0" err="1"/>
              <a:t>або</a:t>
            </a:r>
            <a:r>
              <a:rPr dirty="0"/>
              <a:t> </a:t>
            </a:r>
            <a:r>
              <a:rPr dirty="0" err="1"/>
              <a:t>знищення</a:t>
            </a:r>
            <a:r>
              <a:rPr dirty="0"/>
              <a:t> (</a:t>
            </a:r>
            <a:r>
              <a:rPr dirty="0" err="1"/>
              <a:t>вогнем</a:t>
            </a:r>
            <a:r>
              <a:rPr dirty="0"/>
              <a:t> </a:t>
            </a:r>
            <a:r>
              <a:rPr dirty="0" err="1"/>
              <a:t>чи</a:t>
            </a:r>
            <a:r>
              <a:rPr dirty="0"/>
              <a:t> </a:t>
            </a:r>
            <a:r>
              <a:rPr dirty="0" err="1"/>
              <a:t>своїм</a:t>
            </a:r>
            <a:r>
              <a:rPr dirty="0"/>
              <a:t> БПЛА)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>
                <a:latin typeface="Montserrat ExtraBold" pitchFamily="2" charset="-52"/>
              </a:rPr>
              <a:t>2. </a:t>
            </a:r>
            <a:r>
              <a:rPr dirty="0" err="1">
                <a:latin typeface="Montserrat ExtraBold" pitchFamily="2" charset="-52"/>
              </a:rPr>
              <a:t>Дії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при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падінні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розвідувальних</a:t>
            </a:r>
            <a:r>
              <a:rPr dirty="0">
                <a:latin typeface="Montserrat ExtraBold" pitchFamily="2" charset="-52"/>
              </a:rPr>
              <a:t> БПЛА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Доповісти</a:t>
            </a:r>
            <a:r>
              <a:rPr dirty="0"/>
              <a:t> </a:t>
            </a:r>
            <a:r>
              <a:rPr dirty="0" err="1"/>
              <a:t>командиру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дочекатись</a:t>
            </a:r>
            <a:r>
              <a:rPr dirty="0"/>
              <a:t> </a:t>
            </a:r>
            <a:r>
              <a:rPr dirty="0" err="1"/>
              <a:t>підтвердження</a:t>
            </a:r>
            <a:endParaRPr dirty="0"/>
          </a:p>
          <a:p>
            <a:r>
              <a:rPr dirty="0" err="1"/>
              <a:t>Якщо</a:t>
            </a:r>
            <a:r>
              <a:rPr dirty="0"/>
              <a:t> </a:t>
            </a:r>
            <a:r>
              <a:rPr dirty="0" err="1"/>
              <a:t>ворожий</a:t>
            </a:r>
            <a:r>
              <a:rPr dirty="0"/>
              <a:t> БПЛА — </a:t>
            </a:r>
            <a:r>
              <a:rPr dirty="0" err="1"/>
              <a:t>знищити</a:t>
            </a:r>
            <a:r>
              <a:rPr dirty="0"/>
              <a:t>:</a:t>
            </a:r>
            <a:endParaRPr lang="en-US" dirty="0"/>
          </a:p>
          <a:p>
            <a:pPr lvl="1"/>
            <a:r>
              <a:rPr dirty="0" err="1"/>
              <a:t>Вогнем</a:t>
            </a:r>
            <a:r>
              <a:rPr dirty="0"/>
              <a:t> з </a:t>
            </a:r>
            <a:r>
              <a:rPr dirty="0" err="1"/>
              <a:t>безпечної</a:t>
            </a:r>
            <a:r>
              <a:rPr dirty="0"/>
              <a:t> </a:t>
            </a:r>
            <a:r>
              <a:rPr dirty="0" err="1"/>
              <a:t>відстані</a:t>
            </a:r>
            <a:endParaRPr lang="en-US" dirty="0"/>
          </a:p>
          <a:p>
            <a:pPr lvl="1"/>
            <a:r>
              <a:rPr dirty="0" err="1"/>
              <a:t>Зарядом</a:t>
            </a:r>
            <a:r>
              <a:rPr dirty="0"/>
              <a:t> 800 г (</a:t>
            </a:r>
            <a:r>
              <a:rPr dirty="0" err="1"/>
              <a:t>збоку</a:t>
            </a:r>
            <a:r>
              <a:rPr dirty="0"/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3. </a:t>
            </a:r>
            <a:r>
              <a:rPr dirty="0" err="1">
                <a:latin typeface="Montserrat ExtraBold" pitchFamily="2" charset="-52"/>
              </a:rPr>
              <a:t>Перевірка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місцевості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перед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зупинкою</a:t>
            </a:r>
            <a:r>
              <a:rPr dirty="0">
                <a:latin typeface="Montserrat ExtraBold" pitchFamily="2" charset="-52"/>
              </a:rPr>
              <a:t> (</a:t>
            </a:r>
            <a:r>
              <a:rPr dirty="0" err="1">
                <a:latin typeface="Montserrat ExtraBold" pitchFamily="2" charset="-52"/>
              </a:rPr>
              <a:t>схема</a:t>
            </a:r>
            <a:r>
              <a:rPr dirty="0">
                <a:latin typeface="Montserrat ExtraBold" pitchFamily="2" charset="-52"/>
              </a:rPr>
              <a:t> '5-25')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 err="1"/>
              <a:t>Зупинка</a:t>
            </a:r>
            <a:r>
              <a:rPr dirty="0"/>
              <a:t> ТЗ </a:t>
            </a:r>
            <a:r>
              <a:rPr dirty="0" err="1"/>
              <a:t>без</a:t>
            </a:r>
            <a:r>
              <a:rPr dirty="0"/>
              <a:t> </a:t>
            </a:r>
            <a:r>
              <a:rPr dirty="0" err="1"/>
              <a:t>вимкнення</a:t>
            </a:r>
            <a:r>
              <a:rPr dirty="0"/>
              <a:t> </a:t>
            </a:r>
            <a:r>
              <a:rPr dirty="0" err="1"/>
              <a:t>двигуна</a:t>
            </a:r>
            <a:endParaRPr lang="uk-UA" dirty="0"/>
          </a:p>
          <a:p>
            <a:r>
              <a:rPr lang="uk-UA" dirty="0"/>
              <a:t>Відстань між машинами не менше 25м</a:t>
            </a:r>
          </a:p>
          <a:p>
            <a:r>
              <a:rPr lang="uk-UA" dirty="0"/>
              <a:t>Пошук боєприпасів, </a:t>
            </a:r>
            <a:r>
              <a:rPr lang="uk-UA" dirty="0" err="1"/>
              <a:t>нажимних</a:t>
            </a:r>
            <a:r>
              <a:rPr lang="uk-UA" dirty="0"/>
              <a:t> механізмів, СВП (саморобний вибуховий пристрій)</a:t>
            </a:r>
            <a:endParaRPr dirty="0"/>
          </a:p>
          <a:p>
            <a:r>
              <a:rPr dirty="0" err="1"/>
              <a:t>Перевірка</a:t>
            </a:r>
            <a:r>
              <a:rPr dirty="0"/>
              <a:t> </a:t>
            </a:r>
            <a:r>
              <a:rPr dirty="0" err="1"/>
              <a:t>навколо</a:t>
            </a:r>
            <a:r>
              <a:rPr dirty="0"/>
              <a:t> </a:t>
            </a:r>
            <a:r>
              <a:rPr dirty="0" err="1"/>
              <a:t>машини</a:t>
            </a:r>
            <a:r>
              <a:rPr dirty="0"/>
              <a:t> в </a:t>
            </a:r>
            <a:r>
              <a:rPr dirty="0" err="1"/>
              <a:t>радіусі</a:t>
            </a:r>
            <a:r>
              <a:rPr dirty="0"/>
              <a:t> 5 м</a:t>
            </a:r>
          </a:p>
          <a:p>
            <a:r>
              <a:rPr dirty="0" err="1"/>
              <a:t>Двоє</a:t>
            </a:r>
            <a:r>
              <a:rPr dirty="0"/>
              <a:t> </a:t>
            </a:r>
            <a:r>
              <a:rPr dirty="0" err="1"/>
              <a:t>військових</a:t>
            </a:r>
            <a:r>
              <a:rPr dirty="0"/>
              <a:t> — </a:t>
            </a:r>
            <a:r>
              <a:rPr dirty="0" err="1"/>
              <a:t>огляд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25 м</a:t>
            </a:r>
          </a:p>
          <a:p>
            <a:r>
              <a:rPr dirty="0" err="1"/>
              <a:t>Інші</a:t>
            </a:r>
            <a:r>
              <a:rPr dirty="0"/>
              <a:t> </a:t>
            </a:r>
            <a:r>
              <a:rPr dirty="0" err="1"/>
              <a:t>спостерігають</a:t>
            </a:r>
            <a:r>
              <a:rPr dirty="0"/>
              <a:t>, </a:t>
            </a:r>
            <a:r>
              <a:rPr dirty="0" err="1"/>
              <a:t>водій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місц</a:t>
            </a:r>
            <a:r>
              <a:rPr lang="uk-UA" dirty="0"/>
              <a:t>і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2E00B23-DF93-03CE-C6B3-0E070A9919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85" y="802257"/>
            <a:ext cx="9162285" cy="605574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2EC8B2-17B5-CCCA-5D1D-BAF4F0914AE4}"/>
              </a:ext>
            </a:extLst>
          </p:cNvPr>
          <p:cNvSpPr txBox="1"/>
          <p:nvPr/>
        </p:nvSpPr>
        <p:spPr>
          <a:xfrm>
            <a:off x="-18285" y="-1"/>
            <a:ext cx="9162285" cy="1250831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ru-RU" sz="2800"/>
              <a:t>Зупинити транспортні засоби, не вимикаючи двигун.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3224826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6B14AE-846B-1A90-3095-BDB7AC81B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04"/>
            <a:ext cx="9148386" cy="674585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005E9B-5B48-21A5-8E27-52AA001570F7}"/>
              </a:ext>
            </a:extLst>
          </p:cNvPr>
          <p:cNvSpPr txBox="1"/>
          <p:nvPr/>
        </p:nvSpPr>
        <p:spPr>
          <a:xfrm>
            <a:off x="0" y="-1"/>
            <a:ext cx="9148386" cy="871269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uk-UA" dirty="0"/>
              <a:t>Огляд ділянки не виходячи з машин</a:t>
            </a:r>
          </a:p>
        </p:txBody>
      </p:sp>
    </p:spTree>
    <p:extLst>
      <p:ext uri="{BB962C8B-B14F-4D97-AF65-F5344CB8AC3E}">
        <p14:creationId xmlns:p14="http://schemas.microsoft.com/office/powerpoint/2010/main" val="2171985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90AD9B-6C2E-D850-D75A-2D2BBFBB16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98"/>
            <a:ext cx="9144000" cy="684660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360BBA-FFF4-50AA-213B-18F915D208F4}"/>
              </a:ext>
            </a:extLst>
          </p:cNvPr>
          <p:cNvSpPr txBox="1"/>
          <p:nvPr/>
        </p:nvSpPr>
        <p:spPr>
          <a:xfrm>
            <a:off x="0" y="-1"/>
            <a:ext cx="9148386" cy="1561382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uk-UA" dirty="0"/>
              <a:t>Одна особа виходить та починає огляд навколо машини на наявність </a:t>
            </a:r>
            <a:r>
              <a:rPr lang="uk-UA" dirty="0" err="1"/>
              <a:t>нажимних</a:t>
            </a:r>
            <a:r>
              <a:rPr lang="uk-UA" dirty="0"/>
              <a:t> механізмів, СВП, боєприпасів</a:t>
            </a:r>
          </a:p>
        </p:txBody>
      </p:sp>
    </p:spTree>
    <p:extLst>
      <p:ext uri="{BB962C8B-B14F-4D97-AF65-F5344CB8AC3E}">
        <p14:creationId xmlns:p14="http://schemas.microsoft.com/office/powerpoint/2010/main" val="3966989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3189FE-B845-D67D-51C6-9BDA1CB7E3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706"/>
            <a:ext cx="9134331" cy="6366294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75FD30-C0E2-8B5E-FC79-655988C8D106}"/>
              </a:ext>
            </a:extLst>
          </p:cNvPr>
          <p:cNvSpPr txBox="1"/>
          <p:nvPr/>
        </p:nvSpPr>
        <p:spPr>
          <a:xfrm>
            <a:off x="0" y="-1"/>
            <a:ext cx="9148386" cy="1061050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uk-UA" dirty="0"/>
              <a:t>Закінчення перевірки в 5м радіусі</a:t>
            </a:r>
          </a:p>
        </p:txBody>
      </p:sp>
    </p:spTree>
    <p:extLst>
      <p:ext uri="{BB962C8B-B14F-4D97-AF65-F5344CB8AC3E}">
        <p14:creationId xmlns:p14="http://schemas.microsoft.com/office/powerpoint/2010/main" val="2915200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408301-F001-D24D-2412-00059ED32B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"/>
            <a:ext cx="9148386" cy="6858001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398AA7-AAFC-F27D-BD39-0311C6500B3E}"/>
              </a:ext>
            </a:extLst>
          </p:cNvPr>
          <p:cNvSpPr txBox="1"/>
          <p:nvPr/>
        </p:nvSpPr>
        <p:spPr>
          <a:xfrm>
            <a:off x="0" y="-1"/>
            <a:ext cx="9148386" cy="1061050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uk-UA" dirty="0"/>
              <a:t>Двоє лишаються в 5м радіусі, решта – розширюють коло пошуку до 25м</a:t>
            </a:r>
          </a:p>
        </p:txBody>
      </p:sp>
    </p:spTree>
    <p:extLst>
      <p:ext uri="{BB962C8B-B14F-4D97-AF65-F5344CB8AC3E}">
        <p14:creationId xmlns:p14="http://schemas.microsoft.com/office/powerpoint/2010/main" val="3132021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4. </a:t>
            </a:r>
            <a:r>
              <a:rPr dirty="0" err="1">
                <a:latin typeface="Montserrat ExtraBold" pitchFamily="2" charset="-52"/>
              </a:rPr>
              <a:t>Ознаки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небезпечних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об'єктів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Металеві</a:t>
            </a:r>
            <a:r>
              <a:rPr dirty="0"/>
              <a:t>/</a:t>
            </a:r>
            <a:r>
              <a:rPr dirty="0" err="1"/>
              <a:t>інші</a:t>
            </a:r>
            <a:r>
              <a:rPr dirty="0"/>
              <a:t> </a:t>
            </a:r>
            <a:r>
              <a:rPr dirty="0" err="1"/>
              <a:t>елементи</a:t>
            </a:r>
            <a:r>
              <a:rPr dirty="0"/>
              <a:t>:</a:t>
            </a:r>
            <a:endParaRPr lang="en-US" dirty="0"/>
          </a:p>
          <a:p>
            <a:pPr lvl="1"/>
            <a:r>
              <a:rPr dirty="0" err="1"/>
              <a:t>Нажимні</a:t>
            </a:r>
            <a:r>
              <a:rPr dirty="0"/>
              <a:t> </a:t>
            </a:r>
            <a:r>
              <a:rPr dirty="0" err="1"/>
              <a:t>елементи</a:t>
            </a:r>
            <a:endParaRPr lang="en-US" dirty="0"/>
          </a:p>
          <a:p>
            <a:pPr lvl="1"/>
            <a:r>
              <a:rPr dirty="0" err="1"/>
              <a:t>Елементи</a:t>
            </a:r>
            <a:r>
              <a:rPr dirty="0"/>
              <a:t> </a:t>
            </a:r>
            <a:r>
              <a:rPr dirty="0" err="1"/>
              <a:t>живлення</a:t>
            </a:r>
            <a:r>
              <a:rPr dirty="0"/>
              <a:t>, </a:t>
            </a:r>
            <a:r>
              <a:rPr dirty="0" err="1"/>
              <a:t>антени</a:t>
            </a:r>
            <a:endParaRPr dirty="0"/>
          </a:p>
          <a:p>
            <a:r>
              <a:rPr dirty="0" err="1"/>
              <a:t>Сліди</a:t>
            </a:r>
            <a:r>
              <a:rPr dirty="0"/>
              <a:t> </a:t>
            </a:r>
            <a:r>
              <a:rPr dirty="0" err="1"/>
              <a:t>копання</a:t>
            </a:r>
            <a:r>
              <a:rPr dirty="0"/>
              <a:t>, </a:t>
            </a:r>
            <a:r>
              <a:rPr dirty="0" err="1"/>
              <a:t>знятий</a:t>
            </a:r>
            <a:r>
              <a:rPr dirty="0"/>
              <a:t> </a:t>
            </a:r>
            <a:r>
              <a:rPr dirty="0" err="1"/>
              <a:t>асфальт</a:t>
            </a:r>
            <a:endParaRPr dirty="0"/>
          </a:p>
          <a:p>
            <a:r>
              <a:rPr dirty="0" err="1"/>
              <a:t>Командні</a:t>
            </a:r>
            <a:r>
              <a:rPr dirty="0"/>
              <a:t> </a:t>
            </a:r>
            <a:r>
              <a:rPr dirty="0" err="1"/>
              <a:t>лінії</a:t>
            </a:r>
            <a:endParaRPr dirty="0"/>
          </a:p>
          <a:p>
            <a:r>
              <a:rPr dirty="0" err="1"/>
              <a:t>Радіоантени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5. </a:t>
            </a:r>
            <a:r>
              <a:rPr dirty="0" err="1">
                <a:latin typeface="Montserrat ExtraBold" pitchFamily="2" charset="-52"/>
              </a:rPr>
              <a:t>Дії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при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огляді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підозрілої</a:t>
            </a:r>
            <a:r>
              <a:rPr dirty="0">
                <a:latin typeface="Montserrat ExtraBold" pitchFamily="2" charset="-52"/>
              </a:rPr>
              <a:t> </a:t>
            </a:r>
            <a:r>
              <a:rPr dirty="0" err="1">
                <a:latin typeface="Montserrat ExtraBold" pitchFamily="2" charset="-52"/>
              </a:rPr>
              <a:t>ділянки</a:t>
            </a:r>
            <a:endParaRPr dirty="0">
              <a:latin typeface="Montserrat ExtraBold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/>
              <a:t>Зупинка</a:t>
            </a:r>
            <a:r>
              <a:rPr dirty="0"/>
              <a:t> ТЗ </a:t>
            </a:r>
            <a:r>
              <a:rPr dirty="0" err="1"/>
              <a:t>за</a:t>
            </a:r>
            <a:r>
              <a:rPr dirty="0"/>
              <a:t> 75-100 м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точки</a:t>
            </a:r>
            <a:endParaRPr dirty="0"/>
          </a:p>
          <a:p>
            <a:r>
              <a:rPr dirty="0" err="1"/>
              <a:t>Розміщення</a:t>
            </a:r>
            <a:r>
              <a:rPr dirty="0"/>
              <a:t> </a:t>
            </a:r>
            <a:r>
              <a:rPr dirty="0" err="1"/>
              <a:t>особового</a:t>
            </a:r>
            <a:r>
              <a:rPr dirty="0"/>
              <a:t> </a:t>
            </a:r>
            <a:r>
              <a:rPr dirty="0" err="1"/>
              <a:t>складу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V-</a:t>
            </a:r>
            <a:r>
              <a:rPr dirty="0" err="1"/>
              <a:t>схемі</a:t>
            </a:r>
            <a:r>
              <a:rPr dirty="0"/>
              <a:t> (25-50-75 м)</a:t>
            </a:r>
          </a:p>
          <a:p>
            <a:r>
              <a:rPr dirty="0" err="1"/>
              <a:t>Рух</a:t>
            </a:r>
            <a:r>
              <a:rPr dirty="0"/>
              <a:t> </a:t>
            </a:r>
            <a:r>
              <a:rPr dirty="0" err="1"/>
              <a:t>вперед</a:t>
            </a:r>
            <a:r>
              <a:rPr dirty="0"/>
              <a:t> з </a:t>
            </a:r>
            <a:r>
              <a:rPr dirty="0" err="1"/>
              <a:t>перевіркою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СВП, </a:t>
            </a:r>
            <a:r>
              <a:rPr dirty="0" err="1"/>
              <a:t>дроти</a:t>
            </a:r>
            <a:r>
              <a:rPr dirty="0"/>
              <a:t>, </a:t>
            </a:r>
            <a:r>
              <a:rPr dirty="0" err="1"/>
              <a:t>антени</a:t>
            </a:r>
            <a:endParaRPr dirty="0"/>
          </a:p>
          <a:p>
            <a:r>
              <a:rPr dirty="0" err="1"/>
              <a:t>Машина</a:t>
            </a:r>
            <a:r>
              <a:rPr dirty="0"/>
              <a:t> </a:t>
            </a:r>
            <a:r>
              <a:rPr dirty="0" err="1"/>
              <a:t>рухається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25-50 м </a:t>
            </a:r>
            <a:r>
              <a:rPr dirty="0" err="1"/>
              <a:t>позаду</a:t>
            </a:r>
            <a:endParaRPr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16BEE91-71C7-FA9E-C4CA-0FE6144A6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6128" y="972493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zh-CN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0A790B-61A0-E27F-7859-4F37B589E7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56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901F66-F00C-3189-F6C7-48705B0D0FDB}"/>
              </a:ext>
            </a:extLst>
          </p:cNvPr>
          <p:cNvSpPr txBox="1"/>
          <p:nvPr/>
        </p:nvSpPr>
        <p:spPr>
          <a:xfrm>
            <a:off x="0" y="-5291"/>
            <a:ext cx="9144000" cy="1238869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ru-RU"/>
              <a:t>Зупинити транспортні засоби за 75-100 м до підозрілої точки (ділянки) та здійснити перевірку 5-25 метрів.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20674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>
            <a:extLst>
              <a:ext uri="{FF2B5EF4-FFF2-40B4-BE49-F238E27FC236}">
                <a16:creationId xmlns:a16="http://schemas.microsoft.com/office/drawing/2014/main" id="{E8195906-25B2-86AF-69CB-FEEA9DF66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311215"/>
            <a:ext cx="9124149" cy="554678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23DE01-8E47-3CEF-8691-AD2155F2DAD9}"/>
              </a:ext>
            </a:extLst>
          </p:cNvPr>
          <p:cNvSpPr txBox="1"/>
          <p:nvPr/>
        </p:nvSpPr>
        <p:spPr>
          <a:xfrm>
            <a:off x="-1" y="0"/>
            <a:ext cx="9144001" cy="1846053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uk-UA" sz="2400" dirty="0"/>
              <a:t>Особовий склад розташовується </a:t>
            </a:r>
            <a:r>
              <a:rPr lang="en-US" sz="2400" dirty="0"/>
              <a:t>V- </a:t>
            </a:r>
            <a:r>
              <a:rPr lang="uk-UA" sz="2400" dirty="0"/>
              <a:t>подібно на відстані 25-50-75 метрів від машини.</a:t>
            </a:r>
          </a:p>
          <a:p>
            <a:r>
              <a:rPr lang="uk-UA" sz="2400" dirty="0"/>
              <a:t>Оператор-навідник здійснює спостереження. Водій на штатному місці, двигун не вимикається.</a:t>
            </a:r>
          </a:p>
        </p:txBody>
      </p:sp>
    </p:spTree>
    <p:extLst>
      <p:ext uri="{BB962C8B-B14F-4D97-AF65-F5344CB8AC3E}">
        <p14:creationId xmlns:p14="http://schemas.microsoft.com/office/powerpoint/2010/main" val="4145865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F9F70BD-1034-4B76-BFED-16DB3C25C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B41BCBA-9060-1000-771A-68A38FFD1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9444"/>
            <a:ext cx="9144000" cy="581855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C56C6D-0009-65AE-3BAE-C22FE5EBBF32}"/>
              </a:ext>
            </a:extLst>
          </p:cNvPr>
          <p:cNvSpPr txBox="1"/>
          <p:nvPr/>
        </p:nvSpPr>
        <p:spPr>
          <a:xfrm>
            <a:off x="-1" y="-1"/>
            <a:ext cx="9144001" cy="2053087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uk-UA" sz="2400" dirty="0"/>
              <a:t>Перевірка ділянки на наявність СВП, командних ліній, </a:t>
            </a:r>
            <a:r>
              <a:rPr lang="uk-UA" sz="2400" dirty="0" err="1"/>
              <a:t>нажимних</a:t>
            </a:r>
            <a:r>
              <a:rPr lang="uk-UA" sz="2400" dirty="0"/>
              <a:t> механізмів, радіоантен. Оператор-навідник здійснює спостереження. Водій на штатному місці, двигун не вимикається.</a:t>
            </a:r>
          </a:p>
        </p:txBody>
      </p:sp>
    </p:spTree>
    <p:extLst>
      <p:ext uri="{BB962C8B-B14F-4D97-AF65-F5344CB8AC3E}">
        <p14:creationId xmlns:p14="http://schemas.microsoft.com/office/powerpoint/2010/main" val="3174750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19BF56-E14C-54B4-295A-A852B61694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7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CA9698-4625-53A4-C76F-02B0D0B50341}"/>
              </a:ext>
            </a:extLst>
          </p:cNvPr>
          <p:cNvSpPr txBox="1"/>
          <p:nvPr/>
        </p:nvSpPr>
        <p:spPr>
          <a:xfrm>
            <a:off x="-1" y="0"/>
            <a:ext cx="9144001" cy="1319842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ru-RU" dirty="0" err="1"/>
              <a:t>Особовий</a:t>
            </a:r>
            <a:r>
              <a:rPr lang="ru-RU" dirty="0"/>
              <a:t> склад </a:t>
            </a:r>
            <a:r>
              <a:rPr lang="ru-RU" dirty="0" err="1"/>
              <a:t>продовжує</a:t>
            </a:r>
            <a:r>
              <a:rPr lang="ru-RU" dirty="0"/>
              <a:t> рух до </a:t>
            </a:r>
            <a:r>
              <a:rPr lang="ru-RU" dirty="0" err="1"/>
              <a:t>підозрілої</a:t>
            </a:r>
            <a:r>
              <a:rPr lang="ru-RU" dirty="0"/>
              <a:t> точки, машина </a:t>
            </a:r>
            <a:r>
              <a:rPr lang="ru-RU" dirty="0" err="1"/>
              <a:t>рухається</a:t>
            </a:r>
            <a:r>
              <a:rPr lang="ru-RU" dirty="0"/>
              <a:t> за </a:t>
            </a:r>
            <a:r>
              <a:rPr lang="ru-RU" dirty="0" err="1"/>
              <a:t>особовим</a:t>
            </a:r>
            <a:r>
              <a:rPr lang="ru-RU" dirty="0"/>
              <a:t> складом на </a:t>
            </a:r>
            <a:r>
              <a:rPr lang="ru-RU" dirty="0" err="1"/>
              <a:t>відстані</a:t>
            </a:r>
            <a:r>
              <a:rPr lang="ru-RU" dirty="0"/>
              <a:t> 25-50 </a:t>
            </a:r>
            <a:r>
              <a:rPr lang="ru-RU" dirty="0" err="1"/>
              <a:t>метрів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6322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8874DB-104F-CC4B-6E2C-974741154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1421"/>
            <a:ext cx="9179407" cy="497657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BCAC8A-6E3F-5898-B55B-4A43DCDDAECF}"/>
              </a:ext>
            </a:extLst>
          </p:cNvPr>
          <p:cNvSpPr txBox="1"/>
          <p:nvPr/>
        </p:nvSpPr>
        <p:spPr>
          <a:xfrm>
            <a:off x="-1" y="-1"/>
            <a:ext cx="9144001" cy="1881421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r>
              <a:rPr lang="ru-RU"/>
              <a:t>Особовий</a:t>
            </a:r>
            <a:r>
              <a:rPr lang="ru-RU" dirty="0"/>
              <a:t> </a:t>
            </a:r>
            <a:r>
              <a:rPr lang="ru-RU"/>
              <a:t>склад перевіряє небезпечну</a:t>
            </a:r>
            <a:r>
              <a:rPr lang="ru-RU" dirty="0"/>
              <a:t> точку </a:t>
            </a:r>
            <a:r>
              <a:rPr lang="ru-RU"/>
              <a:t>з усіх сторін</a:t>
            </a:r>
            <a:r>
              <a:rPr lang="ru-RU" dirty="0"/>
              <a:t> </a:t>
            </a:r>
            <a:r>
              <a:rPr lang="ru-RU"/>
              <a:t>на наявність елементів</a:t>
            </a:r>
            <a:r>
              <a:rPr lang="ru-RU" dirty="0"/>
              <a:t> СВП.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683302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769EDC-1629-FEE8-5775-4D7545FD4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32"/>
            <a:ext cx="9144000" cy="6867065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3DAC1C-A81F-BC3F-D70C-726D98746072}"/>
              </a:ext>
            </a:extLst>
          </p:cNvPr>
          <p:cNvSpPr txBox="1"/>
          <p:nvPr/>
        </p:nvSpPr>
        <p:spPr>
          <a:xfrm>
            <a:off x="0" y="-9064"/>
            <a:ext cx="9144000" cy="2019019"/>
          </a:xfrm>
          <a:prstGeom prst="rect">
            <a:avLst/>
          </a:prstGeom>
          <a:solidFill>
            <a:srgbClr val="354F4F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>
                <a:solidFill>
                  <a:schemeClr val="bg1"/>
                </a:solidFill>
                <a:latin typeface="Montserrat ExtraBold" pitchFamily="2" charset="-52"/>
                <a:ea typeface="+mj-ea"/>
                <a:cs typeface="+mj-cs"/>
              </a:defRPr>
            </a:lvl1pPr>
          </a:lstStyle>
          <a:p>
            <a:pPr algn="l"/>
            <a:r>
              <a:rPr lang="uk-UA" dirty="0"/>
              <a:t>1. Переконання в безпеці на ділянці</a:t>
            </a:r>
          </a:p>
          <a:p>
            <a:pPr algn="l"/>
            <a:r>
              <a:rPr lang="uk-UA" dirty="0"/>
              <a:t>2. Доповідь командиру групи</a:t>
            </a:r>
          </a:p>
          <a:p>
            <a:pPr algn="l"/>
            <a:r>
              <a:rPr lang="uk-UA" dirty="0"/>
              <a:t>3. Повернення назад до машин</a:t>
            </a:r>
          </a:p>
          <a:p>
            <a:pPr algn="l"/>
            <a:r>
              <a:rPr lang="en-US" dirty="0"/>
              <a:t>4. </a:t>
            </a:r>
            <a:r>
              <a:rPr lang="uk-UA" dirty="0"/>
              <a:t>Продовження руху</a:t>
            </a:r>
          </a:p>
        </p:txBody>
      </p:sp>
    </p:spTree>
    <p:extLst>
      <p:ext uri="{BB962C8B-B14F-4D97-AF65-F5344CB8AC3E}">
        <p14:creationId xmlns:p14="http://schemas.microsoft.com/office/powerpoint/2010/main" val="818327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363</Words>
  <Application>Microsoft Office PowerPoint</Application>
  <PresentationFormat>Екран (4:3)</PresentationFormat>
  <Paragraphs>46</Paragraphs>
  <Slides>17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17</vt:i4>
      </vt:variant>
    </vt:vector>
  </HeadingPairs>
  <TitlesOfParts>
    <vt:vector size="23" baseType="lpstr">
      <vt:lpstr>Aptos</vt:lpstr>
      <vt:lpstr>Arial</vt:lpstr>
      <vt:lpstr>Montserrat</vt:lpstr>
      <vt:lpstr>Montserrat ExtraBold</vt:lpstr>
      <vt:lpstr>Montserrat Medium</vt:lpstr>
      <vt:lpstr>Office Theme</vt:lpstr>
      <vt:lpstr>Інженерна підготовка</vt:lpstr>
      <vt:lpstr>1. Дії при падінні ударних БПЛА</vt:lpstr>
      <vt:lpstr>2. Дії при падінні розвідувальних БПЛА</vt:lpstr>
      <vt:lpstr>3. Перевірка місцевості перед зупинкою (схема '5-25')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4. Ознаки небезпечних об'єктів</vt:lpstr>
      <vt:lpstr>5. Дії при огляді підозрілої ділянки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A2900</cp:lastModifiedBy>
  <cp:revision>53</cp:revision>
  <dcterms:created xsi:type="dcterms:W3CDTF">2013-01-27T09:14:16Z</dcterms:created>
  <dcterms:modified xsi:type="dcterms:W3CDTF">2025-07-04T08:23:26Z</dcterms:modified>
  <cp:category/>
</cp:coreProperties>
</file>