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1" r:id="rId6"/>
    <p:sldId id="260" r:id="rId7"/>
    <p:sldId id="266" r:id="rId8"/>
    <p:sldId id="267" r:id="rId9"/>
    <p:sldId id="265" r:id="rId10"/>
    <p:sldId id="264" r:id="rId11"/>
    <p:sldId id="263" r:id="rId12"/>
    <p:sldId id="270" r:id="rId13"/>
    <p:sldId id="269" r:id="rId14"/>
    <p:sldId id="268" r:id="rId15"/>
    <p:sldId id="26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5878"/>
  </p:normalViewPr>
  <p:slideViewPr>
    <p:cSldViewPr snapToGrid="0">
      <p:cViewPr varScale="1">
        <p:scale>
          <a:sx n="113" d="100"/>
          <a:sy n="113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4/27/25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4/27/25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4/27/25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4/27/25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4/27/25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282FF9-A10F-C8A9-944C-4A5DCFBC7B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128" y="1332089"/>
            <a:ext cx="8361229" cy="880533"/>
          </a:xfrm>
        </p:spPr>
        <p:txBody>
          <a:bodyPr/>
          <a:lstStyle/>
          <a:p>
            <a:r>
              <a:rPr lang="uk-UA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Правова підготовка </a:t>
            </a:r>
            <a:r>
              <a:rPr lang="uk-UA" sz="3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захисників </a:t>
            </a:r>
            <a:r>
              <a:rPr lang="uk-UA" sz="32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тему:</a:t>
            </a:r>
            <a:endParaRPr lang="ru-UA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1BBB6A-8DD8-7EE4-5A8D-5DCB84F74F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9778" y="2438400"/>
            <a:ext cx="8963378" cy="2457361"/>
          </a:xfrm>
        </p:spPr>
        <p:txBody>
          <a:bodyPr>
            <a:noAutofit/>
          </a:bodyPr>
          <a:lstStyle/>
          <a:p>
            <a:r>
              <a:rPr lang="uk-UA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України «Про військовий обов’язок та військову службу». </a:t>
            </a:r>
          </a:p>
          <a:p>
            <a:r>
              <a:rPr lang="uk-UA" sz="28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та додаткові виплати військовослужбовців під час проходження військової служби</a:t>
            </a:r>
            <a:endParaRPr lang="ru-UA" sz="2800" dirty="0"/>
          </a:p>
        </p:txBody>
      </p:sp>
    </p:spTree>
    <p:extLst>
      <p:ext uri="{BB962C8B-B14F-4D97-AF65-F5344CB8AC3E}">
        <p14:creationId xmlns:p14="http://schemas.microsoft.com/office/powerpoint/2010/main" val="2100009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8E06671-8FC5-6584-3FC6-83A35E2FEC80}"/>
              </a:ext>
            </a:extLst>
          </p:cNvPr>
          <p:cNvSpPr txBox="1"/>
          <p:nvPr/>
        </p:nvSpPr>
        <p:spPr>
          <a:xfrm>
            <a:off x="812800" y="276087"/>
            <a:ext cx="11209867" cy="69249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🇺🇦 </a:t>
            </a:r>
            <a:r>
              <a:rPr lang="ru-UA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Чому варто йти до лав ЗСУ?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 сьогодні Україна потребує тих, хто готовий не лише чекати змін, а бути їх частиною.</a:t>
            </a:r>
            <a:b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Служба у Збройних Силах — це не тільки про форму, накази й навчання. Це — про гідність, про вибір і про відповідальність.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Іти до ЗСУ — означає: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Захищати дім, сім’ю, своє майбутнє.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Бути опорою для країни у найважчі часи.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Відчувати себе частиною великої справи — справи свободи й незалежності.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Навчитися дисципліні, витривалості, командній роботі.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Стати прикладом для дітей і молоді — як виглядає справжня громадянська позиція.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ЗСУ — це люди, які тримають небо й землю. Це — герої, які довели: наша сила — в єдності.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📌 Йти до лав ЗСУ — це вибір на користь країни.</a:t>
            </a:r>
            <a:br>
              <a:rPr lang="ru-UA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UA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244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9A2B19-784D-814A-0322-9DFCBE3B99DF}"/>
              </a:ext>
            </a:extLst>
          </p:cNvPr>
          <p:cNvSpPr txBox="1"/>
          <p:nvPr/>
        </p:nvSpPr>
        <p:spPr>
          <a:xfrm>
            <a:off x="1117600" y="338667"/>
            <a:ext cx="10882489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 💰 </a:t>
            </a:r>
            <a:r>
              <a:rPr lang="ru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Грошове забезпечення військовослужбовців: що потрібно знати?</a:t>
            </a: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endParaRPr lang="ru-UA" sz="1800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Грошове забезпечення військових — це не просто зарплата, а комплексна система виплат і надбавок, яка формується з кількох складових:</a:t>
            </a:r>
          </a:p>
          <a:p>
            <a:pPr>
              <a:spcAft>
                <a:spcPts val="800"/>
              </a:spcAft>
            </a:pP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Основна зарплата</a:t>
            </a: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залежить від посади, військового звання та вислуги років.</a:t>
            </a: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Надбавки та премії</a:t>
            </a: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за особливі умови служби, ризики, виконання бойових завдань, участь у бойових діях, перебування в зоні ООС/бойових дій тощо.</a:t>
            </a: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Додаткові виплати</a:t>
            </a: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за участь у спецопераціях, поранення, втрату працездатності, інші передбачені законом випадки.</a:t>
            </a: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🔹 </a:t>
            </a:r>
            <a:r>
              <a:rPr lang="ru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Разові допомоги</a:t>
            </a: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— у разі загибелі або поранення, для членів сім’ї військовослужбовця.</a:t>
            </a: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❗️У 2024-2025 рр. стандартна базова сума для солдата складає від </a:t>
            </a:r>
            <a:r>
              <a:rPr lang="ru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20 100 грн</a:t>
            </a: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(без урахування надбавок та премій), у зоні бойових дій — від </a:t>
            </a:r>
            <a:r>
              <a:rPr lang="ru-UA" sz="18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100 000 грн</a:t>
            </a: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(з усіма доплатами). Офіцерський склад отримує більше.</a:t>
            </a: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📌 Виплати є гарантованими державою.</a:t>
            </a:r>
            <a:b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📌 Грошове забезпечення не оподатковується під час воєнного стану.</a:t>
            </a:r>
          </a:p>
          <a:p>
            <a:pPr>
              <a:spcAft>
                <a:spcPts val="800"/>
              </a:spcAft>
            </a:pP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🟢 Додатково: військові мають право на відпустки, соціальні гарантії для родин, медичне забезпечення.</a:t>
            </a: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ru-UA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ЗСУ це вибір сильних.</a:t>
            </a:r>
            <a:endParaRPr lang="ru-UA" sz="24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321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267" y="180622"/>
            <a:ext cx="10893777" cy="891822"/>
          </a:xfrm>
        </p:spPr>
        <p:txBody>
          <a:bodyPr>
            <a:noAutofit/>
          </a:bodyPr>
          <a:lstStyle/>
          <a:p>
            <a:pPr algn="ctr"/>
            <a:r>
              <a:rPr lang="ru-UA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Основи військового права для військовослужбовців</a:t>
            </a:r>
            <a:endParaRPr lang="ru-UA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3B44AB-D583-1B15-1F35-1BFC09977A03}"/>
              </a:ext>
            </a:extLst>
          </p:cNvPr>
          <p:cNvSpPr txBox="1"/>
          <p:nvPr/>
        </p:nvSpPr>
        <p:spPr>
          <a:xfrm>
            <a:off x="948268" y="948267"/>
            <a:ext cx="11006666" cy="56641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ru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Що таке військове право?</a:t>
            </a:r>
            <a:endParaRPr lang="ru-UA" sz="16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Військове право — це система правових норм, які регулюють статус, права, обов’язки та відповідальність військовослужбовців, а також організацію, порядок проходження військової служби, дисципліну, грошове та соціальне забезпечення.</a:t>
            </a:r>
            <a:endParaRPr lang="ru-UA" kern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</a:pPr>
            <a:r>
              <a:rPr lang="ru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Правовий статус військовослужбовця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Військовослужбовець — це громадянин, який перебуває на військовій службі у ЗСУ або інших військових формуваннях.</a:t>
            </a:r>
            <a:endParaRPr lang="ru-UA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 особливий правовий статус, визначений Законом України «Про військовий обов’язок і військову службу», Статутами ЗСУ та іншими актами.</a:t>
            </a:r>
            <a:endParaRPr lang="ru-UA" sz="18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Має права й обов’язки громадянина України, але й додаткову відповідальність.</a:t>
            </a:r>
            <a:endParaRPr lang="ru-UA" kern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UA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Джерела військового права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Конституція України</a:t>
            </a:r>
            <a:endParaRPr lang="ru-U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Кримінальний кодекс України (розділ XIX)</a:t>
            </a:r>
            <a:endParaRPr lang="ru-U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Закони України («Про військовий обов’язок і військову службу», «Про соціальний і правовий захист військовослужбовців та членів їх сімей»)</a:t>
            </a:r>
            <a:endParaRPr lang="ru-U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UA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Статути ЗСУ</a:t>
            </a:r>
            <a:endParaRPr lang="ru-UA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7241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158044"/>
            <a:ext cx="10713156" cy="1569156"/>
          </a:xfrm>
        </p:spPr>
        <p:txBody>
          <a:bodyPr>
            <a:noAutofit/>
          </a:bodyPr>
          <a:lstStyle/>
          <a:p>
            <a:pPr algn="ctr"/>
            <a:r>
              <a:rPr lang="ru-UA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Основи військового права для військовослужбовців</a:t>
            </a:r>
            <a:endParaRPr lang="ru-UA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F3008B-8E87-45AA-3B67-1624D01EB7B9}"/>
              </a:ext>
            </a:extLst>
          </p:cNvPr>
          <p:cNvSpPr txBox="1"/>
          <p:nvPr/>
        </p:nvSpPr>
        <p:spPr>
          <a:xfrm>
            <a:off x="869245" y="756357"/>
            <a:ext cx="10961510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UA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Права військовослужбовця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 на життя і безпеку.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 на грошове забезпечення, відпустки, медичне обслуговування, житло.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 на захист честі та гідності.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Соціальні гарантії для членів сім’ї.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 звертатись із заявами, скаргами (але з урахуванням військової підлеглості).</a:t>
            </a:r>
            <a:endParaRPr lang="ru-UA" sz="2000" kern="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UA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Обов’язки військовослужбовця</a:t>
            </a:r>
            <a:endParaRPr lang="ru-UA" sz="2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Сумлінно виконувати службові обов’язки.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Дотримуватися військової дисципліни та статутів.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Виконувати накази командирів (у межах закону).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Дотримуватися законів України та присяги.</a:t>
            </a:r>
            <a:endParaRPr lang="ru-UA" sz="20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UA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Пам’ятайте:</a:t>
            </a:r>
            <a:endParaRPr lang="ru-UA" sz="24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UA" sz="24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Виконання закону — це не лише обов’язок, а й захист для самого військовослужбовця. Знати свої права і правила — ключ до безпеки, поваги та впевненості у службі.</a:t>
            </a:r>
            <a:endParaRPr lang="ru-UA" sz="24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677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89" y="180622"/>
            <a:ext cx="10916355" cy="767645"/>
          </a:xfrm>
        </p:spPr>
        <p:txBody>
          <a:bodyPr>
            <a:noAutofit/>
          </a:bodyPr>
          <a:lstStyle/>
          <a:p>
            <a:pPr algn="ctr"/>
            <a:r>
              <a:rPr lang="ru-U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військовослужбовців</a:t>
            </a:r>
            <a:endParaRPr lang="ru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E39DE4-E5C7-740D-85CD-70284A429CCB}"/>
              </a:ext>
            </a:extLst>
          </p:cNvPr>
          <p:cNvSpPr txBox="1"/>
          <p:nvPr/>
        </p:nvSpPr>
        <p:spPr>
          <a:xfrm>
            <a:off x="948267" y="688623"/>
            <a:ext cx="10916355" cy="5929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🔹 Що таке грошове забезпечення?</a:t>
            </a:r>
          </a:p>
          <a:p>
            <a:pPr>
              <a:spcAft>
                <a:spcPts val="800"/>
              </a:spcAf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— це сукупність усіх виплат, які військовослужбовець отримує за свою службу. Воно складається з основної зарплати та додаткових надбавок.</a:t>
            </a:r>
          </a:p>
          <a:p>
            <a:r>
              <a:rPr lang="ru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🔹 Основні складові грошового забезпечення: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UA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Посадовий оклад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Залежить від займаної посади та військового звання.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UA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Оклад за військове звання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Чим вище звання, тим більша сума.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UA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Надбавки та доплати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За вислугу років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За службу в зоні бойових дій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За особливі умови, ризики, складність завдань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За виконання бойових завдань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За секретність, спеціалізацію, кваліфікацію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За роботу з особливою інформацією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UA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Премії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Може нараховуватися за особливі заслуги, відзнаки, ефективну службу.</a:t>
            </a:r>
          </a:p>
          <a:p>
            <a:pPr marL="34290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UA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Разові виплати</a:t>
            </a:r>
            <a:b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— Допомога при пораненні, загибелі (членам сім’ї), інші разові компенсації.</a:t>
            </a:r>
          </a:p>
        </p:txBody>
      </p:sp>
    </p:spTree>
    <p:extLst>
      <p:ext uri="{BB962C8B-B14F-4D97-AF65-F5344CB8AC3E}">
        <p14:creationId xmlns:p14="http://schemas.microsoft.com/office/powerpoint/2010/main" val="157676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89" y="180622"/>
            <a:ext cx="10916355" cy="767645"/>
          </a:xfrm>
        </p:spPr>
        <p:txBody>
          <a:bodyPr>
            <a:noAutofit/>
          </a:bodyPr>
          <a:lstStyle/>
          <a:p>
            <a:pPr algn="ctr"/>
            <a:r>
              <a:rPr lang="ru-U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військовослужбовців</a:t>
            </a:r>
            <a:endParaRPr lang="ru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A02519-1DFC-F8A2-D4DC-68823D8738C3}"/>
              </a:ext>
            </a:extLst>
          </p:cNvPr>
          <p:cNvSpPr txBox="1"/>
          <p:nvPr/>
        </p:nvSpPr>
        <p:spPr>
          <a:xfrm>
            <a:off x="1027289" y="846667"/>
            <a:ext cx="10701867" cy="6196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🔹 Додаткові соціальні гарантії: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Відпустки (основна, додаткова, за сімейними обставинами)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Медичне обслуговування та лікування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Державна допомога при пораненні, інвалідності чи загибелі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Пенсійне забезпечення (після визначеної вислуги років)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Пільги для членів сім’ї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UA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❗️Важливо знати: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Усі виплати </a:t>
            </a: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гарантовані державою</a:t>
            </a: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здійснюються щомісячно.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 час воєнного стану грошове забезпечення </a:t>
            </a: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оподатковується</a:t>
            </a: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разі затримки або невиплати варто звертатися до командира, військової частини або юриста.</a:t>
            </a:r>
          </a:p>
          <a:p>
            <a:pPr lvl="0"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ru-UA" sz="1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📌 Висновок:</a:t>
            </a:r>
          </a:p>
          <a:p>
            <a:pPr algn="just">
              <a:spcAft>
                <a:spcPts val="800"/>
              </a:spcAft>
            </a:pP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— це не тільки мотивація, а й захист, соціальна підтримка та визнання служби. Знання структури своїх виплат допоможе контролювати своє право на справедливу винагороду.</a:t>
            </a:r>
          </a:p>
        </p:txBody>
      </p:sp>
    </p:spTree>
    <p:extLst>
      <p:ext uri="{BB962C8B-B14F-4D97-AF65-F5344CB8AC3E}">
        <p14:creationId xmlns:p14="http://schemas.microsoft.com/office/powerpoint/2010/main" val="2714049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89" y="180622"/>
            <a:ext cx="10916355" cy="767645"/>
          </a:xfrm>
        </p:spPr>
        <p:txBody>
          <a:bodyPr>
            <a:noAutofit/>
          </a:bodyPr>
          <a:lstStyle/>
          <a:p>
            <a:pPr algn="ctr"/>
            <a:r>
              <a:rPr lang="ru-U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військовослужбовців</a:t>
            </a:r>
            <a:endParaRPr lang="ru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632D82-99F2-52E0-C7E6-CC41AE2EB41E}"/>
              </a:ext>
            </a:extLst>
          </p:cNvPr>
          <p:cNvSpPr txBox="1"/>
          <p:nvPr/>
        </p:nvSpPr>
        <p:spPr>
          <a:xfrm>
            <a:off x="891823" y="733778"/>
            <a:ext cx="11051822" cy="60720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Чи нараховують зарплату під час лікування після поранення?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UA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Так, військовослужбовець отримує грошове забезпечення у повному обсязі під час лікування у госпіталі або лікарні (у тому числі на реабілітації), якщо поранення пов’язане з виконанням обов’язків служби.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Що буде, якщо виплату затримують або не нараховують?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UA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Всі виплати є </a:t>
            </a:r>
            <a:r>
              <a:rPr lang="ru-UA" sz="19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гарантованими законом</a:t>
            </a:r>
            <a:r>
              <a:rPr lang="ru-UA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У разі затримки потрібно звертатися до фінансової служби частини, командира, а за необхідності — до військової прокуратури чи суду.</a:t>
            </a:r>
            <a:br>
              <a:rPr lang="ru-UA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sz="19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Затримка грошового забезпечення під час війни — серйозне порушення.</a:t>
            </a:r>
            <a:endParaRPr lang="ru-UA" sz="19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Чи нараховується надбавка за бойові дії, якщо я на ротації?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UA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Надбавка у 100 000 грн виплачується лише за </a:t>
            </a:r>
            <a:r>
              <a:rPr lang="ru-UA" sz="19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фактичне перебування у зоні бойових дій</a:t>
            </a:r>
            <a:r>
              <a:rPr lang="ru-UA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Якщо військовослужбовець тимчасово не виконує бойові завдання (наприклад, перебуває у тилу, на відпочинку, у відрядженні), виплата зупиняється на цей період.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Чи впливають штрафи або догани на розмір зарплати?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UA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Дисциплінарні стягнення (догана, попередження) не впливають на розмір основного грошового забезпечення, але можуть позбавити премії чи додаткових надбавок.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Які соціальні виплати передбачені для родин військових?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UA" sz="19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Сім’ї військовослужбовців мають право на державну допомогу у випадку загибелі, поранення, інвалідності військового, а також на пільги щодо освіти, медобслуговування, житла та інших соціальних гарантій.</a:t>
            </a:r>
          </a:p>
        </p:txBody>
      </p:sp>
    </p:spTree>
    <p:extLst>
      <p:ext uri="{BB962C8B-B14F-4D97-AF65-F5344CB8AC3E}">
        <p14:creationId xmlns:p14="http://schemas.microsoft.com/office/powerpoint/2010/main" val="2398740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7289" y="180622"/>
            <a:ext cx="10916355" cy="767645"/>
          </a:xfrm>
        </p:spPr>
        <p:txBody>
          <a:bodyPr>
            <a:noAutofit/>
          </a:bodyPr>
          <a:lstStyle/>
          <a:p>
            <a:pPr algn="ctr"/>
            <a:r>
              <a:rPr lang="ru-U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військовослужбовців</a:t>
            </a:r>
            <a:endParaRPr lang="ru-UA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49438D-A08B-357F-6EA2-C08C38B3EEE0}"/>
              </a:ext>
            </a:extLst>
          </p:cNvPr>
          <p:cNvSpPr txBox="1"/>
          <p:nvPr/>
        </p:nvSpPr>
        <p:spPr>
          <a:xfrm>
            <a:off x="1151467" y="948267"/>
            <a:ext cx="10792177" cy="5621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UA" sz="2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Чи потрібно сплачувати податки із зарплати військових під час воєнного стану?</a:t>
            </a:r>
          </a:p>
          <a:p>
            <a:pPr algn="just">
              <a:spcAft>
                <a:spcPts val="800"/>
              </a:spcAf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 час дії воєнного стану </a:t>
            </a: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не оподатковується</a:t>
            </a: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UA" sz="2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Де можна дізнатись точний розмір свого грошового забезпечення?</a:t>
            </a:r>
          </a:p>
          <a:p>
            <a:pPr algn="just">
              <a:spcAft>
                <a:spcPts val="800"/>
              </a:spcAf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Зверніться до фінансової служби своєї частини або до кадровика. Вони зобов’язані надати розрахунок і пояснити всі складові виплати.</a:t>
            </a:r>
          </a:p>
          <a:p>
            <a:pPr algn="just"/>
            <a:r>
              <a:rPr lang="ru-UA" sz="2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 Якщо військовослужбовець проходить службу за контрактом, чи змінюється зарплата з часом?</a:t>
            </a:r>
          </a:p>
          <a:p>
            <a:pPr algn="just">
              <a:spcAft>
                <a:spcPts val="800"/>
              </a:spcAf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Так, зростання вислуги років, зміна посади або військового звання збільшують розмір грошового забезпечення.</a:t>
            </a:r>
          </a:p>
          <a:p>
            <a:pPr algn="just"/>
            <a:r>
              <a:rPr lang="ru-UA" sz="21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Як діяти, якщо мені не виплатили надбавку за бойові дії?</a:t>
            </a:r>
          </a:p>
          <a:p>
            <a:pPr algn="just">
              <a:spcAft>
                <a:spcPts val="800"/>
              </a:spcAf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Спочатку письмово звернутись до фінслужби частини та командира, надати докази перебування у зоні бойових дій. Якщо питання не вирішено — звертатися до військової прокуратури чи суду.</a:t>
            </a:r>
          </a:p>
          <a:p>
            <a:pPr algn="just">
              <a:spcAft>
                <a:spcPts val="800"/>
              </a:spcAft>
            </a:pPr>
            <a:endParaRPr lang="ru-UA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</a:pP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Пам’ятайте: ваші виплати — це гарантія держави. Якщо виникають питання чи проблеми, не мовчіть і звертайтесь по допомогу!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UA" sz="1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2652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889" y="101600"/>
            <a:ext cx="10814755" cy="1422399"/>
          </a:xfrm>
        </p:spPr>
        <p:txBody>
          <a:bodyPr>
            <a:noAutofit/>
          </a:bodyPr>
          <a:lstStyle/>
          <a:p>
            <a:pPr algn="ctr"/>
            <a:r>
              <a:rPr lang="ru-U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Грошове забезпечення військовослужбовців</a:t>
            </a:r>
            <a:br>
              <a:rPr lang="ru-UA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Додаткова винагорода військовослужбовців</a:t>
            </a:r>
            <a:endParaRPr lang="ru-UA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72BADD-9F77-72DE-497D-8811CB1EA5ED}"/>
              </a:ext>
            </a:extLst>
          </p:cNvPr>
          <p:cNvSpPr txBox="1"/>
          <p:nvPr/>
        </p:nvSpPr>
        <p:spPr>
          <a:xfrm>
            <a:off x="1128889" y="1038578"/>
            <a:ext cx="10814755" cy="5960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Що таке додаткова винагорода?</a:t>
            </a:r>
          </a:p>
          <a:p>
            <a:pPr>
              <a:spcAft>
                <a:spcPts val="800"/>
              </a:spcAf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Додаткова винагорода — це спеціальна щомісячна виплата, яка нараховується військовослужбовцям за виконання окремих завдань або перебування у визначених умовах служби. Вона призначена для підвищення мотивації та фінансової підтримки тих, хто несе службу у складних чи небезпечних умовах.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Правові підстави</a:t>
            </a:r>
          </a:p>
          <a:p>
            <a:pPr>
              <a:spcAft>
                <a:spcPts val="800"/>
              </a:spcAf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Додаткову винагороду передбачено постановою Кабінету Міністрів України № 168 від 28 лютого 2022 року (зі змінами), іншими нормативно-правовими актами, а також наказами МОУ.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Кому нараховується додаткова винагорода?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Військовослужбовцям, які безпосередньо беруть участь у бойових діях.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Особи, які виконують службові завдання у районах бойових дій.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Військовим, які несуть службу у підвищено небезпечних умовах, на блокпостах, у зоні активних обстрілів.</a:t>
            </a:r>
          </a:p>
          <a:p>
            <a:r>
              <a:rPr lang="ru-UA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Порядок нарахування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Виплачується разом із основним грошовим забезпеченням.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Підставою є наказ командира частини на підставі списків осіб, що виконували бойові завдання.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відсутності підтверджуючих документів чи невідповідності умов служби — може бути відмовлено у виплаті або виплату зменшено.</a:t>
            </a:r>
          </a:p>
          <a:p>
            <a:pPr lvl="0" algn="ctr">
              <a:buSzPts val="1000"/>
              <a:tabLst>
                <a:tab pos="457200" algn="l"/>
              </a:tabLst>
            </a:pPr>
            <a:r>
              <a:rPr lang="ru-UA" sz="18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Додаткова винагорода — це важливий елемент соціального захисту та визнання ризиків, які несуть військовослужбовці під час виконання бойових завдань. Знати свої права на додаткову винагороду — обов’язок кожного, хто служить</a:t>
            </a:r>
            <a:endParaRPr lang="ru-UA" b="1" i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6465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555" y="124178"/>
            <a:ext cx="11040533" cy="643466"/>
          </a:xfrm>
        </p:spPr>
        <p:txBody>
          <a:bodyPr>
            <a:noAutofit/>
          </a:bodyPr>
          <a:lstStyle/>
          <a:p>
            <a:pPr algn="ctr"/>
            <a:r>
              <a:rPr lang="ru-UA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Основи військового права для військовослужбовців</a:t>
            </a:r>
            <a:endParaRPr lang="ru-UA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C1E730-64CC-83D4-3EF3-E55FA51E782E}"/>
              </a:ext>
            </a:extLst>
          </p:cNvPr>
          <p:cNvSpPr txBox="1"/>
          <p:nvPr/>
        </p:nvSpPr>
        <p:spPr>
          <a:xfrm>
            <a:off x="959554" y="666045"/>
            <a:ext cx="11040533" cy="6227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Як оскаржити відмову у виплаті додаткової винагороди?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З’ясуйте причину відмови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Усно або письмово зверніться до фінансової служби чи командування частини.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Попросіть письмове роз’яснення причин відмови у виплаті (наприклад, відсутність у списках, проблеми з документами, неправильно визначена зона служби тощо).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Перевірте документи та докази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Перегляньте свої накази про відправку/виконання завдань у зоні бойових дій.Зберіть докази вашої участі: копії наказів, бойові донесення, списки особового складу, фото, відео, свідчення командирів/побратимів.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Підготуйте письмову заяву (скаргу)</a:t>
            </a:r>
          </a:p>
          <a:p>
            <a:pPr marL="342900" lvl="0" indent="-342900" algn="just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Напишіть заяву на ім’я командира частини чи начальника фінансової служби.Вкажіть суть проблеми, обставини.</a:t>
            </a:r>
          </a:p>
          <a:p>
            <a:pPr lvl="0" algn="just">
              <a:buSzPts val="1000"/>
              <a:tabLst>
                <a:tab pos="457200" algn="l"/>
              </a:tabLst>
            </a:pPr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Зареєструйте заяву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Обов’язково подайте заяву у двох примірниках: один залиште у себе із відміткою про прийняття.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Або надішліть заяву рекомендованим листом із повідомленням про вручення.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Дочекайтесь офіційної відповіді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Командування має надати відповідь у письмовій формі у строки, визначені законом (зазвичай до 30 днів).</a:t>
            </a:r>
          </a:p>
          <a:p>
            <a:r>
              <a:rPr lang="ru-U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 Якщо питання не вирішено — звертайтеся далі: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органу військового управління вищого рівня (оперативне командування, штаб).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Департаменту фінансового забезпечення Міністерства оборони України (через сайт, гарячу лінію або письмово).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Військова прокуратура</a:t>
            </a: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якщо є ознаки порушення ваших прав.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Адміністративний суд</a:t>
            </a: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для юридичного оскарження бездіяльності або неправомірних дій посадових осіб.</a:t>
            </a:r>
          </a:p>
        </p:txBody>
      </p:sp>
    </p:spTree>
    <p:extLst>
      <p:ext uri="{BB962C8B-B14F-4D97-AF65-F5344CB8AC3E}">
        <p14:creationId xmlns:p14="http://schemas.microsoft.com/office/powerpoint/2010/main" val="2534411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555" y="124178"/>
            <a:ext cx="11040533" cy="643466"/>
          </a:xfrm>
        </p:spPr>
        <p:txBody>
          <a:bodyPr>
            <a:noAutofit/>
          </a:bodyPr>
          <a:lstStyle/>
          <a:p>
            <a:pPr algn="ctr"/>
            <a:r>
              <a:rPr lang="ru-UA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Основи військового права для військовослужбовців</a:t>
            </a:r>
            <a:endParaRPr lang="ru-UA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B7623E-CDCD-C546-2033-EE85E582B1BE}"/>
              </a:ext>
            </a:extLst>
          </p:cNvPr>
          <p:cNvSpPr txBox="1"/>
          <p:nvPr/>
        </p:nvSpPr>
        <p:spPr>
          <a:xfrm>
            <a:off x="959555" y="982133"/>
            <a:ext cx="10792178" cy="5621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200"/>
              </a:spcBef>
            </a:pPr>
            <a:r>
              <a:rPr lang="ru-UA" sz="2000" b="1" i="1" kern="100" dirty="0">
                <a:solidFill>
                  <a:srgbClr val="2F5496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Зразок короткого Рапорту :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Командиру військової частини (№, назва)</a:t>
            </a:r>
            <a:b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 (ПІБ, посада, підрозділ)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UA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РАПОРТ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Прошу переглянути питання щодо виплати мені додаткової винагороди за (місяць, рік), оскільки я виконував бойові завдання у зоні бойових дій (дата, місце, підстава — наказ №). Додатково надаю копії документів, що підтверджують мою участь.</a:t>
            </a:r>
            <a:b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Прошу надати письмову відповідь у встановлені законом строки.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UA" sz="20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(дата, підпис)</a:t>
            </a:r>
            <a:endParaRPr lang="ru-UA" sz="2000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Важливо:</a:t>
            </a: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Завжди зберігайте копії всіх документів, заяв, відповідей.</a:t>
            </a: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Пишіть спокійно, чітко, із зазначенням конкретних фактів та норм закону.</a:t>
            </a: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Дотримуйтесь службового порядку: спочатку — командир частини, далі — вище керівництво, лише потім суд чи прокуратура.</a:t>
            </a:r>
          </a:p>
          <a:p>
            <a:pPr marL="342900" lvl="0" indent="-342900" algn="just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Пам’ятайте: відстоювати свої права — це законно та гідно.</a:t>
            </a:r>
            <a:endParaRPr lang="ru-UA" sz="2000" b="1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892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555" y="124178"/>
            <a:ext cx="11040533" cy="496711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UA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иплати за поранення для військовослужбовців</a:t>
            </a:r>
            <a:br>
              <a:rPr lang="ru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UA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C271F3-7A96-523A-27D3-E8AE1ABCC560}"/>
              </a:ext>
            </a:extLst>
          </p:cNvPr>
          <p:cNvSpPr txBox="1"/>
          <p:nvPr/>
        </p:nvSpPr>
        <p:spPr>
          <a:xfrm>
            <a:off x="959555" y="519290"/>
            <a:ext cx="11040533" cy="6541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Одноразова грошова допомога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Військовослужбовець, який отримав поранення, контузію, травму або каліцтво під час виконання обов’язків військової служби, має право на </a:t>
            </a:r>
            <a:r>
              <a:rPr lang="ru-UA" sz="17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одноразову грошову допомогу</a:t>
            </a: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від держави.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Додаткові виплати та гарантії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Збереження грошового забезпечення</a:t>
            </a: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 час лікування та реабілітації.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Державне страхування</a:t>
            </a: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окремо виплачується компенсація згідно з умовами обов’язкового страхування життя та здоров’я військовослужбовців.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Додаткові місцеві програми</a:t>
            </a: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окремі регіони чи громади можуть надавати власні додаткові виплати або допомогу.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Які документи потрібні для отримання виплат?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Медичний висновок (довідка ВЛК або військово-лікарської комісії) про факт і ступінь поранення.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Рішення про встановлення інвалідності (за наявності).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Рапорт (заява) військовослужбовця або родини до командування частини.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Копія наказу чи виписка щодо обставин поранення.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Паспорт, ІПН, реквізити для виплати.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Куди звертатись для отримання виплати?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військову частину (командиру або кадровику).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органу соціального захисту або військкомату — якщо служба вже завершена.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5. Важливо знати: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Держава гарантує виплати незалежно від місця служби (ЗСУ, Нацгвардія, ДПСУ, ДСНС).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 разі затримки або відмови — право на оскарження в суді чи через прокуратуру.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Якщо поранення отримано </a:t>
            </a:r>
            <a:r>
              <a:rPr lang="ru-UA" sz="17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під час виконання обов’язків</a:t>
            </a: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— сума допомоги може бути меншою або відмова у виплаті.</a:t>
            </a:r>
          </a:p>
        </p:txBody>
      </p:sp>
    </p:spTree>
    <p:extLst>
      <p:ext uri="{BB962C8B-B14F-4D97-AF65-F5344CB8AC3E}">
        <p14:creationId xmlns:p14="http://schemas.microsoft.com/office/powerpoint/2010/main" val="1483646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555" y="124177"/>
            <a:ext cx="11040533" cy="1162755"/>
          </a:xfrm>
        </p:spPr>
        <p:txBody>
          <a:bodyPr>
            <a:noAutofit/>
          </a:bodyPr>
          <a:lstStyle/>
          <a:p>
            <a:pPr algn="ctr"/>
            <a:r>
              <a:rPr lang="ru-UA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Основи військового права для військовослужбовців</a:t>
            </a:r>
            <a:br>
              <a:rPr lang="ru-UA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UA" sz="2400" b="1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UA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оціальні гарантії для військовослужбовців та їхніх сімей в Україні </a:t>
            </a:r>
            <a:br>
              <a:rPr lang="ru-UA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UA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(станом на 2024–2025 рр.):</a:t>
            </a:r>
            <a:br>
              <a:rPr lang="ru-UA" sz="2400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UA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8833CC-D711-A329-27AD-8FC18AD20220}"/>
              </a:ext>
            </a:extLst>
          </p:cNvPr>
          <p:cNvSpPr txBox="1"/>
          <p:nvPr/>
        </p:nvSpPr>
        <p:spPr>
          <a:xfrm>
            <a:off x="857957" y="1174044"/>
            <a:ext cx="1114213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Медичне забезпечення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Безкоштовне лікування у військових госпіталях і лікарнях, у т.ч. стоматологія, реабілітація.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Безкоштовні ліки та медичне обслуговування під час служби й у разі поранення.</a:t>
            </a:r>
          </a:p>
          <a:p>
            <a:r>
              <a:rPr lang="ru-UA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Пенсійне забезпечення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Пенсія за вислугу років (після 25 років служби — або менше за певних умов, наприклад, участь у бойових діях).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Додаткові виплати у разі інвалідності, отриманої під час служби.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3. Відпустки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Щорічна основна відпустка (30–45 діб залежно від вислуги).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Додаткові відпустки: за сімейними обставинами, пораненням, навчанням, вагітністю та пологами.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Соціальні відпустки (наприклад, при народженні дитини).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Забезпечення житлом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 на отримання службового житла або грошової компенсації за піднайом житла.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Можливість стати на квартирний облік для отримання постійного житла.</a:t>
            </a:r>
          </a:p>
          <a:p>
            <a:r>
              <a:rPr lang="ru-UA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Соціальна підтримка сімей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Допомога сім’ям у разі загибелі військовослужбовця (одноразова виплата, щомісячна підтримка).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 членів сім’ї на безкоштовне медобслуговування, пільги на комунальні послуги, санаторно-курортне лікування.</a:t>
            </a:r>
          </a:p>
          <a:p>
            <a:r>
              <a:rPr lang="ru-UA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Додаткові гарантії під час воєнного стану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Відстрочка від виконання деяких цивільних обов’язків (наприклад, податкових платежів).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6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Особливий порядок оподаткування доходів (під час воєнного стану — не оподатковуються).</a:t>
            </a:r>
          </a:p>
        </p:txBody>
      </p:sp>
    </p:spTree>
    <p:extLst>
      <p:ext uri="{BB962C8B-B14F-4D97-AF65-F5344CB8AC3E}">
        <p14:creationId xmlns:p14="http://schemas.microsoft.com/office/powerpoint/2010/main" val="29487005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6C853A7-6D69-4899-0575-00D2F707B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4711" y="112890"/>
            <a:ext cx="10893778" cy="1016000"/>
          </a:xfrm>
        </p:spPr>
        <p:txBody>
          <a:bodyPr>
            <a:noAutofit/>
          </a:bodyPr>
          <a:lstStyle/>
          <a:p>
            <a:pPr algn="ctr"/>
            <a:r>
              <a:rPr lang="ru-UA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Основи військового права для військовослужбовців</a:t>
            </a:r>
            <a:br>
              <a:rPr lang="ru-UA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UA" sz="24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Додаткові гарантії захисту прав військовослужбовців</a:t>
            </a:r>
            <a:endParaRPr lang="ru-UA" sz="2400" b="1" i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71A671-191B-F4E5-D461-B9F4839D40DE}"/>
              </a:ext>
            </a:extLst>
          </p:cNvPr>
          <p:cNvSpPr txBox="1"/>
          <p:nvPr/>
        </p:nvSpPr>
        <p:spPr>
          <a:xfrm>
            <a:off x="880533" y="936978"/>
            <a:ext cx="11130845" cy="6019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Заборона дискримінації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 гарантує рівність прав незалежно від статі, віку, релігії, етнічного походження, соціального статусу тощо.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7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Дискримінація у військовій службі тягне за собою відповідальність.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Гарантії під час розслідування і притягнення до відповідальності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Дотримання презумпції невинуватості.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Заборона фізичного чи психологічного тиску під час службових розслідувань.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Обов’язкова участь адвоката у кримінальних справах, допитах, обшуках.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Право на соціальну і психологічну підтримку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Доступ до психолога, соціального працівника, реабілітаційних програм (особливо для учасників бойових дій).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Можливість звернення за допомогою до соціальних служб і волонтерських організацій.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Гарантії збереження місця роботи і доходу</a:t>
            </a:r>
          </a:p>
          <a:p>
            <a:pPr marL="342900" lvl="0" indent="-342900">
              <a:spcAft>
                <a:spcPts val="8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військовослужбовцем, призваним на строкову службу чи мобілізованим, </a:t>
            </a:r>
            <a:r>
              <a:rPr lang="ru-UA" b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зберігається робоче місце та середня зарплата</a:t>
            </a:r>
            <a:r>
              <a:rPr lang="ru-UA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(для цивільних професій).</a:t>
            </a:r>
          </a:p>
          <a:p>
            <a:r>
              <a:rPr lang="ru-UA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Спеціальні гарантії під час воєнного стану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Особливий порядок притягнення до відповідальності — лише за встановленою процедурою.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Неможливість застосування додаткових обмежень, не передбачених законом.</a:t>
            </a:r>
          </a:p>
          <a:p>
            <a:pPr marL="342900" lvl="0" indent="-342900"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ru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Переважне право на відпочинок, відпустку після ротації/поранення</a:t>
            </a:r>
          </a:p>
          <a:p>
            <a:pPr algn="ctr"/>
            <a:r>
              <a:rPr lang="ru-UA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UA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Ці гарантії спрямовані на захист честі, гідності, життя і здоров’я військовослужбовців та їхніх сімей, а також на недопущення зловживань з боку командування.</a:t>
            </a:r>
            <a:endParaRPr lang="ru-UA" sz="20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480153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Уголки</Template>
  <TotalTime>104</TotalTime>
  <Words>2483</Words>
  <Application>Microsoft Macintosh PowerPoint</Application>
  <PresentationFormat>Широкоэкранный</PresentationFormat>
  <Paragraphs>200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Franklin Gothic Book</vt:lpstr>
      <vt:lpstr>Symbol</vt:lpstr>
      <vt:lpstr>Times New Roman</vt:lpstr>
      <vt:lpstr>Wingdings</vt:lpstr>
      <vt:lpstr>Уголки</vt:lpstr>
      <vt:lpstr>Правова підготовка захисників на тему:</vt:lpstr>
      <vt:lpstr>Презентация PowerPoint</vt:lpstr>
      <vt:lpstr>Презентация PowerPoint</vt:lpstr>
      <vt:lpstr>Основи військового права для військовослужбовців</vt:lpstr>
      <vt:lpstr>Основи військового права для військовослужбовців</vt:lpstr>
      <vt:lpstr>Грошове забезпечення військовослужбовців</vt:lpstr>
      <vt:lpstr>Грошове забезпечення військовослужбовців</vt:lpstr>
      <vt:lpstr>Грошове забезпечення військовослужбовців</vt:lpstr>
      <vt:lpstr>Грошове забезпечення військовослужбовців</vt:lpstr>
      <vt:lpstr>Грошове забезпечення військовослужбовців Додаткова винагорода військовослужбовців</vt:lpstr>
      <vt:lpstr>Основи військового права для військовослужбовців</vt:lpstr>
      <vt:lpstr>Основи військового права для військовослужбовців</vt:lpstr>
      <vt:lpstr>Виплати за поранення для військовослужбовців </vt:lpstr>
      <vt:lpstr>Основи військового права для військовослужбовців Соціальні гарантії для військовослужбовців та їхніх сімей в Україні  (станом на 2024–2025 рр.): </vt:lpstr>
      <vt:lpstr>Основи військового права для військовослужбовців Додаткові гарантії захисту прав військовослужбовців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Правова підготовка захисників на тему:</dc:title>
  <dc:creator>Microsoft Office User</dc:creator>
  <cp:lastModifiedBy>Microsoft Office User</cp:lastModifiedBy>
  <cp:revision>1</cp:revision>
  <dcterms:created xsi:type="dcterms:W3CDTF">2025-04-27T17:05:29Z</dcterms:created>
  <dcterms:modified xsi:type="dcterms:W3CDTF">2025-04-27T18:50:21Z</dcterms:modified>
</cp:coreProperties>
</file>