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6858000" cx="12192000"/>
  <p:notesSz cx="6858000" cy="9144000"/>
  <p:embeddedFontLst>
    <p:embeddedFont>
      <p:font typeface="Libre Franklin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gzzEu8uUYWqebow8CCA9l3YlOZ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LibreFranklin-bold.fntdata"/><Relationship Id="rId10" Type="http://schemas.openxmlformats.org/officeDocument/2006/relationships/slide" Target="slides/slide6.xml"/><Relationship Id="rId32" Type="http://schemas.openxmlformats.org/officeDocument/2006/relationships/font" Target="fonts/LibreFranklin-regular.fntdata"/><Relationship Id="rId13" Type="http://schemas.openxmlformats.org/officeDocument/2006/relationships/slide" Target="slides/slide9.xml"/><Relationship Id="rId35" Type="http://schemas.openxmlformats.org/officeDocument/2006/relationships/font" Target="fonts/LibreFranklin-boldItalic.fntdata"/><Relationship Id="rId12" Type="http://schemas.openxmlformats.org/officeDocument/2006/relationships/slide" Target="slides/slide8.xml"/><Relationship Id="rId34" Type="http://schemas.openxmlformats.org/officeDocument/2006/relationships/font" Target="fonts/LibreFranklin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customschemas.google.com/relationships/presentationmetadata" Target="meta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bg>
      <p:bgPr>
        <a:solidFill>
          <a:schemeClr val="lt2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1"/>
          <p:cNvSpPr txBox="1"/>
          <p:nvPr>
            <p:ph type="ctrTitle"/>
          </p:nvPr>
        </p:nvSpPr>
        <p:spPr>
          <a:xfrm>
            <a:off x="1915128" y="1788454"/>
            <a:ext cx="8361229" cy="20982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Libre Franklin"/>
              <a:buNone/>
              <a:defRPr sz="7200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1"/>
          <p:cNvSpPr txBox="1"/>
          <p:nvPr>
            <p:ph idx="1" type="subTitle"/>
          </p:nvPr>
        </p:nvSpPr>
        <p:spPr>
          <a:xfrm>
            <a:off x="2679906" y="3956279"/>
            <a:ext cx="6831673" cy="108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  <a:defRPr sz="2300"/>
            </a:lvl1pPr>
            <a:lvl2pPr lvl="1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6pPr>
            <a:lvl7pPr lvl="6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7pPr>
            <a:lvl8pPr lvl="7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8pPr>
            <a:lvl9pPr lvl="8" algn="ctr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31"/>
          <p:cNvSpPr txBox="1"/>
          <p:nvPr>
            <p:ph idx="10" type="dt"/>
          </p:nvPr>
        </p:nvSpPr>
        <p:spPr>
          <a:xfrm>
            <a:off x="752858" y="6453386"/>
            <a:ext cx="1607944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1"/>
          <p:cNvSpPr txBox="1"/>
          <p:nvPr>
            <p:ph idx="11" type="ftr"/>
          </p:nvPr>
        </p:nvSpPr>
        <p:spPr>
          <a:xfrm>
            <a:off x="2584054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1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8" name="Google Shape;18;p31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9" name="Google Shape;19;p31"/>
            <p:cNvSpPr/>
            <p:nvPr/>
          </p:nvSpPr>
          <p:spPr>
            <a:xfrm>
              <a:off x="8151962" y="1685652"/>
              <a:ext cx="3275013" cy="4408488"/>
            </a:xfrm>
            <a:custGeom>
              <a:rect b="b" l="l" r="r" t="t"/>
              <a:pathLst>
                <a:path extrusionOk="0" h="10000" w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0" name="Google Shape;20;p31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rect b="b" l="l" r="r" t="t"/>
              <a:pathLst>
                <a:path extrusionOk="0" h="10000" w="10002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3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4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33" name="Google Shape;33;p34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4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bg>
      <p:bgPr>
        <a:solidFill>
          <a:schemeClr val="dk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5"/>
          <p:cNvSpPr txBox="1"/>
          <p:nvPr>
            <p:ph type="title"/>
          </p:nvPr>
        </p:nvSpPr>
        <p:spPr>
          <a:xfrm>
            <a:off x="765025" y="1301360"/>
            <a:ext cx="961297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Libre Franklin"/>
              <a:buNone/>
              <a:defRPr sz="7200" cap="none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" type="body"/>
          </p:nvPr>
        </p:nvSpPr>
        <p:spPr>
          <a:xfrm>
            <a:off x="765025" y="4216328"/>
            <a:ext cx="9612971" cy="1143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35"/>
          <p:cNvSpPr txBox="1"/>
          <p:nvPr>
            <p:ph idx="10" type="dt"/>
          </p:nvPr>
        </p:nvSpPr>
        <p:spPr>
          <a:xfrm>
            <a:off x="738908" y="6453386"/>
            <a:ext cx="1622409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11" type="ftr"/>
          </p:nvPr>
        </p:nvSpPr>
        <p:spPr>
          <a:xfrm>
            <a:off x="2584312" y="6453386"/>
            <a:ext cx="7023377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5"/>
          <p:cNvSpPr txBox="1"/>
          <p:nvPr>
            <p:ph idx="12" type="sldNum"/>
          </p:nvPr>
        </p:nvSpPr>
        <p:spPr>
          <a:xfrm>
            <a:off x="9830683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2" name="Google Shape;42;p35" title="Crop Mark"/>
          <p:cNvSpPr/>
          <p:nvPr/>
        </p:nvSpPr>
        <p:spPr>
          <a:xfrm>
            <a:off x="8151962" y="1685652"/>
            <a:ext cx="3275013" cy="4408488"/>
          </a:xfrm>
          <a:custGeom>
            <a:rect b="b" l="l" r="r" t="t"/>
            <a:pathLst>
              <a:path extrusionOk="0" h="5554" w="4125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6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6"/>
          <p:cNvSpPr txBox="1"/>
          <p:nvPr>
            <p:ph idx="1" type="body"/>
          </p:nvPr>
        </p:nvSpPr>
        <p:spPr>
          <a:xfrm>
            <a:off x="1371600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46" name="Google Shape;46;p36"/>
          <p:cNvSpPr txBox="1"/>
          <p:nvPr>
            <p:ph idx="2" type="body"/>
          </p:nvPr>
        </p:nvSpPr>
        <p:spPr>
          <a:xfrm>
            <a:off x="6525403" y="2285999"/>
            <a:ext cx="4447786" cy="3581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6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7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7"/>
          <p:cNvSpPr txBox="1"/>
          <p:nvPr>
            <p:ph idx="1" type="body"/>
          </p:nvPr>
        </p:nvSpPr>
        <p:spPr>
          <a:xfrm>
            <a:off x="1371600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37"/>
          <p:cNvSpPr txBox="1"/>
          <p:nvPr>
            <p:ph idx="2" type="body"/>
          </p:nvPr>
        </p:nvSpPr>
        <p:spPr>
          <a:xfrm>
            <a:off x="1371600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4" name="Google Shape;54;p37"/>
          <p:cNvSpPr txBox="1"/>
          <p:nvPr>
            <p:ph idx="3" type="body"/>
          </p:nvPr>
        </p:nvSpPr>
        <p:spPr>
          <a:xfrm>
            <a:off x="6525014" y="2340864"/>
            <a:ext cx="4443984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b="0" sz="3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37"/>
          <p:cNvSpPr txBox="1"/>
          <p:nvPr>
            <p:ph idx="4" type="body"/>
          </p:nvPr>
        </p:nvSpPr>
        <p:spPr>
          <a:xfrm>
            <a:off x="6525014" y="3305207"/>
            <a:ext cx="4443984" cy="2562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6" name="Google Shape;56;p37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37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8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8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8"/>
          <p:cNvSpPr txBox="1"/>
          <p:nvPr>
            <p:ph idx="1" type="body"/>
          </p:nvPr>
        </p:nvSpPr>
        <p:spPr>
          <a:xfrm>
            <a:off x="6256020" y="685801"/>
            <a:ext cx="5212080" cy="517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/>
            </a:lvl1pPr>
            <a:lvl2pPr indent="-3556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/>
            </a:lvl4pPr>
            <a:lvl5pPr indent="-3302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5pPr>
            <a:lvl6pPr indent="-3302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7pPr>
            <a:lvl8pPr indent="-3302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Char char="■"/>
              <a:defRPr sz="1600"/>
            </a:lvl9pPr>
          </a:lstStyle>
          <a:p/>
        </p:txBody>
      </p:sp>
      <p:sp>
        <p:nvSpPr>
          <p:cNvPr id="63" name="Google Shape;63;p38"/>
          <p:cNvSpPr txBox="1"/>
          <p:nvPr>
            <p:ph idx="2" type="body"/>
          </p:nvPr>
        </p:nvSpPr>
        <p:spPr>
          <a:xfrm>
            <a:off x="723900" y="2856344"/>
            <a:ext cx="3855720" cy="3011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38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8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8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67" name="Google Shape;67;p3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9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9"/>
          <p:cNvSpPr txBox="1"/>
          <p:nvPr>
            <p:ph type="title"/>
          </p:nvPr>
        </p:nvSpPr>
        <p:spPr>
          <a:xfrm>
            <a:off x="723900" y="685800"/>
            <a:ext cx="3855720" cy="2157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9"/>
          <p:cNvSpPr/>
          <p:nvPr>
            <p:ph idx="2" type="pic"/>
          </p:nvPr>
        </p:nvSpPr>
        <p:spPr>
          <a:xfrm>
            <a:off x="5532120" y="0"/>
            <a:ext cx="665988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39"/>
          <p:cNvSpPr txBox="1"/>
          <p:nvPr>
            <p:ph idx="1" type="body"/>
          </p:nvPr>
        </p:nvSpPr>
        <p:spPr>
          <a:xfrm>
            <a:off x="723900" y="2855968"/>
            <a:ext cx="3855720" cy="30114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39"/>
          <p:cNvSpPr txBox="1"/>
          <p:nvPr>
            <p:ph idx="10" type="dt"/>
          </p:nvPr>
        </p:nvSpPr>
        <p:spPr>
          <a:xfrm>
            <a:off x="72390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9"/>
          <p:cNvSpPr txBox="1"/>
          <p:nvPr>
            <p:ph idx="11" type="ftr"/>
          </p:nvPr>
        </p:nvSpPr>
        <p:spPr>
          <a:xfrm>
            <a:off x="2205945" y="6453386"/>
            <a:ext cx="2373675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2" type="sldNum"/>
          </p:nvPr>
        </p:nvSpPr>
        <p:spPr>
          <a:xfrm>
            <a:off x="9883140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76" name="Google Shape;76;p39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0"/>
          <p:cNvSpPr txBox="1"/>
          <p:nvPr>
            <p:ph idx="1" type="body"/>
          </p:nvPr>
        </p:nvSpPr>
        <p:spPr>
          <a:xfrm rot="5400000">
            <a:off x="4386263" y="-719137"/>
            <a:ext cx="3571875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80" name="Google Shape;80;p40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1"/>
          <p:cNvSpPr txBox="1"/>
          <p:nvPr>
            <p:ph type="title"/>
          </p:nvPr>
        </p:nvSpPr>
        <p:spPr>
          <a:xfrm rot="5400000">
            <a:off x="7757822" y="2462895"/>
            <a:ext cx="5243244" cy="1565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1"/>
          <p:cNvSpPr txBox="1"/>
          <p:nvPr>
            <p:ph idx="1" type="body"/>
          </p:nvPr>
        </p:nvSpPr>
        <p:spPr>
          <a:xfrm rot="5400000">
            <a:off x="2839799" y="-844042"/>
            <a:ext cx="5243244" cy="8179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indent="-342900" lvl="1" marL="914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indent="-342900" lvl="5" marL="2743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indent="-342900" lvl="6" marL="32004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indent="-342900" lvl="7" marL="3657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indent="-342900" lvl="8" marL="41148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86" name="Google Shape;86;p41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1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1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 b="0" i="0" sz="4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5600" lvl="1" marL="914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b="0" i="1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42900" lvl="2" marL="1371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42900" lvl="3" marL="18288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b="0" i="1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30200" lvl="4" marL="22860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30200" lvl="5" marL="27432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–"/>
              <a:defRPr b="0" i="1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17500" lvl="6" marL="32004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17500" lvl="7" marL="3657600" marR="0" rtl="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–"/>
              <a:defRPr b="0" i="1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17500" lvl="8" marL="4114800" marR="0" rtl="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400"/>
              <a:buFont typeface="Libre Franklin"/>
              <a:buChar char="■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8" name="Google Shape;8;p30"/>
          <p:cNvSpPr txBox="1"/>
          <p:nvPr>
            <p:ph idx="10" type="dt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" name="Google Shape;9;p30"/>
          <p:cNvSpPr txBox="1"/>
          <p:nvPr>
            <p:ph idx="11" type="ftr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0" name="Google Shape;10;p30"/>
          <p:cNvSpPr txBox="1"/>
          <p:nvPr>
            <p:ph idx="12" type="sldNum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" name="Google Shape;11;p30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5" Type="http://schemas.openxmlformats.org/officeDocument/2006/relationships/image" Target="../media/image2.jpg"/><Relationship Id="rId6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8.jpg"/><Relationship Id="rId5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type="ctrTitle"/>
          </p:nvPr>
        </p:nvSpPr>
        <p:spPr>
          <a:xfrm>
            <a:off x="1915128" y="1332089"/>
            <a:ext cx="8361229" cy="880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imes New Roman"/>
              <a:buNone/>
            </a:pPr>
            <a:r>
              <a:rPr b="1" lang="ru-RU" sz="3200">
                <a:latin typeface="Times New Roman"/>
                <a:ea typeface="Times New Roman"/>
                <a:cs typeface="Times New Roman"/>
                <a:sym typeface="Times New Roman"/>
              </a:rPr>
              <a:t>ПРАВОВА ПІДГОТОВКА ЗАХИСНИКІВ НА ТЕМУ:</a:t>
            </a:r>
            <a:endParaRPr sz="3200"/>
          </a:p>
        </p:txBody>
      </p:sp>
      <p:sp>
        <p:nvSpPr>
          <p:cNvPr id="94" name="Google Shape;94;p1"/>
          <p:cNvSpPr txBox="1"/>
          <p:nvPr>
            <p:ph idx="1" type="subTitle"/>
          </p:nvPr>
        </p:nvSpPr>
        <p:spPr>
          <a:xfrm>
            <a:off x="1614053" y="2464279"/>
            <a:ext cx="8963378" cy="2457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None/>
            </a:pPr>
            <a:r>
              <a:rPr b="1" lang="ru-RU" sz="4500">
                <a:latin typeface="Times New Roman"/>
                <a:ea typeface="Times New Roman"/>
                <a:cs typeface="Times New Roman"/>
                <a:sym typeface="Times New Roman"/>
              </a:rPr>
              <a:t>«Юридичні гарантії для військовослужбовців в Україні: від теорії до практики»</a:t>
            </a:r>
            <a:endParaRPr sz="4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6515819" y="1321136"/>
            <a:ext cx="5676181" cy="35035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Закон України </a:t>
            </a:r>
            <a:endParaRPr/>
          </a:p>
          <a:p>
            <a:pPr indent="0" lvl="0" marL="0" marR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ru-RU" sz="4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«Про соціальний і правовий захист військовослужбовців та членів їх сімей» </a:t>
            </a:r>
            <a:endParaRPr b="1" i="0" sz="4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004" y="1321136"/>
            <a:ext cx="5615050" cy="372771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/>
        </p:nvSpPr>
        <p:spPr>
          <a:xfrm>
            <a:off x="6944263" y="2532503"/>
            <a:ext cx="422694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Додаткові гарантії для військовослужбовців пов’язані з цивільним життям</a:t>
            </a:r>
            <a:endParaRPr b="1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296" y="1793643"/>
            <a:ext cx="5670288" cy="341671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/>
        </p:nvSpPr>
        <p:spPr>
          <a:xfrm>
            <a:off x="6446807" y="1381521"/>
            <a:ext cx="5656053" cy="25955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Довіреність військовослужбовця може бути посвідчена командиром (начальником) військової частини </a:t>
            </a:r>
            <a:endParaRPr b="1" i="0" sz="2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(абзац другий частини третьої статті 245 Цивільного кодексу України)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2" name="Google Shape;1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105900">
            <a:off x="845244" y="1865428"/>
            <a:ext cx="5305780" cy="360495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/>
          <p:nvPr/>
        </p:nvSpPr>
        <p:spPr>
          <a:xfrm>
            <a:off x="7864415" y="3005667"/>
            <a:ext cx="4327585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Соціальний захист від територіальної громади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5288" y="1615170"/>
            <a:ext cx="6691734" cy="3765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8"/>
          <p:cNvGrpSpPr/>
          <p:nvPr/>
        </p:nvGrpSpPr>
        <p:grpSpPr>
          <a:xfrm>
            <a:off x="1521603" y="208527"/>
            <a:ext cx="9124829" cy="6302922"/>
            <a:chOff x="1154502" y="1493"/>
            <a:chExt cx="9124829" cy="6302922"/>
          </a:xfrm>
        </p:grpSpPr>
        <p:sp>
          <p:nvSpPr>
            <p:cNvPr id="124" name="Google Shape;124;p8"/>
            <p:cNvSpPr/>
            <p:nvPr/>
          </p:nvSpPr>
          <p:spPr>
            <a:xfrm>
              <a:off x="1154502" y="1493"/>
              <a:ext cx="9124829" cy="1137711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8"/>
            <p:cNvSpPr txBox="1"/>
            <p:nvPr/>
          </p:nvSpPr>
          <p:spPr>
            <a:xfrm>
              <a:off x="1187824" y="34815"/>
              <a:ext cx="9058185" cy="10710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4450" lIns="66675" spcFirstLastPara="1" rIns="66675" wrap="square" tIns="44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35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Додаткові гарантії для військовослужбовців пов’язані з цивільним життям</a:t>
              </a:r>
              <a:endParaRPr b="0" i="0" sz="35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1591134" y="1343993"/>
              <a:ext cx="1137711" cy="1137711"/>
            </a:xfrm>
            <a:prstGeom prst="roundRect">
              <a:avLst>
                <a:gd fmla="val 16670" name="adj"/>
              </a:avLst>
            </a:prstGeom>
            <a:blipFill rotWithShape="1">
              <a:blip r:embed="rId3">
                <a:alphaModFix/>
              </a:blip>
              <a:stretch>
                <a:fillRect b="0" l="-21996" r="-21996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2797108" y="1343993"/>
              <a:ext cx="7045592" cy="1137711"/>
            </a:xfrm>
            <a:prstGeom prst="roundRect">
              <a:avLst>
                <a:gd fmla="val 1667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8"/>
            <p:cNvSpPr txBox="1"/>
            <p:nvPr/>
          </p:nvSpPr>
          <p:spPr>
            <a:xfrm>
              <a:off x="2852656" y="1399541"/>
              <a:ext cx="6934496" cy="1026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5125" lIns="135125" spcFirstLastPara="1" rIns="135125" wrap="square" tIns="135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Збереження робочого місця та посади, яку мав військовослужбовець до мобілізації</a:t>
              </a:r>
              <a:endParaRPr b="0" i="0" sz="19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1591134" y="2618230"/>
              <a:ext cx="1137711" cy="1137711"/>
            </a:xfrm>
            <a:prstGeom prst="roundRect">
              <a:avLst>
                <a:gd fmla="val 16670" name="adj"/>
              </a:avLst>
            </a:prstGeom>
            <a:blipFill rotWithShape="1">
              <a:blip r:embed="rId4">
                <a:alphaModFix/>
              </a:blip>
              <a:stretch>
                <a:fillRect b="0" l="-47996" r="-47994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746803" y="2598149"/>
              <a:ext cx="7045592" cy="1137711"/>
            </a:xfrm>
            <a:prstGeom prst="roundRect">
              <a:avLst>
                <a:gd fmla="val 1667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8"/>
            <p:cNvSpPr txBox="1"/>
            <p:nvPr/>
          </p:nvSpPr>
          <p:spPr>
            <a:xfrm>
              <a:off x="2802351" y="2653697"/>
              <a:ext cx="6934496" cy="1026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5125" lIns="135125" spcFirstLastPara="1" rIns="135125" wrap="square" tIns="135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Звільнення від сплати відсотків за користування кредитом, а також  від сплати штрафів/пені за несвоєчасну сплату платежів по кредиту</a:t>
              </a:r>
              <a:endParaRPr b="0" i="0" sz="19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1591134" y="3892467"/>
              <a:ext cx="1137711" cy="1137711"/>
            </a:xfrm>
            <a:prstGeom prst="roundRect">
              <a:avLst>
                <a:gd fmla="val 16670" name="adj"/>
              </a:avLst>
            </a:prstGeom>
            <a:blipFill rotWithShape="1">
              <a:blip r:embed="rId5">
                <a:alphaModFix/>
              </a:blip>
              <a:stretch>
                <a:fillRect b="0" l="-38998" r="-38997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2797108" y="3892467"/>
              <a:ext cx="7045592" cy="1137711"/>
            </a:xfrm>
            <a:prstGeom prst="roundRect">
              <a:avLst>
                <a:gd fmla="val 1667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8"/>
            <p:cNvSpPr txBox="1"/>
            <p:nvPr/>
          </p:nvSpPr>
          <p:spPr>
            <a:xfrm>
              <a:off x="2852656" y="3948015"/>
              <a:ext cx="6934496" cy="1026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5125" lIns="135125" spcFirstLastPara="1" rIns="135125" wrap="square" tIns="135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Заборона колекторам комунікувати з військовослужбовцем</a:t>
              </a:r>
              <a:endParaRPr b="0" i="0" sz="19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1591134" y="5166704"/>
              <a:ext cx="1137711" cy="1137711"/>
            </a:xfrm>
            <a:prstGeom prst="roundRect">
              <a:avLst>
                <a:gd fmla="val 16670" name="adj"/>
              </a:avLst>
            </a:prstGeom>
            <a:blipFill rotWithShape="1">
              <a:blip r:embed="rId6">
                <a:alphaModFix/>
              </a:blip>
              <a:stretch>
                <a:fillRect b="0" l="-29999" r="-29997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2797108" y="5166704"/>
              <a:ext cx="7045592" cy="1137711"/>
            </a:xfrm>
            <a:prstGeom prst="roundRect">
              <a:avLst>
                <a:gd fmla="val 1667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8"/>
            <p:cNvSpPr txBox="1"/>
            <p:nvPr/>
          </p:nvSpPr>
          <p:spPr>
            <a:xfrm>
              <a:off x="2852656" y="5222252"/>
              <a:ext cx="6934496" cy="1026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5125" lIns="135125" spcFirstLastPara="1" rIns="135125" wrap="square" tIns="1351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9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Не нарахування плати за комунальні послуги за час відсутності військовослужбовця за місцем проживання</a:t>
              </a:r>
              <a:endParaRPr b="0" i="0" sz="19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9"/>
          <p:cNvGrpSpPr/>
          <p:nvPr/>
        </p:nvGrpSpPr>
        <p:grpSpPr>
          <a:xfrm>
            <a:off x="367108" y="209404"/>
            <a:ext cx="11433819" cy="6301167"/>
            <a:chOff x="7" y="2370"/>
            <a:chExt cx="11433819" cy="6301167"/>
          </a:xfrm>
        </p:grpSpPr>
        <p:sp>
          <p:nvSpPr>
            <p:cNvPr id="143" name="Google Shape;143;p9"/>
            <p:cNvSpPr/>
            <p:nvPr/>
          </p:nvSpPr>
          <p:spPr>
            <a:xfrm>
              <a:off x="7" y="2370"/>
              <a:ext cx="11433819" cy="1425603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9"/>
            <p:cNvSpPr txBox="1"/>
            <p:nvPr/>
          </p:nvSpPr>
          <p:spPr>
            <a:xfrm>
              <a:off x="41761" y="44124"/>
              <a:ext cx="11350311" cy="13420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4600" lIns="81900" spcFirstLastPara="1" rIns="81900" wrap="square" tIns="546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4300" u="none" cap="none" strike="noStrike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Додаткові гарантії для військовослужбовців пов’язані з цивільним життям</a:t>
              </a:r>
              <a:endParaRPr b="0" i="0" sz="43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547126" y="1684582"/>
              <a:ext cx="1425603" cy="1425603"/>
            </a:xfrm>
            <a:prstGeom prst="roundRect">
              <a:avLst>
                <a:gd fmla="val 16670" name="adj"/>
              </a:avLst>
            </a:prstGeom>
            <a:blipFill rotWithShape="1">
              <a:blip r:embed="rId3">
                <a:alphaModFix/>
              </a:blip>
              <a:stretch>
                <a:fillRect b="0" l="-50000" r="-50000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058266" y="1684582"/>
              <a:ext cx="8828441" cy="1425603"/>
            </a:xfrm>
            <a:prstGeom prst="roundRect">
              <a:avLst>
                <a:gd fmla="val 1667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9"/>
            <p:cNvSpPr txBox="1"/>
            <p:nvPr/>
          </p:nvSpPr>
          <p:spPr>
            <a:xfrm>
              <a:off x="2127871" y="1754187"/>
              <a:ext cx="8689231" cy="12863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900" lIns="184900" spcFirstLastPara="1" rIns="184900" wrap="square" tIns="184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6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Звільнення від сплати судового збору</a:t>
              </a:r>
              <a:endParaRPr b="0" i="0" sz="2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547126" y="3281258"/>
              <a:ext cx="1425603" cy="1425603"/>
            </a:xfrm>
            <a:prstGeom prst="roundRect">
              <a:avLst>
                <a:gd fmla="val 16670" name="adj"/>
              </a:avLst>
            </a:prstGeom>
            <a:blipFill rotWithShape="1">
              <a:blip r:embed="rId4">
                <a:alphaModFix/>
              </a:blip>
              <a:stretch>
                <a:fillRect b="0" l="-36998" r="-36996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1995231" y="3256096"/>
              <a:ext cx="8828441" cy="1425603"/>
            </a:xfrm>
            <a:prstGeom prst="roundRect">
              <a:avLst>
                <a:gd fmla="val 1667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9"/>
            <p:cNvSpPr txBox="1"/>
            <p:nvPr/>
          </p:nvSpPr>
          <p:spPr>
            <a:xfrm>
              <a:off x="2064836" y="3325701"/>
              <a:ext cx="8689231" cy="12863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900" lIns="184900" spcFirstLastPara="1" rIns="184900" wrap="square" tIns="184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6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Зупинення судових розглядів у цивільних справах, де військовослужбовець є відповідачем по справі</a:t>
              </a:r>
              <a:endParaRPr b="0" i="0" sz="2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547126" y="4877934"/>
              <a:ext cx="1425603" cy="1425603"/>
            </a:xfrm>
            <a:prstGeom prst="roundRect">
              <a:avLst>
                <a:gd fmla="val 16670" name="adj"/>
              </a:avLst>
            </a:prstGeom>
            <a:blipFill rotWithShape="1">
              <a:blip r:embed="rId5">
                <a:alphaModFix/>
              </a:blip>
              <a:stretch>
                <a:fillRect b="0" l="-38998" r="-38997" t="0"/>
              </a:stretch>
            </a:blip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2058266" y="4877934"/>
              <a:ext cx="8828441" cy="1425603"/>
            </a:xfrm>
            <a:prstGeom prst="roundRect">
              <a:avLst>
                <a:gd fmla="val 1667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9"/>
            <p:cNvSpPr txBox="1"/>
            <p:nvPr/>
          </p:nvSpPr>
          <p:spPr>
            <a:xfrm>
              <a:off x="2127871" y="4947539"/>
              <a:ext cx="8689231" cy="12863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900" lIns="184900" spcFirstLastPara="1" rIns="184900" wrap="square" tIns="184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6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Звільнення від обов’язку нарахування, сплати та подання звітності з ПДФО, єдиного податку, та військового збору  </a:t>
              </a:r>
              <a:endParaRPr b="0" i="0" sz="26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/>
        </p:nvSpPr>
        <p:spPr>
          <a:xfrm>
            <a:off x="6944263" y="2532503"/>
            <a:ext cx="422694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Гарантії для військовослужбовців пов’язані з несенням військової служби</a:t>
            </a:r>
            <a:endParaRPr b="1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885" y="1596999"/>
            <a:ext cx="5715000" cy="381000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 txBox="1"/>
          <p:nvPr/>
        </p:nvSpPr>
        <p:spPr>
          <a:xfrm>
            <a:off x="828614" y="151608"/>
            <a:ext cx="11363386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 на відпустку (із збереженням грошового забезпечення)</a:t>
            </a:r>
            <a:endParaRPr b="1" i="0" sz="3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65" name="Google Shape;165;p11"/>
          <p:cNvGrpSpPr/>
          <p:nvPr/>
        </p:nvGrpSpPr>
        <p:grpSpPr>
          <a:xfrm>
            <a:off x="2687606" y="931541"/>
            <a:ext cx="8125078" cy="5330456"/>
            <a:chOff x="0" y="86263"/>
            <a:chExt cx="8125078" cy="5330456"/>
          </a:xfrm>
        </p:grpSpPr>
        <p:sp>
          <p:nvSpPr>
            <p:cNvPr id="166" name="Google Shape;166;p11"/>
            <p:cNvSpPr/>
            <p:nvPr/>
          </p:nvSpPr>
          <p:spPr>
            <a:xfrm>
              <a:off x="0" y="86263"/>
              <a:ext cx="8122157" cy="1709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1"/>
            <p:cNvSpPr txBox="1"/>
            <p:nvPr/>
          </p:nvSpPr>
          <p:spPr>
            <a:xfrm>
              <a:off x="50061" y="136324"/>
              <a:ext cx="8022035" cy="1609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0" lIns="190500" spcFirstLastPara="1" rIns="190500" wrap="square" tIns="190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ru-RU" sz="50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Щорічна основна відпустка </a:t>
              </a:r>
              <a:endParaRPr b="1" i="0" sz="50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68" name="Google Shape;168;p11"/>
            <p:cNvSpPr/>
            <p:nvPr/>
          </p:nvSpPr>
          <p:spPr>
            <a:xfrm>
              <a:off x="2921" y="1854729"/>
              <a:ext cx="2563812" cy="1709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1"/>
            <p:cNvSpPr txBox="1"/>
            <p:nvPr/>
          </p:nvSpPr>
          <p:spPr>
            <a:xfrm>
              <a:off x="52982" y="1904790"/>
              <a:ext cx="2463690" cy="1609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становить 30 календарних днів</a:t>
              </a:r>
              <a:endParaRPr b="0" i="0" sz="2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70" name="Google Shape;170;p11"/>
            <p:cNvSpPr/>
            <p:nvPr/>
          </p:nvSpPr>
          <p:spPr>
            <a:xfrm>
              <a:off x="2921" y="3707511"/>
              <a:ext cx="2563812" cy="1709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1"/>
            <p:cNvSpPr txBox="1"/>
            <p:nvPr/>
          </p:nvSpPr>
          <p:spPr>
            <a:xfrm>
              <a:off x="52982" y="3757572"/>
              <a:ext cx="2463690" cy="1609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надається протягом календарного року</a:t>
              </a:r>
              <a:endPara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72" name="Google Shape;172;p11"/>
            <p:cNvSpPr/>
            <p:nvPr/>
          </p:nvSpPr>
          <p:spPr>
            <a:xfrm>
              <a:off x="2782093" y="1854729"/>
              <a:ext cx="2563812" cy="1709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1"/>
            <p:cNvSpPr txBox="1"/>
            <p:nvPr/>
          </p:nvSpPr>
          <p:spPr>
            <a:xfrm>
              <a:off x="2832154" y="1904790"/>
              <a:ext cx="2463690" cy="1609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святкові та неробочі дні не враховуються у строк відпустки</a:t>
              </a:r>
              <a:endParaRPr b="0" i="0" sz="2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74" name="Google Shape;174;p11"/>
            <p:cNvSpPr/>
            <p:nvPr/>
          </p:nvSpPr>
          <p:spPr>
            <a:xfrm>
              <a:off x="2782093" y="3707511"/>
              <a:ext cx="2563812" cy="1709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1"/>
            <p:cNvSpPr txBox="1"/>
            <p:nvPr/>
          </p:nvSpPr>
          <p:spPr>
            <a:xfrm>
              <a:off x="2832154" y="3757572"/>
              <a:ext cx="2463690" cy="1609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час хвороби під час відпустки – додатковий час відпустки</a:t>
              </a:r>
              <a:endPara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5561266" y="1854729"/>
              <a:ext cx="2563812" cy="1709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1"/>
            <p:cNvSpPr txBox="1"/>
            <p:nvPr/>
          </p:nvSpPr>
          <p:spPr>
            <a:xfrm>
              <a:off x="5611327" y="1904790"/>
              <a:ext cx="2463690" cy="1609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додатково надається грошова допомога на оздоровлення</a:t>
              </a:r>
              <a:endParaRPr b="0" i="0" sz="22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5561266" y="3707511"/>
              <a:ext cx="2563812" cy="1709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1"/>
            <p:cNvSpPr txBox="1"/>
            <p:nvPr/>
          </p:nvSpPr>
          <p:spPr>
            <a:xfrm>
              <a:off x="5611327" y="3757572"/>
              <a:ext cx="2463690" cy="16090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8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без урахування часу, необхідного для проїзду в межах України до місця проведення відпустки та назад</a:t>
              </a:r>
              <a:endParaRPr b="0" i="0" sz="18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180" name="Google Shape;180;p11"/>
          <p:cNvSpPr/>
          <p:nvPr/>
        </p:nvSpPr>
        <p:spPr>
          <a:xfrm>
            <a:off x="672860" y="6464000"/>
            <a:ext cx="1151914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*здійснюється за умови одночасної відсутності не більше 30% загальної чисельності військовослужбовців певної категорії відповідного підрозділу</a:t>
            </a:r>
            <a:endParaRPr sz="14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"/>
          <p:cNvSpPr txBox="1"/>
          <p:nvPr/>
        </p:nvSpPr>
        <p:spPr>
          <a:xfrm>
            <a:off x="828614" y="117102"/>
            <a:ext cx="11363386" cy="168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 на відпустку (із збереженням грошового забезпечення).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Додаткова відпустка за знищену техніку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6" name="Google Shape;186;p12"/>
          <p:cNvGrpSpPr/>
          <p:nvPr/>
        </p:nvGrpSpPr>
        <p:grpSpPr>
          <a:xfrm>
            <a:off x="828614" y="1485859"/>
            <a:ext cx="11093091" cy="4223878"/>
            <a:chOff x="0" y="2116"/>
            <a:chExt cx="11093091" cy="4223878"/>
          </a:xfrm>
        </p:grpSpPr>
        <p:sp>
          <p:nvSpPr>
            <p:cNvPr id="187" name="Google Shape;187;p12"/>
            <p:cNvSpPr/>
            <p:nvPr/>
          </p:nvSpPr>
          <p:spPr>
            <a:xfrm rot="5400000">
              <a:off x="7136181" y="-3038772"/>
              <a:ext cx="814241" cy="70995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2"/>
            <p:cNvSpPr txBox="1"/>
            <p:nvPr/>
          </p:nvSpPr>
          <p:spPr>
            <a:xfrm>
              <a:off x="3993513" y="143644"/>
              <a:ext cx="7059830" cy="734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Libre Franklin"/>
                <a:buChar char="•"/>
              </a:pPr>
              <a:r>
                <a:rPr b="0" i="0" lang="ru-RU" sz="19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 знищення військового літаку</a:t>
              </a:r>
              <a:endParaRPr b="0" i="0" sz="19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0" y="2116"/>
              <a:ext cx="3993513" cy="1017802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2"/>
            <p:cNvSpPr txBox="1"/>
            <p:nvPr/>
          </p:nvSpPr>
          <p:spPr>
            <a:xfrm>
              <a:off x="49685" y="51801"/>
              <a:ext cx="3894143" cy="9184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4 календарних днів</a:t>
              </a:r>
              <a:endParaRPr sz="3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1" name="Google Shape;191;p12"/>
            <p:cNvSpPr/>
            <p:nvPr/>
          </p:nvSpPr>
          <p:spPr>
            <a:xfrm rot="5400000">
              <a:off x="7136181" y="-1970080"/>
              <a:ext cx="814241" cy="70995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2"/>
            <p:cNvSpPr txBox="1"/>
            <p:nvPr/>
          </p:nvSpPr>
          <p:spPr>
            <a:xfrm>
              <a:off x="3993513" y="1212336"/>
              <a:ext cx="7059830" cy="734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Libre Franklin"/>
                <a:buChar char="•"/>
              </a:pPr>
              <a:r>
                <a:rPr b="0" i="0" lang="ru-RU" sz="19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 знищення танку</a:t>
              </a:r>
              <a:endParaRPr b="0" i="0" sz="19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10933" y="1057922"/>
              <a:ext cx="3993513" cy="1017802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2"/>
            <p:cNvSpPr txBox="1"/>
            <p:nvPr/>
          </p:nvSpPr>
          <p:spPr>
            <a:xfrm>
              <a:off x="60618" y="1107607"/>
              <a:ext cx="3894143" cy="9184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3 календарних дні</a:t>
              </a:r>
              <a:endParaRPr sz="3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5" name="Google Shape;195;p12"/>
            <p:cNvSpPr/>
            <p:nvPr/>
          </p:nvSpPr>
          <p:spPr>
            <a:xfrm rot="5400000">
              <a:off x="7136181" y="-896730"/>
              <a:ext cx="814241" cy="70995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2"/>
            <p:cNvSpPr txBox="1"/>
            <p:nvPr/>
          </p:nvSpPr>
          <p:spPr>
            <a:xfrm>
              <a:off x="3993513" y="2285686"/>
              <a:ext cx="7059830" cy="734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Libre Franklin"/>
                <a:buChar char="•"/>
              </a:pPr>
              <a:r>
                <a:rPr b="0" i="0" lang="ru-RU" sz="19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 знищення бронетранспортеру</a:t>
              </a:r>
              <a:endParaRPr b="0" i="0" sz="19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0" y="2139500"/>
              <a:ext cx="3993513" cy="1017802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2"/>
            <p:cNvSpPr txBox="1"/>
            <p:nvPr/>
          </p:nvSpPr>
          <p:spPr>
            <a:xfrm>
              <a:off x="49685" y="2189185"/>
              <a:ext cx="3894143" cy="9184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2 календарних днів</a:t>
              </a:r>
              <a:endParaRPr sz="3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99" name="Google Shape;199;p12"/>
            <p:cNvSpPr/>
            <p:nvPr/>
          </p:nvSpPr>
          <p:spPr>
            <a:xfrm rot="5400000">
              <a:off x="7136181" y="167304"/>
              <a:ext cx="814241" cy="709957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2"/>
            <p:cNvSpPr txBox="1"/>
            <p:nvPr/>
          </p:nvSpPr>
          <p:spPr>
            <a:xfrm>
              <a:off x="3993513" y="3349720"/>
              <a:ext cx="7059830" cy="734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72375" spcFirstLastPara="1" rIns="72375" wrap="square" tIns="361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Libre Franklin"/>
                <a:buChar char="•"/>
              </a:pPr>
              <a:r>
                <a:rPr b="0" i="0" lang="ru-RU" sz="19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 знищення легкого безпілотного літального апарату малої дальності (радіус застосування до 70 км злітна вага 20-50 кг)</a:t>
              </a:r>
              <a:endParaRPr b="0" i="0" sz="19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0" y="3208192"/>
              <a:ext cx="3993513" cy="1017802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2"/>
            <p:cNvSpPr txBox="1"/>
            <p:nvPr/>
          </p:nvSpPr>
          <p:spPr>
            <a:xfrm>
              <a:off x="49685" y="3257877"/>
              <a:ext cx="3894143" cy="9184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1 календарний день</a:t>
              </a:r>
              <a:endParaRPr sz="3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sp>
        <p:nvSpPr>
          <p:cNvPr id="203" name="Google Shape;203;p12"/>
          <p:cNvSpPr/>
          <p:nvPr/>
        </p:nvSpPr>
        <p:spPr>
          <a:xfrm>
            <a:off x="672860" y="5808393"/>
            <a:ext cx="1151914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*здійснюється за умови одночасної відсутності не більше 30% загальної чисельності військовослужбовців певної категорії відповідного підрозділу;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*за рішенням командира військової відпустка також може надаватись іншим військовослужбовцям (не більше трьох осіб), які брали безпосередню участь у виявленні або знищенні ворожої техніки;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*Порядок надання військовослужбовцям додаткової відпустки за знищену ворожу техніку (Постанова КМУ № 585 від 21 травня 2024 року)</a:t>
            </a:r>
            <a:endParaRPr sz="14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"/>
          <p:cNvSpPr txBox="1"/>
          <p:nvPr/>
        </p:nvSpPr>
        <p:spPr>
          <a:xfrm>
            <a:off x="1147313" y="393151"/>
            <a:ext cx="1104468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 на відпустку (</a:t>
            </a:r>
            <a:r>
              <a:rPr b="1" lang="ru-RU" sz="30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 збереження </a:t>
            </a:r>
            <a:r>
              <a:rPr b="1" lang="ru-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грошового забезпечення)</a:t>
            </a:r>
            <a:endParaRPr b="1"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09" name="Google Shape;209;p13"/>
          <p:cNvGrpSpPr/>
          <p:nvPr/>
        </p:nvGrpSpPr>
        <p:grpSpPr>
          <a:xfrm>
            <a:off x="1147312" y="1157041"/>
            <a:ext cx="10739886" cy="5413904"/>
            <a:chOff x="0" y="2381"/>
            <a:chExt cx="10739886" cy="5413904"/>
          </a:xfrm>
        </p:grpSpPr>
        <p:sp>
          <p:nvSpPr>
            <p:cNvPr id="210" name="Google Shape;210;p13"/>
            <p:cNvSpPr/>
            <p:nvPr/>
          </p:nvSpPr>
          <p:spPr>
            <a:xfrm rot="5400000">
              <a:off x="6886668" y="-2913814"/>
              <a:ext cx="832908" cy="687352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3"/>
            <p:cNvSpPr txBox="1"/>
            <p:nvPr/>
          </p:nvSpPr>
          <p:spPr>
            <a:xfrm>
              <a:off x="3866359" y="147154"/>
              <a:ext cx="6832868" cy="751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Libre Franklin"/>
                <a:buChar char="•"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у випадках укладення військовослужбовцем шлюбу</a:t>
              </a:r>
              <a:endParaRPr b="0" i="0" sz="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0" y="2381"/>
              <a:ext cx="3866359" cy="1041135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3"/>
            <p:cNvSpPr txBox="1"/>
            <p:nvPr/>
          </p:nvSpPr>
          <p:spPr>
            <a:xfrm>
              <a:off x="50824" y="53205"/>
              <a:ext cx="3764711" cy="939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до 10 календарних днів</a:t>
              </a:r>
              <a:endParaRPr sz="3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14" name="Google Shape;214;p13"/>
            <p:cNvSpPr/>
            <p:nvPr/>
          </p:nvSpPr>
          <p:spPr>
            <a:xfrm rot="5400000">
              <a:off x="6886668" y="-1820622"/>
              <a:ext cx="832908" cy="687352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3"/>
            <p:cNvSpPr txBox="1"/>
            <p:nvPr/>
          </p:nvSpPr>
          <p:spPr>
            <a:xfrm>
              <a:off x="3866359" y="1240346"/>
              <a:ext cx="6832868" cy="751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Libre Franklin"/>
                <a:buChar char="•"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у випадках тяжкого стану здоров'я або смерті близького члена сім’ї</a:t>
              </a:r>
              <a:endParaRPr b="0" i="0" sz="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0" y="1095573"/>
              <a:ext cx="3866359" cy="1041135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3"/>
            <p:cNvSpPr txBox="1"/>
            <p:nvPr/>
          </p:nvSpPr>
          <p:spPr>
            <a:xfrm>
              <a:off x="50824" y="1146397"/>
              <a:ext cx="3764711" cy="939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до 7 календарних днів</a:t>
              </a:r>
              <a:endParaRPr sz="3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18" name="Google Shape;218;p13"/>
            <p:cNvSpPr/>
            <p:nvPr/>
          </p:nvSpPr>
          <p:spPr>
            <a:xfrm rot="5400000">
              <a:off x="6886668" y="-727430"/>
              <a:ext cx="832908" cy="687352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3"/>
            <p:cNvSpPr txBox="1"/>
            <p:nvPr/>
          </p:nvSpPr>
          <p:spPr>
            <a:xfrm>
              <a:off x="3866359" y="2333538"/>
              <a:ext cx="6832868" cy="751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Libre Franklin"/>
                <a:buChar char="•"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у випадках тяжкого стану здоров'я або смерті інших рідних</a:t>
              </a:r>
              <a:endParaRPr b="0" i="0" sz="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0" y="2188765"/>
              <a:ext cx="3866359" cy="1041135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3"/>
            <p:cNvSpPr txBox="1"/>
            <p:nvPr/>
          </p:nvSpPr>
          <p:spPr>
            <a:xfrm>
              <a:off x="50824" y="2239589"/>
              <a:ext cx="3764711" cy="939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до 3 календарних днів</a:t>
              </a:r>
              <a:endParaRPr sz="3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2" name="Google Shape;222;p13"/>
            <p:cNvSpPr/>
            <p:nvPr/>
          </p:nvSpPr>
          <p:spPr>
            <a:xfrm rot="5400000">
              <a:off x="6886668" y="365761"/>
              <a:ext cx="832908" cy="687352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3"/>
            <p:cNvSpPr txBox="1"/>
            <p:nvPr/>
          </p:nvSpPr>
          <p:spPr>
            <a:xfrm>
              <a:off x="3866359" y="3426730"/>
              <a:ext cx="6832868" cy="751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Libre Franklin"/>
                <a:buChar char="•"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у випадках пожежі або іншого стихійного лиха, яке спіткало сім'ю військовослужбовця або рідних по крові чи шлюбу</a:t>
              </a:r>
              <a:endParaRPr b="0" i="0" sz="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0" y="3281958"/>
              <a:ext cx="3866359" cy="1041135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3"/>
            <p:cNvSpPr txBox="1"/>
            <p:nvPr/>
          </p:nvSpPr>
          <p:spPr>
            <a:xfrm>
              <a:off x="50824" y="3332782"/>
              <a:ext cx="3764711" cy="939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до 15 календарних днів</a:t>
              </a:r>
              <a:endParaRPr sz="3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 rot="5400000">
              <a:off x="6886668" y="1458954"/>
              <a:ext cx="832908" cy="687352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3"/>
            <p:cNvSpPr txBox="1"/>
            <p:nvPr/>
          </p:nvSpPr>
          <p:spPr>
            <a:xfrm>
              <a:off x="3866359" y="4519923"/>
              <a:ext cx="6832868" cy="7515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375" lIns="64750" spcFirstLastPara="1" rIns="64750" wrap="square" tIns="323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Libre Franklin"/>
                <a:buChar char="•"/>
              </a:pPr>
              <a:r>
                <a:rPr b="0" i="0" lang="ru-RU" sz="17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в інших виняткових випадках, коли присутність військовослужбовця в сім'ї необхідна та надається 1 раз протягом року</a:t>
              </a:r>
              <a:endParaRPr b="0" i="0" sz="17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0" y="4375150"/>
              <a:ext cx="3866359" cy="1041135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3"/>
            <p:cNvSpPr txBox="1"/>
            <p:nvPr/>
          </p:nvSpPr>
          <p:spPr>
            <a:xfrm>
              <a:off x="50824" y="4425974"/>
              <a:ext cx="3764711" cy="939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до 3 календарних днів</a:t>
              </a:r>
              <a:endParaRPr sz="3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"/>
          <p:cNvSpPr txBox="1"/>
          <p:nvPr/>
        </p:nvSpPr>
        <p:spPr>
          <a:xfrm>
            <a:off x="6984520" y="2841765"/>
            <a:ext cx="4327585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військовослужбовців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5" name="Google Shape;23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479" y="2076906"/>
            <a:ext cx="4947320" cy="277976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5"/>
          <p:cNvSpPr txBox="1"/>
          <p:nvPr/>
        </p:nvSpPr>
        <p:spPr>
          <a:xfrm>
            <a:off x="1117600" y="338667"/>
            <a:ext cx="10882489" cy="6340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 💰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військовослужбовців: що потрібно знати?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військових — це не просто зарплата, а комплексна система виплат і надбавок, яка формується з кількох складових: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🔹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Основна зарплата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залежить від посади, військового звання та вислуги років.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🔹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Надбавки та премії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за особливі умови служби, ризики, виконання бойових завдань, участь у бойових діях, перебування в зоні ООС/бойових дій тощо.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🔹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Додаткові виплати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за участь у спецопераціях, поранення, втрату працездатності, інші передбачені законом випадки.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🔹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Разові допомоги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у разі загибелі або поранення, для членів сім’ї військовослужбовця.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❗️У 2024-2025 рр. стандартна базова сума для солдата складає від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20 100 грн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(без урахування надбавок та премій), у зоні бойових дій — від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100 000 грн</a:t>
            </a: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(з усіма доплатами). Офіцерський склад отримує більше.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📌 Виплати є гарантованими державою.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📌 Грошове забезпечення не оподатковується під час воєнного стану.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🟢 Додатково: військові мають право на відпустки, соціальні гарантії для родин, медичне забезпечення.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ЗСУ це вибір сильних.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245;p16"/>
          <p:cNvGrpSpPr/>
          <p:nvPr/>
        </p:nvGrpSpPr>
        <p:grpSpPr>
          <a:xfrm>
            <a:off x="2923639" y="409511"/>
            <a:ext cx="6704155" cy="6177000"/>
            <a:chOff x="1672809" y="4069"/>
            <a:chExt cx="6704155" cy="6177000"/>
          </a:xfrm>
        </p:grpSpPr>
        <p:sp>
          <p:nvSpPr>
            <p:cNvPr id="246" name="Google Shape;246;p16"/>
            <p:cNvSpPr/>
            <p:nvPr/>
          </p:nvSpPr>
          <p:spPr>
            <a:xfrm>
              <a:off x="1672809" y="4069"/>
              <a:ext cx="2777427" cy="1110971"/>
            </a:xfrm>
            <a:prstGeom prst="chevron">
              <a:avLst>
                <a:gd fmla="val 5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6"/>
            <p:cNvSpPr txBox="1"/>
            <p:nvPr/>
          </p:nvSpPr>
          <p:spPr>
            <a:xfrm>
              <a:off x="2228295" y="4069"/>
              <a:ext cx="1666456" cy="1110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25400" spcFirstLastPara="1" rIns="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Оклад за військовим званням</a:t>
              </a:r>
              <a:endParaRPr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4089171" y="98502"/>
              <a:ext cx="2305265" cy="922106"/>
            </a:xfrm>
            <a:prstGeom prst="chevron">
              <a:avLst>
                <a:gd fmla="val 50000" name="adj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 txBox="1"/>
            <p:nvPr/>
          </p:nvSpPr>
          <p:spPr>
            <a:xfrm>
              <a:off x="4550224" y="98502"/>
              <a:ext cx="1383159" cy="922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300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440 грн</a:t>
              </a:r>
              <a:endParaRPr sz="33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1672809" y="1270576"/>
              <a:ext cx="2777427" cy="1110971"/>
            </a:xfrm>
            <a:prstGeom prst="chevron">
              <a:avLst>
                <a:gd fmla="val 5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 txBox="1"/>
            <p:nvPr/>
          </p:nvSpPr>
          <p:spPr>
            <a:xfrm>
              <a:off x="2228295" y="1270576"/>
              <a:ext cx="1666456" cy="1110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25400" spcFirstLastPara="1" rIns="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Посадовий оклад </a:t>
              </a:r>
              <a:endParaRPr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4089171" y="1365009"/>
              <a:ext cx="2305265" cy="922106"/>
            </a:xfrm>
            <a:prstGeom prst="chevron">
              <a:avLst>
                <a:gd fmla="val 50000" name="adj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 txBox="1"/>
            <p:nvPr/>
          </p:nvSpPr>
          <p:spPr>
            <a:xfrm>
              <a:off x="4550224" y="1365009"/>
              <a:ext cx="1383159" cy="922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300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2470 грн</a:t>
              </a:r>
              <a:endParaRPr sz="33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1672809" y="2537083"/>
              <a:ext cx="2777427" cy="1110971"/>
            </a:xfrm>
            <a:prstGeom prst="chevron">
              <a:avLst>
                <a:gd fmla="val 5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6"/>
            <p:cNvSpPr txBox="1"/>
            <p:nvPr/>
          </p:nvSpPr>
          <p:spPr>
            <a:xfrm>
              <a:off x="2228295" y="2537083"/>
              <a:ext cx="1666456" cy="1110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25400" spcFirstLastPara="1" rIns="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Надбавка за особливості проходження служби</a:t>
              </a:r>
              <a:endParaRPr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4089171" y="2631516"/>
              <a:ext cx="2305265" cy="922106"/>
            </a:xfrm>
            <a:prstGeom prst="chevron">
              <a:avLst>
                <a:gd fmla="val 50000" name="adj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 txBox="1"/>
            <p:nvPr/>
          </p:nvSpPr>
          <p:spPr>
            <a:xfrm>
              <a:off x="4550224" y="2631516"/>
              <a:ext cx="1383159" cy="922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300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1891 грн</a:t>
              </a:r>
              <a:endParaRPr sz="33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1672809" y="3803591"/>
              <a:ext cx="2777427" cy="1110971"/>
            </a:xfrm>
            <a:prstGeom prst="chevron">
              <a:avLst>
                <a:gd fmla="val 5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6"/>
            <p:cNvSpPr txBox="1"/>
            <p:nvPr/>
          </p:nvSpPr>
          <p:spPr>
            <a:xfrm>
              <a:off x="2228295" y="3803591"/>
              <a:ext cx="1666456" cy="1110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25400" spcFirstLastPara="1" rIns="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Щомісячна премія</a:t>
              </a:r>
              <a:endParaRPr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4089171" y="3898023"/>
              <a:ext cx="2305265" cy="922106"/>
            </a:xfrm>
            <a:prstGeom prst="chevron">
              <a:avLst>
                <a:gd fmla="val 50000" name="adj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6"/>
            <p:cNvSpPr txBox="1"/>
            <p:nvPr/>
          </p:nvSpPr>
          <p:spPr>
            <a:xfrm>
              <a:off x="4550224" y="3898023"/>
              <a:ext cx="1383159" cy="922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300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15635 грн</a:t>
              </a:r>
              <a:endParaRPr sz="33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1672809" y="5070098"/>
              <a:ext cx="2777427" cy="1110971"/>
            </a:xfrm>
            <a:prstGeom prst="chevron">
              <a:avLst>
                <a:gd fmla="val 5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6"/>
            <p:cNvSpPr txBox="1"/>
            <p:nvPr/>
          </p:nvSpPr>
          <p:spPr>
            <a:xfrm>
              <a:off x="2228295" y="5070098"/>
              <a:ext cx="1666456" cy="11109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25400" spcFirstLastPara="1" rIns="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РАЗОМ</a:t>
              </a:r>
              <a:endParaRPr sz="2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64" name="Google Shape;264;p16"/>
            <p:cNvSpPr/>
            <p:nvPr/>
          </p:nvSpPr>
          <p:spPr>
            <a:xfrm>
              <a:off x="4089171" y="5164530"/>
              <a:ext cx="2305265" cy="922106"/>
            </a:xfrm>
            <a:prstGeom prst="chevron">
              <a:avLst>
                <a:gd fmla="val 50000" name="adj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6"/>
            <p:cNvSpPr txBox="1"/>
            <p:nvPr/>
          </p:nvSpPr>
          <p:spPr>
            <a:xfrm>
              <a:off x="4550224" y="5164530"/>
              <a:ext cx="1383159" cy="922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300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20436 грн</a:t>
              </a:r>
              <a:endParaRPr sz="33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66" name="Google Shape;266;p16"/>
            <p:cNvSpPr/>
            <p:nvPr/>
          </p:nvSpPr>
          <p:spPr>
            <a:xfrm>
              <a:off x="6071699" y="5164530"/>
              <a:ext cx="2305265" cy="922106"/>
            </a:xfrm>
            <a:prstGeom prst="chevron">
              <a:avLst>
                <a:gd fmla="val 50000" name="adj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6"/>
            <p:cNvSpPr txBox="1"/>
            <p:nvPr/>
          </p:nvSpPr>
          <p:spPr>
            <a:xfrm>
              <a:off x="6532752" y="5164530"/>
              <a:ext cx="1383159" cy="9221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0" wrap="square" tIns="2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300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20130 грн</a:t>
              </a:r>
              <a:endParaRPr sz="33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7"/>
          <p:cNvSpPr txBox="1"/>
          <p:nvPr>
            <p:ph type="title"/>
          </p:nvPr>
        </p:nvSpPr>
        <p:spPr>
          <a:xfrm>
            <a:off x="1027289" y="180622"/>
            <a:ext cx="10916355" cy="76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Times New Roman"/>
              <a:buNone/>
            </a:pPr>
            <a:r>
              <a:rPr b="1" lang="ru-RU" sz="3600"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військовослужбовців</a:t>
            </a:r>
            <a:endParaRPr b="1"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17"/>
          <p:cNvSpPr txBox="1"/>
          <p:nvPr/>
        </p:nvSpPr>
        <p:spPr>
          <a:xfrm>
            <a:off x="948267" y="688623"/>
            <a:ext cx="10916355" cy="5929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🔹 Що таке грошове забезпечення?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— це сукупність усіх виплат, які військовослужбовець отримує за свою службу. Воно складається з основної зарплати та додаткових надбавок.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🔹 Основні складові грошового забезпечення: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AutoNum type="arabicPeriod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Посадовий оклад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Залежить від займаної посади та військового звання.</a:t>
            </a:r>
            <a:endParaRPr/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AutoNum type="arabicPeriod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Оклад за військове звання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Чим вище звання, тим більша сума.</a:t>
            </a:r>
            <a:endParaRPr/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AutoNum type="arabicPeriod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Надбавки та доплати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За вислугу років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За службу в зоні бойових дій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За особливі умови, ризики, складність завдань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За виконання бойових завдань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За секретність, спеціалізацію, кваліфікацію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За роботу з особливою інформацією</a:t>
            </a:r>
            <a:endParaRPr/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AutoNum type="arabicPeriod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Премії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Може нараховуватися за особливі заслуги, відзнаки, ефективну службу.</a:t>
            </a:r>
            <a:endParaRPr/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bre Franklin"/>
              <a:buAutoNum type="arabicPeriod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Разові виплати</a:t>
            </a:r>
            <a:b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— Допомога при пораненні, загибелі (членам сім’ї), інші разові компенсації.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8"/>
          <p:cNvSpPr txBox="1"/>
          <p:nvPr>
            <p:ph type="title"/>
          </p:nvPr>
        </p:nvSpPr>
        <p:spPr>
          <a:xfrm>
            <a:off x="1027289" y="180622"/>
            <a:ext cx="10916355" cy="76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Times New Roman"/>
              <a:buNone/>
            </a:pPr>
            <a:r>
              <a:rPr b="1" lang="ru-RU" sz="3600"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військовослужбовців</a:t>
            </a:r>
            <a:endParaRPr b="1"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18"/>
          <p:cNvSpPr txBox="1"/>
          <p:nvPr/>
        </p:nvSpPr>
        <p:spPr>
          <a:xfrm>
            <a:off x="891823" y="733778"/>
            <a:ext cx="11051822" cy="6072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Чи нараховують зарплату під час лікування після поранення?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Так, військовослужбовець отримує грошове забезпечення у повному обсязі під час лікування у госпіталі або лікарні (у тому числі на реабілітації), якщо поранення пов’язане з виконанням обов’язків служби.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Що буде, якщо виплату затримують або не нараховують?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Всі виплати є </a:t>
            </a: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гарантованими законом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У разі затримки потрібно звертатися до фінансової служби частини, командира, а за необхідності — до військової прокуратури чи суду.</a:t>
            </a:r>
            <a:b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i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Затримка грошового забезпечення під час війни — серйозне порушення.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Чи нараховується надбавка за бойові дії, якщо я на ротації?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Надбавка у 100 000 грн виплачується лише за </a:t>
            </a:r>
            <a:r>
              <a:rPr b="1"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фактичне перебування у зоні бойових дій</a:t>
            </a: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Якщо військовослужбовець тимчасово не виконує бойові завдання (наприклад, перебуває у тилу, на відпочинку, у відрядженні), виплата зупиняється на цей період.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Чи впливають штрафи або догани на розмір зарплати?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Дисциплінарні стягнення (догана, попередження) не впливають на розмір основного грошового забезпечення, але можуть позбавити премії чи додаткових надбавок.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Які соціальні виплати передбачені для родин військових?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Сім’ї військовослужбовців мають право на державну допомогу у випадку загибелі, поранення, інвалідності військового, а також на пільги щодо освіти, медобслуговування, житла та інших соціальних гарантій.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"/>
          <p:cNvSpPr txBox="1"/>
          <p:nvPr>
            <p:ph type="title"/>
          </p:nvPr>
        </p:nvSpPr>
        <p:spPr>
          <a:xfrm>
            <a:off x="1027289" y="180622"/>
            <a:ext cx="10916355" cy="767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Times New Roman"/>
              <a:buNone/>
            </a:pPr>
            <a:r>
              <a:rPr b="1" lang="ru-RU" sz="3600"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військовослужбовців</a:t>
            </a:r>
            <a:endParaRPr b="1"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5" name="Google Shape;285;p19"/>
          <p:cNvSpPr txBox="1"/>
          <p:nvPr/>
        </p:nvSpPr>
        <p:spPr>
          <a:xfrm>
            <a:off x="1151467" y="948267"/>
            <a:ext cx="10792177" cy="5621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Чи потрібно сплачувати податки із зарплати військових під час воєнного стану?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 час дії воєнного стану </a:t>
            </a: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грошове забезпечення не оподатковується</a:t>
            </a: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0" lvl="0" marL="0" marR="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Де можна дізнатись точний розмір свого грошового забезпечення?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Зверніться до фінансової служби своєї частини або до кадровика. Вони зобов’язані надати розрахунок і пояснити всі складові виплати.</a:t>
            </a:r>
            <a:endParaRPr/>
          </a:p>
          <a:p>
            <a:pPr indent="0" lvl="0" marL="0" marR="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8. Якщо військовослужбовець проходить службу за контрактом, чи змінюється зарплата з часом?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Так, зростання вислуги років, зміна посади або військового звання збільшують розмір грошового забезпечення.</a:t>
            </a:r>
            <a:endParaRPr/>
          </a:p>
          <a:p>
            <a:pPr indent="0" lvl="0" marL="0" marR="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9. Як діяти, якщо мені не виплатили надбавку за бойові дії?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Спочатку письмово звернутись до фінслужби частини та командира, надати докази перебування у зоні бойових дій. Якщо питання не вирішено — звертатися до військової прокуратури чи суду.</a:t>
            </a:r>
            <a:endParaRPr/>
          </a:p>
          <a:p>
            <a:pPr indent="0" lvl="0" marL="0" marR="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Пам’ятайте: ваші виплати — це гарантія держави. Якщо виникають питання чи проблеми, не мовчіть і звертайтесь по допомогу!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20"/>
          <p:cNvGrpSpPr/>
          <p:nvPr/>
        </p:nvGrpSpPr>
        <p:grpSpPr>
          <a:xfrm>
            <a:off x="2592717" y="796859"/>
            <a:ext cx="8128000" cy="5264280"/>
            <a:chOff x="0" y="77193"/>
            <a:chExt cx="8128000" cy="5264280"/>
          </a:xfrm>
        </p:grpSpPr>
        <p:sp>
          <p:nvSpPr>
            <p:cNvPr id="291" name="Google Shape;291;p20"/>
            <p:cNvSpPr/>
            <p:nvPr/>
          </p:nvSpPr>
          <p:spPr>
            <a:xfrm>
              <a:off x="0" y="77193"/>
              <a:ext cx="8128000" cy="806400"/>
            </a:xfrm>
            <a:prstGeom prst="rect">
              <a:avLst/>
            </a:prstGeom>
            <a:solidFill>
              <a:srgbClr val="8C8D85"/>
            </a:solidFill>
            <a:ln cap="flat" cmpd="sng" w="34925">
              <a:solidFill>
                <a:srgbClr val="8C8D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0"/>
            <p:cNvSpPr txBox="1"/>
            <p:nvPr/>
          </p:nvSpPr>
          <p:spPr>
            <a:xfrm>
              <a:off x="0" y="77193"/>
              <a:ext cx="8128000" cy="80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3775" lIns="199125" spcFirstLastPara="1" rIns="199125" wrap="square" tIns="113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8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Вимоги до рапорта</a:t>
              </a:r>
              <a:endParaRPr b="1" sz="2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293" name="Google Shape;293;p20"/>
            <p:cNvSpPr/>
            <p:nvPr/>
          </p:nvSpPr>
          <p:spPr>
            <a:xfrm>
              <a:off x="0" y="883593"/>
              <a:ext cx="8128000" cy="4457880"/>
            </a:xfrm>
            <a:prstGeom prst="rect">
              <a:avLst/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0"/>
            <p:cNvSpPr txBox="1"/>
            <p:nvPr/>
          </p:nvSpPr>
          <p:spPr>
            <a:xfrm>
              <a:off x="0" y="883593"/>
              <a:ext cx="8128000" cy="4457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24025" lIns="149350" spcFirstLastPara="1" rIns="199125" wrap="square" tIns="14935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найменування посади командира (начальника), якому адресується рапорт;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заголовок «Рапорт»;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суть порушеного питання;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перелік доданих до рапорту документів або їх копій (за потреби);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найменування займаної посади;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військове звання, власне ім’я та прізвище;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дату;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Libre Franklin"/>
                <a:buChar char="•"/>
              </a:pPr>
              <a:r>
                <a:rPr b="0" i="0" lang="ru-RU" sz="28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особистий підпис.</a:t>
              </a:r>
              <a:endParaRPr b="0" i="0" sz="2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9" name="Google Shape;299;p21"/>
          <p:cNvGrpSpPr/>
          <p:nvPr/>
        </p:nvGrpSpPr>
        <p:grpSpPr>
          <a:xfrm>
            <a:off x="2592717" y="1056239"/>
            <a:ext cx="8128000" cy="4745520"/>
            <a:chOff x="0" y="336573"/>
            <a:chExt cx="8128000" cy="4745520"/>
          </a:xfrm>
        </p:grpSpPr>
        <p:sp>
          <p:nvSpPr>
            <p:cNvPr id="300" name="Google Shape;300;p21"/>
            <p:cNvSpPr/>
            <p:nvPr/>
          </p:nvSpPr>
          <p:spPr>
            <a:xfrm>
              <a:off x="0" y="336573"/>
              <a:ext cx="8128000" cy="748800"/>
            </a:xfrm>
            <a:prstGeom prst="rect">
              <a:avLst/>
            </a:prstGeom>
            <a:solidFill>
              <a:srgbClr val="8C8D85"/>
            </a:solidFill>
            <a:ln cap="flat" cmpd="sng" w="34925">
              <a:solidFill>
                <a:srgbClr val="8C8D8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1"/>
            <p:cNvSpPr txBox="1"/>
            <p:nvPr/>
          </p:nvSpPr>
          <p:spPr>
            <a:xfrm>
              <a:off x="0" y="336573"/>
              <a:ext cx="8128000" cy="74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5650" lIns="184900" spcFirstLastPara="1" rIns="184900" wrap="square" tIns="105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26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Забороняється встановлювати вимоги стосовно:</a:t>
              </a:r>
              <a:endParaRPr b="1" sz="26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02" name="Google Shape;302;p21"/>
            <p:cNvSpPr/>
            <p:nvPr/>
          </p:nvSpPr>
          <p:spPr>
            <a:xfrm>
              <a:off x="0" y="1085373"/>
              <a:ext cx="8128000" cy="3996720"/>
            </a:xfrm>
            <a:prstGeom prst="rect">
              <a:avLst/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1"/>
            <p:cNvSpPr txBox="1"/>
            <p:nvPr/>
          </p:nvSpPr>
          <p:spPr>
            <a:xfrm>
              <a:off x="0" y="1085373"/>
              <a:ext cx="8128000" cy="3996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08025" lIns="138675" spcFirstLastPara="1" rIns="184900" wrap="square" tIns="138675">
              <a:noAutofit/>
            </a:bodyPr>
            <a:lstStyle/>
            <a:p>
              <a:pPr indent="-635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Libre Franklin"/>
                <a:buNone/>
              </a:pPr>
              <a:r>
                <a:t/>
              </a:r>
              <a:endParaRPr b="0" i="0" sz="2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Libre Franklin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подання рапортів з окремих питань виключно написаними власноруч або друкованим способом;</a:t>
              </a:r>
              <a:endParaRPr b="0" i="0" sz="2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635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Libre Franklin"/>
                <a:buNone/>
              </a:pPr>
              <a:r>
                <a:t/>
              </a:r>
              <a:endParaRPr b="0" i="0" sz="2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Libre Franklin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недотримання вимог щодо розміру полів, відступів, шрифтів, кольору чорнила чи друку, розміру та якості паперу тощо, які не передбачені цим Порядком;</a:t>
              </a:r>
              <a:endParaRPr b="0" i="0" sz="2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635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Libre Franklin"/>
                <a:buNone/>
              </a:pPr>
              <a:r>
                <a:t/>
              </a:r>
              <a:endParaRPr b="0" i="0" sz="2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9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Libre Franklin"/>
                <a:buChar char="•"/>
              </a:pPr>
              <a:r>
                <a:rPr b="0" i="0" lang="ru-RU" sz="26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наявності граматичних, синтаксичних чи інших помилок, які не впливають на суть рапорту.</a:t>
              </a:r>
              <a:endParaRPr b="0" i="0" sz="26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2"/>
          <p:cNvSpPr txBox="1"/>
          <p:nvPr/>
        </p:nvSpPr>
        <p:spPr>
          <a:xfrm>
            <a:off x="1147313" y="393151"/>
            <a:ext cx="1104468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Строки розгляду рапортів</a:t>
            </a:r>
            <a:endParaRPr b="1" sz="3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09" name="Google Shape;309;p22"/>
          <p:cNvGrpSpPr/>
          <p:nvPr/>
        </p:nvGrpSpPr>
        <p:grpSpPr>
          <a:xfrm>
            <a:off x="1147312" y="1154726"/>
            <a:ext cx="10739887" cy="5418534"/>
            <a:chOff x="0" y="66"/>
            <a:chExt cx="10739887" cy="5418534"/>
          </a:xfrm>
        </p:grpSpPr>
        <p:sp>
          <p:nvSpPr>
            <p:cNvPr id="310" name="Google Shape;310;p22"/>
            <p:cNvSpPr/>
            <p:nvPr/>
          </p:nvSpPr>
          <p:spPr>
            <a:xfrm rot="5400000">
              <a:off x="6245848" y="-2115103"/>
              <a:ext cx="2114550" cy="687352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22"/>
            <p:cNvSpPr txBox="1"/>
            <p:nvPr/>
          </p:nvSpPr>
          <p:spPr>
            <a:xfrm>
              <a:off x="3866360" y="367609"/>
              <a:ext cx="6770303" cy="19081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800" lIns="87625" spcFirstLastPara="1" rIns="87625" wrap="square" tIns="438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Libre Franklin"/>
                <a:buChar char="•"/>
              </a:pPr>
              <a:r>
                <a:rPr b="0" i="0" lang="ru-RU" sz="23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питань, які стосуються військової дисципліни, обов’язків особового складу під час виконання бойових наказів (розпоряджень), збереження життя та здоров’я особового складу, відпустки за сімейними обставинами та з інших поважних причин;</a:t>
              </a:r>
              <a:endParaRPr b="0" i="0" sz="23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12" name="Google Shape;312;p22"/>
            <p:cNvSpPr/>
            <p:nvPr/>
          </p:nvSpPr>
          <p:spPr>
            <a:xfrm>
              <a:off x="0" y="66"/>
              <a:ext cx="3866359" cy="2643187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22"/>
            <p:cNvSpPr txBox="1"/>
            <p:nvPr/>
          </p:nvSpPr>
          <p:spPr>
            <a:xfrm>
              <a:off x="129030" y="129096"/>
              <a:ext cx="3608299" cy="2385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160000" spcFirstLastPara="1" rIns="16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4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невідкладно, але не пізніше ніж за 48 годин</a:t>
              </a:r>
              <a:endParaRPr sz="4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14" name="Google Shape;314;p22"/>
            <p:cNvSpPr/>
            <p:nvPr/>
          </p:nvSpPr>
          <p:spPr>
            <a:xfrm rot="5400000">
              <a:off x="6245848" y="660243"/>
              <a:ext cx="2114550" cy="687352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ADAD8">
                <a:alpha val="89803"/>
              </a:srgbClr>
            </a:solidFill>
            <a:ln cap="flat" cmpd="sng" w="34925">
              <a:solidFill>
                <a:srgbClr val="DADAD8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2"/>
            <p:cNvSpPr txBox="1"/>
            <p:nvPr/>
          </p:nvSpPr>
          <p:spPr>
            <a:xfrm>
              <a:off x="3866360" y="3142955"/>
              <a:ext cx="6770303" cy="19081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3800" lIns="87625" spcFirstLastPara="1" rIns="87625" wrap="square" tIns="4380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Libre Franklin"/>
                <a:buChar char="•"/>
              </a:pPr>
              <a:r>
                <a:rPr b="0" i="0" lang="ru-RU" sz="2300" u="none" cap="none" strike="noStrike">
                  <a:solidFill>
                    <a:schemeClr val="dk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 інших питань</a:t>
              </a:r>
              <a:endParaRPr b="0" i="0" sz="23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16" name="Google Shape;316;p22"/>
            <p:cNvSpPr/>
            <p:nvPr/>
          </p:nvSpPr>
          <p:spPr>
            <a:xfrm>
              <a:off x="0" y="2775413"/>
              <a:ext cx="3866359" cy="2643187"/>
            </a:xfrm>
            <a:prstGeom prst="roundRect">
              <a:avLst>
                <a:gd fmla="val 16667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22"/>
            <p:cNvSpPr txBox="1"/>
            <p:nvPr/>
          </p:nvSpPr>
          <p:spPr>
            <a:xfrm>
              <a:off x="129030" y="2904443"/>
              <a:ext cx="3608299" cy="2385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160000" spcFirstLastPara="1" rIns="16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не більше 14 днів</a:t>
              </a:r>
              <a:endParaRPr sz="4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"/>
          <p:cNvSpPr txBox="1"/>
          <p:nvPr/>
        </p:nvSpPr>
        <p:spPr>
          <a:xfrm>
            <a:off x="959555" y="982133"/>
            <a:ext cx="10792178" cy="5291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Командиру військової частини (№, назва)</a:t>
            </a:r>
            <a:b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 (ПІБ, посада, підрозділ)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РАПОРТ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Прошу переглянути питання щодо виплати мені додаткової винагороди за (місяць, рік), оскільки я виконував бойові завдання у зоні бойових дій (дата, місце, підстава — наказ №). Додатково надаю копії документів, що підтверджують мою участь.</a:t>
            </a:r>
            <a:b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Прошу надати письмову відповідь у встановлені законом строки.</a:t>
            </a:r>
            <a:endParaRPr/>
          </a:p>
          <a:p>
            <a:pPr indent="0" lvl="0" marL="0" marR="0" rtl="0" algn="just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(дата, підпис)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80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Важливо:</a:t>
            </a:r>
            <a:endParaRPr/>
          </a:p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Завжди зберігайте копії всіх документів, заяв, відповідей.</a:t>
            </a:r>
            <a:endParaRPr/>
          </a:p>
          <a:p>
            <a:pPr indent="-342900" lvl="0" marL="342900" marR="0" rtl="0" algn="just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Пишіть спокійно, чітко, із зазначенням конкретних фактів та норм закону.</a:t>
            </a:r>
            <a:endParaRPr/>
          </a:p>
          <a:p>
            <a:pPr indent="-342900" lvl="0" marL="342900" marR="0" rtl="0" algn="just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Дотримуйтесь службового порядку: спочатку — командир частини, далі — вище керівництво, лише потім суд чи прокуратура.</a:t>
            </a:r>
            <a:endParaRPr/>
          </a:p>
          <a:p>
            <a:pPr indent="-342900" lvl="0" marL="342900" marR="0" rtl="0" algn="just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Noto Sans Symbols"/>
              <a:buChar char="∙"/>
            </a:pP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Пам’ятайте: відстоювати свої права — це законно та гідно.</a:t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"/>
          <p:cNvSpPr txBox="1"/>
          <p:nvPr>
            <p:ph type="title"/>
          </p:nvPr>
        </p:nvSpPr>
        <p:spPr>
          <a:xfrm>
            <a:off x="5917720" y="2294094"/>
            <a:ext cx="5986733" cy="107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Times New Roman"/>
              <a:buNone/>
            </a:pPr>
            <a:r>
              <a:rPr b="1" lang="ru-RU" sz="3900">
                <a:latin typeface="Times New Roman"/>
                <a:ea typeface="Times New Roman"/>
                <a:cs typeface="Times New Roman"/>
                <a:sym typeface="Times New Roman"/>
              </a:rPr>
              <a:t>Центральне </a:t>
            </a:r>
            <a:br>
              <a:rPr b="1" lang="ru-RU" sz="39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u-RU" sz="3900">
                <a:latin typeface="Times New Roman"/>
                <a:ea typeface="Times New Roman"/>
                <a:cs typeface="Times New Roman"/>
                <a:sym typeface="Times New Roman"/>
              </a:rPr>
              <a:t>управління захисту прав військовослужбовців Міністерства оборони України</a:t>
            </a:r>
            <a:endParaRPr b="1" sz="3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28" name="Google Shape;328;p24"/>
          <p:cNvGrpSpPr/>
          <p:nvPr/>
        </p:nvGrpSpPr>
        <p:grpSpPr>
          <a:xfrm>
            <a:off x="2866568" y="953624"/>
            <a:ext cx="2708288" cy="5416576"/>
            <a:chOff x="1455670" y="1045"/>
            <a:chExt cx="2708288" cy="5416576"/>
          </a:xfrm>
        </p:grpSpPr>
        <p:sp>
          <p:nvSpPr>
            <p:cNvPr id="329" name="Google Shape;329;p24"/>
            <p:cNvSpPr/>
            <p:nvPr/>
          </p:nvSpPr>
          <p:spPr>
            <a:xfrm>
              <a:off x="1455670" y="1045"/>
              <a:ext cx="2708288" cy="1624973"/>
            </a:xfrm>
            <a:prstGeom prst="rect">
              <a:avLst/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4"/>
            <p:cNvSpPr txBox="1"/>
            <p:nvPr/>
          </p:nvSpPr>
          <p:spPr>
            <a:xfrm>
              <a:off x="1455670" y="1045"/>
              <a:ext cx="2708288" cy="16249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на офіційну електронну скриньку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35"/>
                </a:spcBef>
                <a:spcAft>
                  <a:spcPts val="0"/>
                </a:spcAft>
                <a:buNone/>
              </a:pPr>
              <a:r>
                <a:rPr b="1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mpd@post.mil.gov.ua</a:t>
              </a:r>
              <a:r>
                <a:rPr b="0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;</a:t>
              </a:r>
              <a:endParaRPr sz="2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31" name="Google Shape;331;p24"/>
            <p:cNvSpPr/>
            <p:nvPr/>
          </p:nvSpPr>
          <p:spPr>
            <a:xfrm>
              <a:off x="1455670" y="1896846"/>
              <a:ext cx="2708288" cy="1624973"/>
            </a:xfrm>
            <a:prstGeom prst="rect">
              <a:avLst/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4"/>
            <p:cNvSpPr txBox="1"/>
            <p:nvPr/>
          </p:nvSpPr>
          <p:spPr>
            <a:xfrm>
              <a:off x="1455670" y="1896846"/>
              <a:ext cx="2708288" cy="16249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поштою</a:t>
              </a:r>
              <a:endParaRPr b="0" i="0" sz="2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735"/>
                </a:spcBef>
                <a:spcAft>
                  <a:spcPts val="0"/>
                </a:spcAft>
                <a:buNone/>
              </a:pPr>
              <a:r>
                <a:rPr b="1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проспект Повітряних сил, 6, м. Київ, 03049</a:t>
              </a:r>
              <a:endParaRPr b="1" i="0" sz="2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33" name="Google Shape;333;p24"/>
            <p:cNvSpPr/>
            <p:nvPr/>
          </p:nvSpPr>
          <p:spPr>
            <a:xfrm>
              <a:off x="1455670" y="3792648"/>
              <a:ext cx="2708288" cy="1624973"/>
            </a:xfrm>
            <a:prstGeom prst="rect">
              <a:avLst/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4"/>
            <p:cNvSpPr txBox="1"/>
            <p:nvPr/>
          </p:nvSpPr>
          <p:spPr>
            <a:xfrm>
              <a:off x="1455670" y="3792648"/>
              <a:ext cx="2708288" cy="16249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0000" lIns="80000" spcFirstLastPara="1" rIns="80000" wrap="square" tIns="80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телефоном </a:t>
              </a:r>
              <a:br>
                <a:rPr b="0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</a:br>
              <a:br>
                <a:rPr b="0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</a:br>
              <a:r>
                <a:rPr b="1" i="0" lang="ru-RU" sz="2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1512</a:t>
              </a:r>
              <a:endParaRPr b="1" i="0" sz="21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0"/>
            <a:ext cx="82296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6"/>
          <p:cNvSpPr txBox="1"/>
          <p:nvPr>
            <p:ph type="title"/>
          </p:nvPr>
        </p:nvSpPr>
        <p:spPr>
          <a:xfrm>
            <a:off x="5917720" y="2294094"/>
            <a:ext cx="5986733" cy="107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</a:pPr>
            <a:r>
              <a:rPr b="1" lang="ru-RU" sz="4000"/>
              <a:t>Уповноважений Президента України з питань захисту прав військовослужбовців та членів їх сімей</a:t>
            </a:r>
            <a:endParaRPr b="1" sz="39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345" name="Google Shape;345;p26"/>
          <p:cNvGrpSpPr/>
          <p:nvPr/>
        </p:nvGrpSpPr>
        <p:grpSpPr>
          <a:xfrm>
            <a:off x="1255622" y="2185758"/>
            <a:ext cx="4739736" cy="2843841"/>
            <a:chOff x="0" y="879495"/>
            <a:chExt cx="4739736" cy="2843841"/>
          </a:xfrm>
        </p:grpSpPr>
        <p:sp>
          <p:nvSpPr>
            <p:cNvPr id="346" name="Google Shape;346;p26"/>
            <p:cNvSpPr/>
            <p:nvPr/>
          </p:nvSpPr>
          <p:spPr>
            <a:xfrm>
              <a:off x="0" y="879495"/>
              <a:ext cx="4739736" cy="2843841"/>
            </a:xfrm>
            <a:prstGeom prst="rect">
              <a:avLst/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26"/>
            <p:cNvSpPr txBox="1"/>
            <p:nvPr/>
          </p:nvSpPr>
          <p:spPr>
            <a:xfrm>
              <a:off x="0" y="879495"/>
              <a:ext cx="4739736" cy="28438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8575" lIns="148575" spcFirstLastPara="1" rIns="148575" wrap="square" tIns="14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39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на офіційну електронну скриньку </a:t>
              </a:r>
              <a:br>
                <a:rPr b="0" i="0" lang="ru-RU" sz="39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</a:br>
              <a:br>
                <a:rPr b="0" i="0" lang="ru-RU" sz="39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</a:br>
              <a:r>
                <a:rPr b="1" i="0" lang="ru-RU" sz="39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zpv@apu.gov.ua</a:t>
              </a:r>
              <a:endParaRPr b="1" i="0" sz="39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7"/>
          <p:cNvSpPr txBox="1"/>
          <p:nvPr>
            <p:ph type="title"/>
          </p:nvPr>
        </p:nvSpPr>
        <p:spPr>
          <a:xfrm>
            <a:off x="7798279" y="2233709"/>
            <a:ext cx="4266135" cy="1070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Times New Roman"/>
              <a:buNone/>
            </a:pPr>
            <a:r>
              <a:rPr b="1" lang="ru-RU" sz="3600">
                <a:latin typeface="Times New Roman"/>
                <a:ea typeface="Times New Roman"/>
                <a:cs typeface="Times New Roman"/>
                <a:sym typeface="Times New Roman"/>
              </a:rPr>
              <a:t>Уповноважений Верховної Ради України з прав людини</a:t>
            </a:r>
            <a:endParaRPr b="1" sz="3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3" name="Google Shape;35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177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28"/>
          <p:cNvGrpSpPr/>
          <p:nvPr/>
        </p:nvGrpSpPr>
        <p:grpSpPr>
          <a:xfrm>
            <a:off x="2033313" y="721666"/>
            <a:ext cx="8125373" cy="5414666"/>
            <a:chOff x="1313" y="2000"/>
            <a:chExt cx="8125373" cy="5414666"/>
          </a:xfrm>
        </p:grpSpPr>
        <p:sp>
          <p:nvSpPr>
            <p:cNvPr id="359" name="Google Shape;359;p28"/>
            <p:cNvSpPr/>
            <p:nvPr/>
          </p:nvSpPr>
          <p:spPr>
            <a:xfrm>
              <a:off x="1313" y="2000"/>
              <a:ext cx="8125372" cy="2598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8"/>
            <p:cNvSpPr txBox="1"/>
            <p:nvPr/>
          </p:nvSpPr>
          <p:spPr>
            <a:xfrm>
              <a:off x="77412" y="78099"/>
              <a:ext cx="7973174" cy="24460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8100" lIns="198100" spcFirstLastPara="1" rIns="198100" wrap="square" tIns="19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5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 Звільнення військовослужбовців з військової служби </a:t>
              </a:r>
              <a:endParaRPr sz="5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61" name="Google Shape;361;p28"/>
            <p:cNvSpPr/>
            <p:nvPr/>
          </p:nvSpPr>
          <p:spPr>
            <a:xfrm>
              <a:off x="1313" y="2818458"/>
              <a:ext cx="1910953" cy="2598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8"/>
            <p:cNvSpPr txBox="1"/>
            <p:nvPr/>
          </p:nvSpPr>
          <p:spPr>
            <a:xfrm>
              <a:off x="57283" y="2874428"/>
              <a:ext cx="1799013" cy="24862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 віком</a:t>
              </a:r>
              <a:endParaRPr sz="23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2072786" y="2818458"/>
              <a:ext cx="1910953" cy="2598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8"/>
            <p:cNvSpPr txBox="1"/>
            <p:nvPr/>
          </p:nvSpPr>
          <p:spPr>
            <a:xfrm>
              <a:off x="2128756" y="2874428"/>
              <a:ext cx="1799013" cy="24862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за станом здоров’я</a:t>
              </a:r>
              <a:endParaRPr sz="23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4144260" y="2818458"/>
              <a:ext cx="1910953" cy="2598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8"/>
            <p:cNvSpPr txBox="1"/>
            <p:nvPr/>
          </p:nvSpPr>
          <p:spPr>
            <a:xfrm>
              <a:off x="4200230" y="2874428"/>
              <a:ext cx="1799013" cy="24862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3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через сімейні обставини або з інших поважних причин</a:t>
              </a:r>
              <a:endParaRPr sz="23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6215733" y="2818458"/>
              <a:ext cx="1910953" cy="25982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8"/>
            <p:cNvSpPr txBox="1"/>
            <p:nvPr/>
          </p:nvSpPr>
          <p:spPr>
            <a:xfrm>
              <a:off x="6271703" y="2874428"/>
              <a:ext cx="1799013" cy="24862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7625" lIns="87625" spcFirstLastPara="1" rIns="87625" wrap="square" tIns="876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23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у зв’язку із звільненням з полону</a:t>
              </a:r>
              <a:endParaRPr sz="23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29"/>
          <p:cNvGrpSpPr/>
          <p:nvPr/>
        </p:nvGrpSpPr>
        <p:grpSpPr>
          <a:xfrm>
            <a:off x="2036655" y="181523"/>
            <a:ext cx="8118689" cy="5956443"/>
            <a:chOff x="4655" y="367"/>
            <a:chExt cx="8118689" cy="5956443"/>
          </a:xfrm>
        </p:grpSpPr>
        <p:sp>
          <p:nvSpPr>
            <p:cNvPr id="374" name="Google Shape;374;p29"/>
            <p:cNvSpPr/>
            <p:nvPr/>
          </p:nvSpPr>
          <p:spPr>
            <a:xfrm>
              <a:off x="4655" y="367"/>
              <a:ext cx="8118689" cy="1385141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9"/>
            <p:cNvSpPr txBox="1"/>
            <p:nvPr/>
          </p:nvSpPr>
          <p:spPr>
            <a:xfrm>
              <a:off x="45224" y="40936"/>
              <a:ext cx="8037551" cy="13040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6200" lIns="156200" spcFirstLastPara="1" rIns="156200" wrap="square" tIns="15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1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 </a:t>
              </a:r>
              <a:r>
                <a:rPr b="1" lang="ru-RU" sz="29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Звільнення військовослужбовців з військової служби через сімейні обставини або з інших поважниї причин </a:t>
              </a:r>
              <a:endParaRPr b="1" sz="29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4655" y="1547751"/>
              <a:ext cx="1545828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9"/>
            <p:cNvSpPr txBox="1"/>
            <p:nvPr/>
          </p:nvSpPr>
          <p:spPr>
            <a:xfrm>
              <a:off x="49931" y="1593027"/>
              <a:ext cx="1455276" cy="2032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перебування на утриманні у військовослужбовця трьох і більше дітей віком до 18 років, крім тих, які мають заборгованість із сплати аліментів, сукупний розмір якої перевищує суму платежів за три місяці;</a:t>
              </a:r>
              <a:endParaRPr sz="1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78" name="Google Shape;378;p29"/>
            <p:cNvSpPr/>
            <p:nvPr/>
          </p:nvSpPr>
          <p:spPr>
            <a:xfrm>
              <a:off x="4655" y="3833402"/>
              <a:ext cx="1545828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9"/>
            <p:cNvSpPr txBox="1"/>
            <p:nvPr/>
          </p:nvSpPr>
          <p:spPr>
            <a:xfrm>
              <a:off x="49931" y="3878678"/>
              <a:ext cx="1455276" cy="2032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якщо їхні близькі родичі (чоловік, дружина, син, донька, батько, мати або рідний (повнорідний, неповнорідний) брат чи сестра) загинули або пропали безвісти під час безпосередньої участі у бойових діях</a:t>
              </a:r>
              <a:endParaRPr sz="1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80" name="Google Shape;380;p29"/>
            <p:cNvSpPr/>
            <p:nvPr/>
          </p:nvSpPr>
          <p:spPr>
            <a:xfrm>
              <a:off x="1680333" y="1547751"/>
              <a:ext cx="3156581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9"/>
            <p:cNvSpPr txBox="1"/>
            <p:nvPr/>
          </p:nvSpPr>
          <p:spPr>
            <a:xfrm>
              <a:off x="1742525" y="1609943"/>
              <a:ext cx="3032197" cy="19990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військовослужбовці, які мають дитину (дітей) віком до 18 років, якщо другий з батьків такої дитини (дітей) помер, позбавлений батьківських прав, визнаний зниклим безвісти або безвісно відсутнім, оголошений померлим, відбуває покарання у місцях позбавлення волі</a:t>
              </a:r>
              <a:endParaRPr sz="1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82" name="Google Shape;382;p29"/>
            <p:cNvSpPr/>
            <p:nvPr/>
          </p:nvSpPr>
          <p:spPr>
            <a:xfrm>
              <a:off x="1680333" y="3833402"/>
              <a:ext cx="1545828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9"/>
            <p:cNvSpPr txBox="1"/>
            <p:nvPr/>
          </p:nvSpPr>
          <p:spPr>
            <a:xfrm>
              <a:off x="1725609" y="3878678"/>
              <a:ext cx="1455276" cy="2032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утримання військовослужбовцем повнолітньої дитини, яка є особою з інвалідністю I чи II групи</a:t>
              </a:r>
              <a:endParaRPr sz="1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84" name="Google Shape;384;p29"/>
            <p:cNvSpPr/>
            <p:nvPr/>
          </p:nvSpPr>
          <p:spPr>
            <a:xfrm>
              <a:off x="3291085" y="3833402"/>
              <a:ext cx="1545828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9"/>
            <p:cNvSpPr txBox="1"/>
            <p:nvPr/>
          </p:nvSpPr>
          <p:spPr>
            <a:xfrm>
              <a:off x="3336361" y="3878678"/>
              <a:ext cx="1455276" cy="2032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необхідність здійснювати постійний догляд за дружиною (чоловіком) з числа осіб з інвалідністю I чи II групи</a:t>
              </a:r>
              <a:endParaRPr sz="1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86" name="Google Shape;386;p29"/>
            <p:cNvSpPr/>
            <p:nvPr/>
          </p:nvSpPr>
          <p:spPr>
            <a:xfrm>
              <a:off x="4966763" y="1547751"/>
              <a:ext cx="3156581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9"/>
            <p:cNvSpPr txBox="1"/>
            <p:nvPr/>
          </p:nvSpPr>
          <p:spPr>
            <a:xfrm>
              <a:off x="5028955" y="1609943"/>
              <a:ext cx="3032197" cy="19990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2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необхідність здійснювати постійний догляд за членом сім’ї 2 ступеня споріднення, який є особою з інвалідністю I або II групи, за умови відсутності інших членів сім’ї 1 та 2 ст. споріднення такої особи або якщо інші члени сім’ї 1 та 2 ст. споріднення самі потребують постійного догляду за висновком МСЕК чи ЛКК</a:t>
              </a:r>
              <a:endParaRPr sz="12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88" name="Google Shape;388;p29"/>
            <p:cNvSpPr/>
            <p:nvPr/>
          </p:nvSpPr>
          <p:spPr>
            <a:xfrm>
              <a:off x="4966763" y="3833402"/>
              <a:ext cx="1545828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9"/>
            <p:cNvSpPr txBox="1"/>
            <p:nvPr/>
          </p:nvSpPr>
          <p:spPr>
            <a:xfrm>
              <a:off x="5012039" y="3878678"/>
              <a:ext cx="1455276" cy="20328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у зв’язку з необхідністю здійснення опіки над особою, визнаною судом недієздатною, за умови що за такою особою не здійснюється піклування (опіка) іншими особами</a:t>
              </a:r>
              <a:endParaRPr sz="1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90" name="Google Shape;390;p29"/>
            <p:cNvSpPr/>
            <p:nvPr/>
          </p:nvSpPr>
          <p:spPr>
            <a:xfrm>
              <a:off x="6577516" y="3833402"/>
              <a:ext cx="1545828" cy="2123408"/>
            </a:xfrm>
            <a:prstGeom prst="roundRect">
              <a:avLst>
                <a:gd fmla="val 10000" name="adj"/>
              </a:avLst>
            </a:prstGeom>
            <a:solidFill>
              <a:srgbClr val="8C8D85"/>
            </a:solidFill>
            <a:ln cap="flat" cmpd="sng" w="349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9"/>
            <p:cNvSpPr txBox="1"/>
            <p:nvPr/>
          </p:nvSpPr>
          <p:spPr>
            <a:xfrm>
              <a:off x="6622792" y="3878678"/>
              <a:ext cx="1455300" cy="203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38100" spcFirstLastPara="1" rIns="38100" wrap="square" tIns="381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ru-RU" sz="1000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якщо їхні близькі родичі (чоловік, дружина, син, донька, батько, мати або рідний (повнорідний, неповнорідний) брат чи сестра) загинули або пропали безвісти під час безпосередньої участі у антитерористичній операції, здійснення заходів із забезпечення національної безпеки і оборони, відсічі і стримування збройної агресії</a:t>
              </a:r>
              <a:endParaRPr sz="10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Уголки">
  <a:themeElements>
    <a:clrScheme name="Crop">
      <a:dk1>
        <a:srgbClr val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2025-04-27T17:05:29Z</dcterms:created>
  <dc:creator>Microsoft Office User</dc:creator>
</cp:coreProperties>
</file>