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64" r:id="rId4"/>
    <p:sldId id="257" r:id="rId5"/>
    <p:sldId id="258" r:id="rId6"/>
    <p:sldId id="259" r:id="rId7"/>
    <p:sldId id="261" r:id="rId8"/>
    <p:sldId id="260" r:id="rId9"/>
    <p:sldId id="266" r:id="rId10"/>
    <p:sldId id="265"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84"/>
  </p:normalViewPr>
  <p:slideViewPr>
    <p:cSldViewPr snapToGrid="0">
      <p:cViewPr varScale="1">
        <p:scale>
          <a:sx n="113" d="100"/>
          <a:sy n="113"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4/27/25</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4/27/25</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a:t>Образец заголовка</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4/27/25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4/27/25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4/27/25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4/27/25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4/27/25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4/27/25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4/27/25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4/27/25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22AA332F-8031-0885-F5C4-7C9891230AF2}"/>
              </a:ext>
            </a:extLst>
          </p:cNvPr>
          <p:cNvSpPr>
            <a:spLocks noGrp="1"/>
          </p:cNvSpPr>
          <p:nvPr>
            <p:ph type="ctrTitle"/>
          </p:nvPr>
        </p:nvSpPr>
        <p:spPr>
          <a:xfrm>
            <a:off x="1416206" y="1304692"/>
            <a:ext cx="9500838" cy="791737"/>
          </a:xfrm>
        </p:spPr>
        <p:txBody>
          <a:bodyPr/>
          <a:lstStyle/>
          <a:p>
            <a:r>
              <a:rPr lang="ru-UA" sz="3600" b="1" kern="0" dirty="0">
                <a:effectLst/>
                <a:latin typeface="Times New Roman" panose="02020603050405020304" pitchFamily="18" charset="0"/>
                <a:ea typeface="Times New Roman" panose="02020603050405020304" pitchFamily="18" charset="0"/>
              </a:rPr>
              <a:t>Правова підготовка на тему:</a:t>
            </a:r>
            <a:endParaRPr lang="ru-UA" sz="3600" dirty="0"/>
          </a:p>
        </p:txBody>
      </p:sp>
      <p:sp>
        <p:nvSpPr>
          <p:cNvPr id="5" name="Подзаголовок 4">
            <a:extLst>
              <a:ext uri="{FF2B5EF4-FFF2-40B4-BE49-F238E27FC236}">
                <a16:creationId xmlns:a16="http://schemas.microsoft.com/office/drawing/2014/main" id="{785A63DF-514C-594D-19EE-CD5A733557E0}"/>
              </a:ext>
            </a:extLst>
          </p:cNvPr>
          <p:cNvSpPr>
            <a:spLocks noGrp="1"/>
          </p:cNvSpPr>
          <p:nvPr>
            <p:ph type="subTitle" idx="1"/>
          </p:nvPr>
        </p:nvSpPr>
        <p:spPr>
          <a:xfrm>
            <a:off x="1416206" y="2419815"/>
            <a:ext cx="9277814" cy="2453268"/>
          </a:xfrm>
        </p:spPr>
        <p:txBody>
          <a:bodyPr/>
          <a:lstStyle/>
          <a:p>
            <a:r>
              <a:rPr lang="ru-UA" sz="2800" b="1" kern="0" dirty="0">
                <a:effectLst/>
                <a:latin typeface="Times New Roman" panose="02020603050405020304" pitchFamily="18" charset="0"/>
                <a:ea typeface="Times New Roman" panose="02020603050405020304" pitchFamily="18" charset="0"/>
                <a:cs typeface="Times New Roman" panose="02020603050405020304" pitchFamily="18" charset="0"/>
              </a:rPr>
              <a:t>“Вимоги законодавства України щодо відповідальності військовослужбовців за ухилення від військової служби, самовільного залишення військової частини або місця служби”.</a:t>
            </a:r>
            <a:endParaRPr lang="ru-UA"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UA" dirty="0"/>
          </a:p>
        </p:txBody>
      </p:sp>
    </p:spTree>
    <p:extLst>
      <p:ext uri="{BB962C8B-B14F-4D97-AF65-F5344CB8AC3E}">
        <p14:creationId xmlns:p14="http://schemas.microsoft.com/office/powerpoint/2010/main" val="2452245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B2BF19-8604-CA67-5486-2D609BC12A96}"/>
              </a:ext>
            </a:extLst>
          </p:cNvPr>
          <p:cNvSpPr>
            <a:spLocks noGrp="1"/>
          </p:cNvSpPr>
          <p:nvPr>
            <p:ph type="title"/>
          </p:nvPr>
        </p:nvSpPr>
        <p:spPr>
          <a:xfrm>
            <a:off x="970844" y="282222"/>
            <a:ext cx="10859912" cy="553156"/>
          </a:xfrm>
        </p:spPr>
        <p:txBody>
          <a:bodyPr>
            <a:normAutofit fontScale="90000"/>
          </a:bodyPr>
          <a:lstStyle/>
          <a:p>
            <a:pPr algn="ctr"/>
            <a:r>
              <a:rPr lang="ru-UA" sz="2400" b="1" dirty="0">
                <a:effectLst/>
                <a:latin typeface="Times New Roman" panose="02020603050405020304" pitchFamily="18" charset="0"/>
                <a:ea typeface="Times New Roman" panose="02020603050405020304" pitchFamily="18" charset="0"/>
              </a:rPr>
              <a:t>Адміністративна відповідальність військовослужбовців у період воєнного стану</a:t>
            </a:r>
            <a:br>
              <a:rPr lang="ru-UA" sz="1800" b="1" dirty="0">
                <a:effectLst/>
                <a:latin typeface="Times New Roman" panose="02020603050405020304" pitchFamily="18" charset="0"/>
                <a:ea typeface="Times New Roman" panose="02020603050405020304" pitchFamily="18" charset="0"/>
              </a:rPr>
            </a:br>
            <a:endParaRPr lang="ru-UA" dirty="0"/>
          </a:p>
        </p:txBody>
      </p:sp>
      <p:sp>
        <p:nvSpPr>
          <p:cNvPr id="4" name="TextBox 3">
            <a:extLst>
              <a:ext uri="{FF2B5EF4-FFF2-40B4-BE49-F238E27FC236}">
                <a16:creationId xmlns:a16="http://schemas.microsoft.com/office/drawing/2014/main" id="{369D32BF-10CA-CA24-5F4A-3325102E8D78}"/>
              </a:ext>
            </a:extLst>
          </p:cNvPr>
          <p:cNvSpPr txBox="1"/>
          <p:nvPr/>
        </p:nvSpPr>
        <p:spPr>
          <a:xfrm>
            <a:off x="970845" y="733779"/>
            <a:ext cx="11130844" cy="5734903"/>
          </a:xfrm>
          <a:prstGeom prst="rect">
            <a:avLst/>
          </a:prstGeom>
          <a:noFill/>
        </p:spPr>
        <p:txBody>
          <a:bodyPr wrap="square">
            <a:spAutoFit/>
          </a:bodyPr>
          <a:lstStyle/>
          <a:p>
            <a:pPr algn="just">
              <a:spcAft>
                <a:spcPts val="800"/>
              </a:spcAf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Що таке адміністративна відповідальність для військовослужбовців?</a:t>
            </a:r>
            <a:endParaRPr lang="ru-UA"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Військовослужбовці, як і цивільні особи, несуть адміністративну відповідальність за порушення законодавства, які не містять ознак злочину. Водночас, щодо них діють особливі правила та процедури, визначені Кодексом України про адміністративні правопорушення (КУпАП), Статутом ЗСУ та спеціальними законами.</a:t>
            </a:r>
          </a:p>
          <a:p>
            <a:pPr algn="just">
              <a:spcAft>
                <a:spcPts val="800"/>
              </a:spcAf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Особливості відповідальності під час воєнного стану</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spcAft>
                <a:spcPts val="800"/>
              </a:spcAft>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Посилений контроль за дотриманням військової дисципліни та порядку.</a:t>
            </a:r>
          </a:p>
          <a:p>
            <a:pPr indent="228600" algn="just">
              <a:spcAft>
                <a:spcPts val="800"/>
              </a:spcAft>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Адміністративна відповідальність настає за порушення, які не є кримінальними, наприклад:</a:t>
            </a:r>
          </a:p>
          <a:p>
            <a:pPr marL="342900" lvl="0" indent="-34290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порушення правил військового обліку,</a:t>
            </a:r>
          </a:p>
          <a:p>
            <a:pPr marL="342900" lvl="0" indent="-34290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запізнення на службу,</a:t>
            </a:r>
          </a:p>
          <a:p>
            <a:pPr marL="342900" lvl="0" indent="-34290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збереження військових документів,</a:t>
            </a:r>
          </a:p>
          <a:p>
            <a:pPr marL="342900" lvl="0" indent="-34290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порушення комендантської години,</a:t>
            </a:r>
          </a:p>
          <a:p>
            <a:pPr marL="342900" lvl="0" indent="-342900" algn="just">
              <a:spcAft>
                <a:spcPts val="800"/>
              </a:spcAf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дрібні дисциплінарні проступки,</a:t>
            </a:r>
            <a:r>
              <a:rPr lang="ru-UA" sz="1800" dirty="0">
                <a:effectLst/>
                <a:latin typeface="Times New Roman" panose="02020603050405020304" pitchFamily="18" charset="0"/>
                <a:ea typeface="Calibri" panose="020F0502020204030204" pitchFamily="34" charset="0"/>
                <a:cs typeface="Times New Roman" panose="02020603050405020304" pitchFamily="18" charset="0"/>
              </a:rPr>
              <a:t>порушення режиму в частині тощо</a:t>
            </a:r>
            <a:r>
              <a:rPr lang="ru-UA" sz="1400" dirty="0">
                <a:effectLst/>
                <a:latin typeface="Times New Roman" panose="02020603050405020304" pitchFamily="18" charset="0"/>
                <a:cs typeface="Times New Roman" panose="02020603050405020304" pitchFamily="18" charset="0"/>
              </a:rPr>
              <a:t> </a:t>
            </a:r>
          </a:p>
          <a:p>
            <a:pPr algn="just">
              <a:spcAft>
                <a:spcPts val="800"/>
              </a:spcAf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Хто притягує військових до адміністративної відповідальності</a:t>
            </a: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Командири (начальники) підрозділів — мають право накладати дисциплінарні стягнення згідно з Дисциплінарним статутом ЗСУ.</a:t>
            </a: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Військова служба правопорядку (ВСП) — складає протоколи, проводить перевірки.</a:t>
            </a: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Суди — розглядають адміністративні справи за окремими статтями КУпАП.</a:t>
            </a:r>
          </a:p>
          <a:p>
            <a:endParaRPr lang="ru-U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852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EC210D-8374-0839-9355-0E0F019EBED2}"/>
              </a:ext>
            </a:extLst>
          </p:cNvPr>
          <p:cNvSpPr>
            <a:spLocks noGrp="1"/>
          </p:cNvSpPr>
          <p:nvPr>
            <p:ph type="title"/>
          </p:nvPr>
        </p:nvSpPr>
        <p:spPr>
          <a:xfrm>
            <a:off x="1004711" y="180622"/>
            <a:ext cx="10927645" cy="982134"/>
          </a:xfrm>
        </p:spPr>
        <p:txBody>
          <a:bodyPr>
            <a:normAutofit/>
          </a:bodyPr>
          <a:lstStyle/>
          <a:p>
            <a:pPr algn="ctr"/>
            <a:r>
              <a:rPr lang="ru-UA" sz="2400" b="1" dirty="0">
                <a:effectLst/>
                <a:latin typeface="Times New Roman" panose="02020603050405020304" pitchFamily="18" charset="0"/>
                <a:ea typeface="Times New Roman" panose="02020603050405020304" pitchFamily="18" charset="0"/>
              </a:rPr>
              <a:t>Адміністративна відповідальність військовослужбовців у період воєнного стану</a:t>
            </a:r>
            <a:endParaRPr lang="ru-UA" sz="2400" dirty="0"/>
          </a:p>
        </p:txBody>
      </p:sp>
      <p:sp>
        <p:nvSpPr>
          <p:cNvPr id="4" name="TextBox 3">
            <a:extLst>
              <a:ext uri="{FF2B5EF4-FFF2-40B4-BE49-F238E27FC236}">
                <a16:creationId xmlns:a16="http://schemas.microsoft.com/office/drawing/2014/main" id="{1C396F7E-D125-855D-94B5-1875A5966995}"/>
              </a:ext>
            </a:extLst>
          </p:cNvPr>
          <p:cNvSpPr txBox="1"/>
          <p:nvPr/>
        </p:nvSpPr>
        <p:spPr>
          <a:xfrm>
            <a:off x="1128889" y="857956"/>
            <a:ext cx="10803467" cy="6042680"/>
          </a:xfrm>
          <a:prstGeom prst="rect">
            <a:avLst/>
          </a:prstGeom>
          <a:noFill/>
        </p:spPr>
        <p:txBody>
          <a:bodyPr wrap="square">
            <a:spAutoFit/>
          </a:bodyPr>
          <a:lstStyle/>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	Які стягнення застосовуються?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Попередження</a:t>
            </a:r>
          </a:p>
          <a:p>
            <a:pPr marL="342900" lvl="0" indent="-34290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Догана</a:t>
            </a:r>
          </a:p>
          <a:p>
            <a:pPr marL="342900" lvl="0" indent="-34290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Штраф</a:t>
            </a:r>
          </a:p>
          <a:p>
            <a:pPr marL="342900" lvl="0" indent="-34290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Арешт з утриманням на гауптвахті (для військових)</a:t>
            </a:r>
          </a:p>
          <a:p>
            <a:pPr marL="342900" lvl="0" indent="-342900" algn="just">
              <a:spcAft>
                <a:spcPts val="800"/>
              </a:spcAf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Обмеження у правах та інші дисциплінарні заходи (згідно зі статутом)</a:t>
            </a:r>
            <a:endParaRPr lang="ru-UA" kern="1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Посилення відповідальності у воєнний час</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 адміністративні правопорушення, пов’язані з порушенням порядку несення служби, військовий обліку, невиконанням розпоряджень — штрафи та стягнення можуть бути підвищені.</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Рішення про накладення стягнення виконується негайно.</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Повторні порушення можуть призвести до суворіших мір відповідальності, аж до кримінальної.</a:t>
            </a:r>
          </a:p>
          <a:p>
            <a:pPr indent="457200"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Порядок оскарження адміністративного стягнення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Військовослужбовець має право подати скаргу командиру вищого рівня, органу ВСП або до суду.</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Оскарження можливе у скорочені строки (від 10 до 15 днів), визначені КУпАП.</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Всі скарги розглядаються невідкладно через особливості воєнного стану.</a:t>
            </a:r>
          </a:p>
          <a:p>
            <a:pPr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Важливо знати:</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	Адміністративна відповідальність не знімає можливості застосування дисциплінарних стягнень, якщо це передбачено статутом.</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	У разі серйозних чи повторних порушень — можлива перекваліфікація у кримінальне провадження.</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703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992459" y="144966"/>
            <a:ext cx="11095463" cy="487212"/>
          </a:xfrm>
        </p:spPr>
        <p:txBody>
          <a:bodyPr>
            <a:normAutofit fontScale="90000"/>
          </a:bodyPr>
          <a:lstStyle/>
          <a:p>
            <a:pPr algn="ctr"/>
            <a:r>
              <a:rPr lang="ru-UA" sz="2400" b="1" dirty="0">
                <a:effectLst/>
                <a:latin typeface="Times New Roman" panose="02020603050405020304" pitchFamily="18" charset="0"/>
                <a:ea typeface="Times New Roman" panose="02020603050405020304" pitchFamily="18" charset="0"/>
              </a:rPr>
              <a:t>Найбільш поширені види адміністративної відповідальності військовослужбовців</a:t>
            </a:r>
            <a:br>
              <a:rPr lang="ru-UA" sz="2000" b="1" dirty="0">
                <a:effectLst/>
                <a:latin typeface="Times New Roman" panose="02020603050405020304" pitchFamily="18" charset="0"/>
                <a:ea typeface="Times New Roman" panose="02020603050405020304" pitchFamily="18" charset="0"/>
              </a:rPr>
            </a:br>
            <a:endParaRPr lang="ru-UA" sz="2000" dirty="0"/>
          </a:p>
        </p:txBody>
      </p:sp>
      <p:sp>
        <p:nvSpPr>
          <p:cNvPr id="6" name="TextBox 5">
            <a:extLst>
              <a:ext uri="{FF2B5EF4-FFF2-40B4-BE49-F238E27FC236}">
                <a16:creationId xmlns:a16="http://schemas.microsoft.com/office/drawing/2014/main" id="{73374501-9E84-3497-A7B1-7EA53023E6D2}"/>
              </a:ext>
            </a:extLst>
          </p:cNvPr>
          <p:cNvSpPr txBox="1"/>
          <p:nvPr/>
        </p:nvSpPr>
        <p:spPr>
          <a:xfrm>
            <a:off x="992459" y="632178"/>
            <a:ext cx="11006252" cy="6227346"/>
          </a:xfrm>
          <a:prstGeom prst="rect">
            <a:avLst/>
          </a:prstGeom>
          <a:noFill/>
        </p:spPr>
        <p:txBody>
          <a:bodyPr wrap="square">
            <a:spAutoFit/>
          </a:bodyPr>
          <a:lstStyle/>
          <a:p>
            <a:pPr algn="just"/>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1. Порушення військової дисципліни</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Запізнення на службу, самовільне залишення місця служби до 3 діб (якщо відсутні ознаки кримінального правопорушення).</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Недотримання встановленого порядку внутрішньої служби, розпорядку дня.</a:t>
            </a:r>
          </a:p>
          <a:p>
            <a:pPr algn="just"/>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2. Втрачення або псування військових документів, майна</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Втрата військового квитка, посвідчення особи, документів на техніку тощо.</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Псування або втрата озброєння, спорядження, іншого майна без ознак злочину.</a:t>
            </a:r>
          </a:p>
          <a:p>
            <a:pPr algn="just"/>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3. Порушення правил користування зброєю та технікою</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Нехтування правилами безпеки під час поводження зі зброєю або військовою технікою.</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Незареєстроване користування транспортом у частині.</a:t>
            </a:r>
          </a:p>
          <a:p>
            <a:pPr algn="just"/>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4. Порушення режиму та розпорядку в частині</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Розпивання алкогольних напоїв у заборонених місцях.</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Дрібне хуліганство, бійки, сварки на території військової частини.</a:t>
            </a:r>
          </a:p>
          <a:p>
            <a:pPr algn="just"/>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Інші адміністративні проступки</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Куріння у заборонених місцях.</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Використання мобільного телефону під час несення служби, якщо це заборонено.</a:t>
            </a:r>
          </a:p>
          <a:p>
            <a:pPr marL="342900" lvl="0" indent="-342900" algn="jus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Порушення правил радіозв’язку чи інформаційної безпеки.</a:t>
            </a:r>
          </a:p>
          <a:p>
            <a:pPr algn="just">
              <a:spcAft>
                <a:spcPts val="800"/>
              </a:spcAft>
              <a:buSzPts val="1000"/>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Стягнення:</a:t>
            </a:r>
            <a:br>
              <a:rPr lang="ru-UA" kern="100" dirty="0">
                <a:effectLst/>
                <a:latin typeface="Times New Roman" panose="02020603050405020304" pitchFamily="18" charset="0"/>
                <a:ea typeface="Calibri" panose="020F0502020204030204" pitchFamily="34" charset="0"/>
                <a:cs typeface="Times New Roman" panose="02020603050405020304" pitchFamily="18" charset="0"/>
              </a:rPr>
            </a:b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 ці порушення можуть застосовуватись попередження, догана, штраф, арешт з утриманням на гауптвахті, обмеження у правах чи інші дисциплінарні заходи відповідно до статутів та КУпАП.</a:t>
            </a:r>
          </a:p>
          <a:p>
            <a:pPr lvl="0" algn="just">
              <a:spcAft>
                <a:spcPts val="800"/>
              </a:spcAft>
              <a:buSzPts val="1000"/>
              <a:tabLst>
                <a:tab pos="457200" algn="l"/>
              </a:tabLst>
            </a:pPr>
            <a:r>
              <a:rPr lang="ru-UA" sz="2400" b="1" i="1" dirty="0">
                <a:effectLst/>
                <a:latin typeface="Times New Roman" panose="02020603050405020304" pitchFamily="18" charset="0"/>
                <a:ea typeface="Calibri" panose="020F0502020204030204" pitchFamily="34" charset="0"/>
                <a:cs typeface="Times New Roman" panose="02020603050405020304" pitchFamily="18" charset="0"/>
              </a:rPr>
              <a:t>Дотримання дисципліни та законів — це запорука безпеки і довіри в підрозділі</a:t>
            </a:r>
            <a:endParaRPr lang="ru-UA"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641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1016000" y="101601"/>
            <a:ext cx="11074399" cy="609599"/>
          </a:xfrm>
        </p:spPr>
        <p:txBody>
          <a:bodyPr>
            <a:noAutofit/>
          </a:bodyPr>
          <a:lstStyle/>
          <a:p>
            <a:pPr algn="ctr"/>
            <a:r>
              <a:rPr lang="ru-UA" sz="2600" b="1" dirty="0">
                <a:effectLst/>
                <a:latin typeface="Times New Roman" panose="02020603050405020304" pitchFamily="18" charset="0"/>
                <a:ea typeface="Times New Roman" panose="02020603050405020304" pitchFamily="18" charset="0"/>
                <a:cs typeface="Times New Roman" panose="02020603050405020304" pitchFamily="18" charset="0"/>
              </a:rPr>
              <a:t>Правове регулювання: алкоголь і військова служба у період війни</a:t>
            </a:r>
            <a:endParaRPr lang="ru-UA" sz="26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2EEC898-BBB4-7583-879F-41FD59C078E2}"/>
              </a:ext>
            </a:extLst>
          </p:cNvPr>
          <p:cNvSpPr txBox="1"/>
          <p:nvPr/>
        </p:nvSpPr>
        <p:spPr>
          <a:xfrm>
            <a:off x="925689" y="564445"/>
            <a:ext cx="11164710" cy="6170920"/>
          </a:xfrm>
          <a:prstGeom prst="rect">
            <a:avLst/>
          </a:prstGeom>
          <a:noFill/>
        </p:spPr>
        <p:txBody>
          <a:bodyPr wrap="square">
            <a:spAutoFit/>
          </a:bodyPr>
          <a:lstStyle/>
          <a:p>
            <a:pPr algn="just"/>
            <a:r>
              <a:rPr lang="ru-UA"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UA" sz="2000" b="0" dirty="0">
                <a:effectLst/>
                <a:latin typeface="Times New Roman" panose="02020603050405020304" pitchFamily="18" charset="0"/>
                <a:ea typeface="Times New Roman" panose="02020603050405020304" pitchFamily="18" charset="0"/>
                <a:cs typeface="Times New Roman" panose="02020603050405020304" pitchFamily="18" charset="0"/>
              </a:rPr>
              <a:t>Що говорить закон та статути:</a:t>
            </a:r>
            <a:endPar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Відповідно до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Дисциплінарного статуту Збройних Сил України</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положень Кримінального і Адміністративного кодексів</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вживання алкоголю під час несення військової служби — заборонено.</a:t>
            </a:r>
            <a:endParaRPr lang="ru-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Під час воєнного стану контроль за дотриманням дисципліни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посилюється</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а за факти вживання алкоголю можуть застосовуватися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жорсткіші заходи відповідальності</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ніж у мирний час.</a:t>
            </a:r>
          </a:p>
          <a:p>
            <a:pPr algn="just"/>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 Вживання алкоголю військовослужбовцем — це:</a:t>
            </a:r>
          </a:p>
          <a:p>
            <a:pPr marL="342900" lvl="0" indent="-342900" algn="just">
              <a:buFont typeface="+mj-lt"/>
              <a:buAutoNum type="arabicPeriod"/>
              <a:tabLst>
                <a:tab pos="457200" algn="l"/>
              </a:tabLs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Порушення військової дисципліни.</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Font typeface="+mj-lt"/>
              <a:buAutoNum type="arabicPeriod"/>
              <a:tabLst>
                <a:tab pos="457200" algn="l"/>
              </a:tabLs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Потенційна загроза безпеці підрозділу.</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Font typeface="+mj-lt"/>
              <a:buAutoNum type="arabicPeriod"/>
              <a:tabLst>
                <a:tab pos="457200" algn="l"/>
              </a:tabLs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Підстава для притягнення до адміністративної, а в окремих випадках — кримінальної відповідальності.</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UA"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UA" sz="1800" b="0" dirty="0">
                <a:effectLst/>
                <a:latin typeface="Times New Roman" panose="02020603050405020304" pitchFamily="18" charset="0"/>
                <a:ea typeface="Times New Roman" panose="02020603050405020304" pitchFamily="18" charset="0"/>
                <a:cs typeface="Times New Roman" panose="02020603050405020304" pitchFamily="18" charset="0"/>
              </a:rPr>
              <a:t>Наслідки:</a:t>
            </a:r>
            <a:endParaRPr lang="ru-UA"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200"/>
              </a:spcBef>
            </a:pPr>
            <a:r>
              <a:rPr lang="ru-UA" sz="1800" b="1" i="1"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rPr>
              <a:t>🔹 Дисциплінарна відповідальність (за Дисциплінарним статутом):</a:t>
            </a:r>
          </a:p>
          <a:p>
            <a:pPr marL="342900" lvl="0" indent="-342900" algn="just">
              <a:buSzPts val="1000"/>
              <a:buFont typeface="Symbol" pitchFamily="2" charset="2"/>
              <a:buChar char=""/>
              <a:tabLst>
                <a:tab pos="457200" algn="l"/>
              </a:tabLst>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Догана, попередження, пониження в посаді.</a:t>
            </a:r>
          </a:p>
          <a:p>
            <a:pPr marL="342900" lvl="0" indent="-342900" algn="just">
              <a:buSzPts val="1000"/>
              <a:buFont typeface="Symbol" pitchFamily="2" charset="2"/>
              <a:buChar char=""/>
              <a:tabLst>
                <a:tab pos="457200" algn="l"/>
              </a:tabLst>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Арешт з утриманням на гауптвахті.</a:t>
            </a:r>
          </a:p>
          <a:p>
            <a:pPr marL="342900" lvl="0" indent="-342900" algn="just">
              <a:buSzPts val="1000"/>
              <a:buFont typeface="Symbol" pitchFamily="2" charset="2"/>
              <a:buChar char=""/>
              <a:tabLst>
                <a:tab pos="457200" algn="l"/>
              </a:tabLst>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Позбавлення премій, допусків, чергових відпусток.</a:t>
            </a:r>
          </a:p>
          <a:p>
            <a:pPr algn="just">
              <a:spcBef>
                <a:spcPts val="200"/>
              </a:spcBef>
            </a:pPr>
            <a:r>
              <a:rPr lang="ru-UA" sz="1800" b="1" i="1"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rPr>
              <a:t>🔹 Адміністративна відповідальність (ст. 172–20 КУпАП):</a:t>
            </a:r>
          </a:p>
          <a:p>
            <a:pPr algn="just">
              <a:spcAft>
                <a:spcPts val="800"/>
              </a:spcAft>
            </a:pP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"Поява у п'яному вигляді на службі"</a:t>
            </a: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 — тягне за собою </a:t>
            </a: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штраф до 255 неоподатковуваних мінімумів доходів громадян</a:t>
            </a: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 або </a:t>
            </a: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адмінарешт</a:t>
            </a: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 або </a:t>
            </a: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гауптвахта</a:t>
            </a: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spcBef>
                <a:spcPts val="200"/>
              </a:spcBef>
            </a:pPr>
            <a:r>
              <a:rPr lang="ru-UA" sz="1800" b="1" i="1"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rPr>
              <a:t>🔹 Кримінальна відповідальність (за наявності наслідків):</a:t>
            </a:r>
          </a:p>
          <a:p>
            <a:pPr marL="342900" lvl="0" indent="-342900" algn="just">
              <a:spcAft>
                <a:spcPts val="800"/>
              </a:spcAft>
              <a:buSzPts val="1000"/>
              <a:buFont typeface="Symbol" pitchFamily="2" charset="2"/>
              <a:buChar char=""/>
              <a:tabLst>
                <a:tab pos="457200" algn="l"/>
              </a:tabLst>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Якщо в стані сп’яніння військовий вчинив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службове правопорушення</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спричинив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травму</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загибель</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товариша по службі або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втрату боєздатності підрозділу</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 — може наставати </a:t>
            </a:r>
            <a:r>
              <a:rPr lang="ru-UA" sz="1600" b="1" kern="100" dirty="0">
                <a:effectLst/>
                <a:latin typeface="Times New Roman" panose="02020603050405020304" pitchFamily="18" charset="0"/>
                <a:ea typeface="Calibri" panose="020F0502020204030204" pitchFamily="34" charset="0"/>
                <a:cs typeface="Times New Roman" panose="02020603050405020304" pitchFamily="18" charset="0"/>
              </a:rPr>
              <a:t>відповідальність за ст. 402, 403, 414 КК України</a:t>
            </a: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147484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936979" y="237068"/>
            <a:ext cx="11063110" cy="722488"/>
          </a:xfrm>
        </p:spPr>
        <p:txBody>
          <a:bodyPr>
            <a:noAutofit/>
          </a:bodyPr>
          <a:lstStyle/>
          <a:p>
            <a:r>
              <a:rPr lang="ru-UA" sz="2800" b="1" dirty="0">
                <a:effectLst/>
                <a:latin typeface="Times New Roman" panose="02020603050405020304" pitchFamily="18" charset="0"/>
                <a:ea typeface="Times New Roman" panose="02020603050405020304" pitchFamily="18" charset="0"/>
                <a:cs typeface="Times New Roman" panose="02020603050405020304" pitchFamily="18" charset="0"/>
              </a:rPr>
              <a:t>Правове регулювання: алкоголь і військова служба у період війни</a:t>
            </a:r>
            <a:endParaRPr lang="ru-UA" sz="2800" dirty="0"/>
          </a:p>
        </p:txBody>
      </p:sp>
      <p:sp>
        <p:nvSpPr>
          <p:cNvPr id="4" name="TextBox 3">
            <a:extLst>
              <a:ext uri="{FF2B5EF4-FFF2-40B4-BE49-F238E27FC236}">
                <a16:creationId xmlns:a16="http://schemas.microsoft.com/office/drawing/2014/main" id="{98839C9D-A253-0553-6D27-FF9C9A06D525}"/>
              </a:ext>
            </a:extLst>
          </p:cNvPr>
          <p:cNvSpPr txBox="1"/>
          <p:nvPr/>
        </p:nvSpPr>
        <p:spPr>
          <a:xfrm>
            <a:off x="936979" y="835378"/>
            <a:ext cx="10972800" cy="5944512"/>
          </a:xfrm>
          <a:prstGeom prst="rect">
            <a:avLst/>
          </a:prstGeom>
          <a:noFill/>
        </p:spPr>
        <p:txBody>
          <a:bodyPr wrap="square">
            <a:spAutoFit/>
          </a:bodyPr>
          <a:lstStyle/>
          <a:p>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Типові ситуації, що фіксуються:</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Вживання алкоголю у казармі або на позиціях.</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Перебування у стані сп’яніння під час несення вартової/бойової служби.</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Вживання алкоголю під час перебування у відпустці — </a:t>
            </a:r>
            <a:r>
              <a:rPr lang="ru-UA" sz="2000" b="1" kern="100" dirty="0">
                <a:effectLst/>
                <a:latin typeface="Times New Roman" panose="02020603050405020304" pitchFamily="18" charset="0"/>
                <a:ea typeface="Calibri" panose="020F0502020204030204" pitchFamily="34" charset="0"/>
                <a:cs typeface="Times New Roman" panose="02020603050405020304" pitchFamily="18" charset="0"/>
              </a:rPr>
              <a:t>не є правопорушенням</a:t>
            </a: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 якщо не порушено порядку повернення, не було інцидентів або публічної поведінки.</a:t>
            </a:r>
          </a:p>
          <a:p>
            <a:pPr lvl="0">
              <a:lnSpc>
                <a:spcPct val="107000"/>
              </a:lnSpc>
              <a:spcAft>
                <a:spcPts val="800"/>
              </a:spcAft>
              <a:buSzPts val="1000"/>
              <a:tabLst>
                <a:tab pos="457200" algn="l"/>
              </a:tabLst>
            </a:pPr>
            <a:endParaRPr lang="ru-UA" sz="2000" kern="100" dirty="0">
              <a:latin typeface="Times New Roman" panose="02020603050405020304" pitchFamily="18" charset="0"/>
              <a:ea typeface="Calibri" panose="020F0502020204030204" pitchFamily="34" charset="0"/>
              <a:cs typeface="Times New Roman" panose="02020603050405020304" pitchFamily="18" charset="0"/>
            </a:endParaRPr>
          </a:p>
          <a:p>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Що має право зробити командир:</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Провести медичний огляд або зафіксувати стан алкогольного сп’яніння.</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Скласти рапорт, передати матеріали до ВСП або дисциплінарної комісії.</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Призначити дисциплінарне стягнення (відповідно до повноважень).</a:t>
            </a:r>
          </a:p>
          <a:p>
            <a:pPr marL="342900" lvl="0" indent="-342900">
              <a:buSzPts val="1000"/>
              <a:buFont typeface="Symbol" pitchFamily="2" charset="2"/>
              <a:buChar char=""/>
              <a:tabLst>
                <a:tab pos="457200" algn="l"/>
              </a:tabLst>
            </a:pPr>
            <a:r>
              <a:rPr lang="ru-UA" sz="2000" kern="100" dirty="0">
                <a:effectLst/>
                <a:latin typeface="Times New Roman" panose="02020603050405020304" pitchFamily="18" charset="0"/>
                <a:ea typeface="Calibri" panose="020F0502020204030204" pitchFamily="34" charset="0"/>
                <a:cs typeface="Times New Roman" panose="02020603050405020304" pitchFamily="18" charset="0"/>
              </a:rPr>
              <a:t>У разі наслідків — передати справу до ДБР чи прокуратури.</a:t>
            </a:r>
          </a:p>
          <a:p>
            <a:endParaRPr lang="ru-UA"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Висновок:</a:t>
            </a:r>
          </a:p>
          <a:p>
            <a:pPr algn="just">
              <a:lnSpc>
                <a:spcPct val="107000"/>
              </a:lnSpc>
              <a:spcAft>
                <a:spcPts val="800"/>
              </a:spcAft>
            </a:pPr>
            <a:r>
              <a:rPr lang="ru-UA" sz="2000" b="1" kern="100" dirty="0">
                <a:effectLst/>
                <a:latin typeface="Times New Roman" panose="02020603050405020304" pitchFamily="18" charset="0"/>
                <a:ea typeface="Calibri" panose="020F0502020204030204" pitchFamily="34" charset="0"/>
                <a:cs typeface="Times New Roman" panose="02020603050405020304" pitchFamily="18" charset="0"/>
              </a:rPr>
              <a:t>	Вживання алкоголю під час дії воєнного стану — це не "дрібна провина", а порушення, що прямо підриває боєздатність.</a:t>
            </a:r>
          </a:p>
          <a:p>
            <a:pPr algn="just">
              <a:lnSpc>
                <a:spcPct val="107000"/>
              </a:lnSpc>
              <a:spcAft>
                <a:spcPts val="800"/>
              </a:spcAft>
            </a:pPr>
            <a:br>
              <a:rPr lang="ru-UA" sz="10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ru-UA" sz="2000" b="1" kern="100" dirty="0">
                <a:effectLst/>
                <a:latin typeface="Times New Roman" panose="02020603050405020304" pitchFamily="18" charset="0"/>
                <a:ea typeface="Calibri" panose="020F0502020204030204" pitchFamily="34" charset="0"/>
                <a:cs typeface="Times New Roman" panose="02020603050405020304" pitchFamily="18" charset="0"/>
              </a:rPr>
              <a:t>	У воєнний час навіть одна чарка — це ризик для життя товаришів, репутації підрозділу і власної свободи.</a:t>
            </a:r>
          </a:p>
        </p:txBody>
      </p:sp>
    </p:spTree>
    <p:extLst>
      <p:ext uri="{BB962C8B-B14F-4D97-AF65-F5344CB8AC3E}">
        <p14:creationId xmlns:p14="http://schemas.microsoft.com/office/powerpoint/2010/main" val="608061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1049867" y="180622"/>
            <a:ext cx="11029244" cy="824089"/>
          </a:xfrm>
        </p:spPr>
        <p:txBody>
          <a:bodyPr>
            <a:normAutofit fontScale="90000"/>
          </a:bodyPr>
          <a:lstStyle/>
          <a:p>
            <a:pPr algn="ctr"/>
            <a:r>
              <a:rPr lang="ru-UA" sz="2700" b="1" kern="100" dirty="0">
                <a:effectLst/>
                <a:latin typeface="Times New Roman" panose="02020603050405020304" pitchFamily="18" charset="0"/>
                <a:ea typeface="Calibri" panose="020F0502020204030204" pitchFamily="34" charset="0"/>
                <a:cs typeface="Times New Roman" panose="02020603050405020304" pitchFamily="18" charset="0"/>
              </a:rPr>
              <a:t>Порядок розслідування та притягнення військовослужбовця до адміністративної відповідальності</a:t>
            </a:r>
            <a:br>
              <a:rPr lang="ru-UA"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ru-UA" dirty="0"/>
          </a:p>
        </p:txBody>
      </p:sp>
      <p:sp>
        <p:nvSpPr>
          <p:cNvPr id="4" name="TextBox 3">
            <a:extLst>
              <a:ext uri="{FF2B5EF4-FFF2-40B4-BE49-F238E27FC236}">
                <a16:creationId xmlns:a16="http://schemas.microsoft.com/office/drawing/2014/main" id="{F46AF0CB-B121-99C7-0A82-A1C34CD91DE7}"/>
              </a:ext>
            </a:extLst>
          </p:cNvPr>
          <p:cNvSpPr txBox="1"/>
          <p:nvPr/>
        </p:nvSpPr>
        <p:spPr>
          <a:xfrm>
            <a:off x="1049867" y="1004711"/>
            <a:ext cx="10927644" cy="5765681"/>
          </a:xfrm>
          <a:prstGeom prst="rect">
            <a:avLst/>
          </a:prstGeom>
          <a:noFill/>
        </p:spPr>
        <p:txBody>
          <a:bodyPr wrap="square">
            <a:spAutoFit/>
          </a:bodyPr>
          <a:lstStyle/>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1. Виявлення і фіксація правопорушення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Військовий командир, начальник або співробітник ВСП (Військова служба правопорядку) помічає або отримує інформацію про адміністративне правопорушення (наприклад, запізнення, порушення дисципліни, втрата документа, дрібне хуліганство).</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Складається службова записка, рапорт або протокол про виявлене правопорушення.</a:t>
            </a:r>
          </a:p>
          <a:p>
            <a:pPr algn="just"/>
            <a:endParaRPr lang="ru-UA"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2. Проведення службового розслідування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Командир підрозділу або уповноважений офіцер призначає службове розслідування для з’ясування обставин події.</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Опитуються свідки, збираються письмові пояснення від військовослужбовця та інших причетних.</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Вивчаються документи, журнали, записи чергових тощо.</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Результати фіксуються у висновку службового розслідування.</a:t>
            </a:r>
          </a:p>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3. Складання протоколу про адміністративне правопорушення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На підставі розслідування складається протокол про адміністративне правопорушення (зразок протоколу міститься у КУпАП).</a:t>
            </a:r>
          </a:p>
          <a:p>
            <a:pPr algn="just"/>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У протоколі зазначаються:</a:t>
            </a:r>
          </a:p>
          <a:p>
            <a:pPr marL="342900" lvl="0" indent="-342900" algn="just">
              <a:buFont typeface="Symbol" pitchFamily="2" charset="2"/>
              <a:buChar char=""/>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дата, час, місце порушення,</a:t>
            </a:r>
          </a:p>
          <a:p>
            <a:pPr marL="342900" lvl="0" indent="-342900" algn="just">
              <a:buFont typeface="Symbol" pitchFamily="2" charset="2"/>
              <a:buChar char=""/>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дані військовослужбовця,</a:t>
            </a:r>
          </a:p>
          <a:p>
            <a:pPr marL="342900" lvl="0" indent="-342900" algn="just">
              <a:buFont typeface="Symbol" pitchFamily="2" charset="2"/>
              <a:buChar char=""/>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суть події,</a:t>
            </a:r>
          </a:p>
          <a:p>
            <a:pPr marL="342900" lvl="0" indent="-342900" algn="just">
              <a:buFont typeface="Symbol" pitchFamily="2" charset="2"/>
              <a:buChar char=""/>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пояснення порушника та свідків,</a:t>
            </a:r>
          </a:p>
          <a:p>
            <a:pPr marL="342900" lvl="0" indent="-342900" algn="just">
              <a:spcAft>
                <a:spcPts val="800"/>
              </a:spcAft>
              <a:buFont typeface="Symbol" pitchFamily="2" charset="2"/>
              <a:buChar char=""/>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перелік доказів (за наявності).</a:t>
            </a:r>
          </a:p>
          <a:p>
            <a:pPr algn="just">
              <a:spcAft>
                <a:spcPts val="800"/>
              </a:spcAft>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Протокол підписує особа, яка його склала, і військовослужбовець (із правом надати письмові пояснення).</a:t>
            </a:r>
          </a:p>
        </p:txBody>
      </p:sp>
    </p:spTree>
    <p:extLst>
      <p:ext uri="{BB962C8B-B14F-4D97-AF65-F5344CB8AC3E}">
        <p14:creationId xmlns:p14="http://schemas.microsoft.com/office/powerpoint/2010/main" val="2004898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982133" y="101600"/>
            <a:ext cx="11108267" cy="880533"/>
          </a:xfrm>
        </p:spPr>
        <p:txBody>
          <a:bodyPr>
            <a:normAutofit/>
          </a:bodyPr>
          <a:lstStyle/>
          <a:p>
            <a:pPr algn="ctr"/>
            <a:r>
              <a:rPr lang="ru-UA" sz="2400" b="1" kern="100" dirty="0">
                <a:effectLst/>
                <a:latin typeface="Times New Roman" panose="02020603050405020304" pitchFamily="18" charset="0"/>
                <a:ea typeface="Calibri" panose="020F0502020204030204" pitchFamily="34" charset="0"/>
                <a:cs typeface="Times New Roman" panose="02020603050405020304" pitchFamily="18" charset="0"/>
              </a:rPr>
              <a:t>Порядок розслідування та притягнення військовослужбовця до адміністративної відповідальності</a:t>
            </a:r>
            <a:endParaRPr lang="ru-UA" sz="2400" dirty="0"/>
          </a:p>
        </p:txBody>
      </p:sp>
      <p:sp>
        <p:nvSpPr>
          <p:cNvPr id="4" name="TextBox 3">
            <a:extLst>
              <a:ext uri="{FF2B5EF4-FFF2-40B4-BE49-F238E27FC236}">
                <a16:creationId xmlns:a16="http://schemas.microsoft.com/office/drawing/2014/main" id="{AD369243-8FED-D338-AC3E-034B9DFF3CFD}"/>
              </a:ext>
            </a:extLst>
          </p:cNvPr>
          <p:cNvSpPr txBox="1"/>
          <p:nvPr/>
        </p:nvSpPr>
        <p:spPr>
          <a:xfrm>
            <a:off x="790222" y="891822"/>
            <a:ext cx="11108267" cy="6145272"/>
          </a:xfrm>
          <a:prstGeom prst="rect">
            <a:avLst/>
          </a:prstGeom>
          <a:noFill/>
        </p:spPr>
        <p:txBody>
          <a:bodyPr wrap="square">
            <a:spAutoFit/>
          </a:bodyPr>
          <a:lstStyle/>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Розгляд справи і винесення рішення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7429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Протокол розглядає командир (начальник) військової частини або спеціальна дисциплінарна комісія (у визначених законом випадках).</a:t>
            </a:r>
          </a:p>
          <a:p>
            <a:pPr marL="7429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Можливий також розгляд у суді, якщо це передбачено КУпАП (наприклад, за деякі порушення — втручання цивільних судів).</a:t>
            </a:r>
          </a:p>
          <a:p>
            <a:pPr marL="7429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Військовослужбовець має право бути присутнім при розгляді, висловлювати заперечення, надавати додаткові пояснення.</a:t>
            </a:r>
          </a:p>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Прийняття рішення та накладення стягнення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Виноситься рішення про накладення стягнення (штраф, догана, попередження, арешт на гауптвахті тощо).</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Військовослужбовцю повідомляють про рішення під розпис або іншим способом.</a:t>
            </a:r>
          </a:p>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Оскарження рішення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Військовослужбовець має право оскаржити рішення про адміністративне стягнення у вищого командира, органу ВСП або до адміністративного суду.</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Оскарження подається у строки, визначені КУпАП (зазвичай 10–15 днів).</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Під час воєнного стану скарги розглядають невідкладно.</a:t>
            </a:r>
          </a:p>
          <a:p>
            <a:pPr algn="just">
              <a:spcAft>
                <a:spcPts val="800"/>
              </a:spcAft>
            </a:pPr>
            <a:endParaRPr lang="ru-UA" sz="10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Важливо:</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Всі етапи мають бути документально оформлені.</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Військовослужбовець має право на юридичну допомогу, пояснення своїх прав, ознайомлення з усіма матеріалами справи.</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266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857955" y="101601"/>
            <a:ext cx="11029245" cy="564443"/>
          </a:xfrm>
        </p:spPr>
        <p:txBody>
          <a:bodyPr>
            <a:normAutofit fontScale="90000"/>
          </a:bodyPr>
          <a:lstStyle/>
          <a:p>
            <a:pPr algn="ctr"/>
            <a:r>
              <a:rPr lang="ru-UA" sz="2700" b="1" dirty="0">
                <a:effectLst/>
                <a:latin typeface="Times New Roman" panose="02020603050405020304" pitchFamily="18" charset="0"/>
                <a:ea typeface="Times New Roman" panose="02020603050405020304" pitchFamily="18" charset="0"/>
              </a:rPr>
              <a:t>Найпоширеніші кримінальні правопорушення серед військовослужбовців</a:t>
            </a:r>
            <a:br>
              <a:rPr lang="ru-UA" sz="1800" b="1" dirty="0">
                <a:effectLst/>
                <a:latin typeface="Times New Roman" panose="02020603050405020304" pitchFamily="18" charset="0"/>
                <a:ea typeface="Times New Roman" panose="02020603050405020304" pitchFamily="18" charset="0"/>
              </a:rPr>
            </a:br>
            <a:endParaRPr lang="ru-UA" dirty="0"/>
          </a:p>
        </p:txBody>
      </p:sp>
      <p:sp>
        <p:nvSpPr>
          <p:cNvPr id="4" name="TextBox 3">
            <a:extLst>
              <a:ext uri="{FF2B5EF4-FFF2-40B4-BE49-F238E27FC236}">
                <a16:creationId xmlns:a16="http://schemas.microsoft.com/office/drawing/2014/main" id="{45E30513-D82F-5346-C4FF-8D90E38E6D75}"/>
              </a:ext>
            </a:extLst>
          </p:cNvPr>
          <p:cNvSpPr txBox="1"/>
          <p:nvPr/>
        </p:nvSpPr>
        <p:spPr>
          <a:xfrm>
            <a:off x="857953" y="666044"/>
            <a:ext cx="11029245" cy="6310487"/>
          </a:xfrm>
          <a:prstGeom prst="rect">
            <a:avLst/>
          </a:prstGeom>
          <a:noFill/>
        </p:spPr>
        <p:txBody>
          <a:bodyPr wrap="square">
            <a:spAutoFit/>
          </a:bodyPr>
          <a:lstStyle/>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1. Самовільне залишення військової частини (СЗЧ)</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 407 КК України</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Відсутність у частині без поважної причини понад 3 доби.</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Покарання: від арешту до позбавлення волі (максимально — до 7 років, залежно від обставин та повторності).</a:t>
            </a:r>
          </a:p>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2. Дезертирство</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 408 КК України</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Залишення частини з метою ухилення від служби або уникнення бойових дій.</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Покарання: позбавлення волі від 2 до 12 років (залежно від кваліфікуючих ознак).</a:t>
            </a:r>
          </a:p>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3. Невиконання наказу</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 402 КК України</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Умисне невиконання, відмова або ухилення від виконання наказу командира.</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Покарання: арешт, обмеження волі, позбавлення волі до 10 років (у бойовій обстановці або з тяжкими наслідками).</a:t>
            </a:r>
          </a:p>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4. Погроза або насильство щодо начальника</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 405, 406 КК України</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Погроза фізичною розправою або застосування сили до начальника.</a:t>
            </a:r>
          </a:p>
          <a:p>
            <a:pPr marL="285750" indent="-285750" algn="just">
              <a:buFont typeface="Wingdings" pitchFamily="2" charset="2"/>
              <a:buChar char="Ø"/>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Покарання: арешт, обмеження волі, позбавлення волі (до 5 років).</a:t>
            </a:r>
          </a:p>
          <a:p>
            <a:pPr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Висновок:</a:t>
            </a:r>
            <a:b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	Кримінальна відповідальність для військових настає за найтяжчі порушення дисципліни, порядку, вимог служби або загальнокримінальні злочини. Покарання часто суворіше, ніж для цивільних, і враховує обстановку війни.</a:t>
            </a:r>
            <a:endParaRPr lang="ru-U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8592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B8EA9-C729-D10A-FA03-1B5CD7F621AE}"/>
              </a:ext>
            </a:extLst>
          </p:cNvPr>
          <p:cNvSpPr>
            <a:spLocks noGrp="1"/>
          </p:cNvSpPr>
          <p:nvPr>
            <p:ph type="title"/>
          </p:nvPr>
        </p:nvSpPr>
        <p:spPr>
          <a:xfrm>
            <a:off x="903111" y="90312"/>
            <a:ext cx="10893778" cy="891822"/>
          </a:xfrm>
        </p:spPr>
        <p:txBody>
          <a:bodyPr>
            <a:noAutofit/>
          </a:bodyPr>
          <a:lstStyle/>
          <a:p>
            <a:pPr algn="ctr"/>
            <a:r>
              <a:rPr lang="ru-UA" sz="3200" b="1" dirty="0">
                <a:effectLst/>
                <a:latin typeface="Times New Roman" panose="02020603050405020304" pitchFamily="18" charset="0"/>
                <a:ea typeface="Times New Roman" panose="02020603050405020304" pitchFamily="18" charset="0"/>
              </a:rPr>
              <a:t>Невиконання наказу військовослужбовцем (ст. 402 КК України): детальний аналіз</a:t>
            </a:r>
            <a:endParaRPr lang="ru-UA" sz="3200" b="1" dirty="0"/>
          </a:p>
        </p:txBody>
      </p:sp>
      <p:sp>
        <p:nvSpPr>
          <p:cNvPr id="4" name="TextBox 3">
            <a:extLst>
              <a:ext uri="{FF2B5EF4-FFF2-40B4-BE49-F238E27FC236}">
                <a16:creationId xmlns:a16="http://schemas.microsoft.com/office/drawing/2014/main" id="{75AC55E6-9CB7-A830-90DB-575F3296C9BB}"/>
              </a:ext>
            </a:extLst>
          </p:cNvPr>
          <p:cNvSpPr txBox="1"/>
          <p:nvPr/>
        </p:nvSpPr>
        <p:spPr>
          <a:xfrm>
            <a:off x="903111" y="1106311"/>
            <a:ext cx="11051821" cy="5632311"/>
          </a:xfrm>
          <a:prstGeom prst="rect">
            <a:avLst/>
          </a:prstGeom>
          <a:noFill/>
        </p:spPr>
        <p:txBody>
          <a:bodyPr wrap="square">
            <a:spAutoFit/>
          </a:bodyPr>
          <a:lstStyle/>
          <a:p>
            <a:pPr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	1. Суть складу злочину</a:t>
            </a:r>
            <a:r>
              <a:rPr lang="en-US" b="1" kern="100" dirty="0">
                <a:latin typeface="Times New Roman" panose="02020603050405020304" pitchFamily="18" charset="0"/>
                <a:ea typeface="Calibri" panose="020F0502020204030204" pitchFamily="34" charset="0"/>
                <a:cs typeface="Times New Roman" panose="02020603050405020304" pitchFamily="18" charset="0"/>
              </a:rPr>
              <a:t> </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Стаття 402 Кримінального кодексу України:</a:t>
            </a:r>
          </a:p>
          <a:p>
            <a:pPr indent="457200" algn="just"/>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“Умисне невиконання наказу начальника, відданого у встановленому порядку, якщо воно завдало шкоди інтересам служби або могло заподіяти таку шкоду…”</a:t>
            </a:r>
          </a:p>
          <a:p>
            <a:pPr indent="457200"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Що таке наказ?</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Офіційне розпорядження командира (начальника), віддане письмово або усно, яке підлягає обов’язковому виконанню підлеглими.</a:t>
            </a:r>
          </a:p>
          <a:p>
            <a:pPr indent="457200" algn="just"/>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Має відповідати закону, бути чітко сформульованим, зрозумілим і відданим у межах компетенції начальника.</a:t>
            </a:r>
          </a:p>
          <a:p>
            <a:pPr indent="457200" algn="just"/>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Що таке “умисне невиконання”?</a:t>
            </a:r>
            <a:endParaRPr lang="ru-UA"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Військовослужбовець усвідомлює, що отримав наказ, і свідомо не виконує його (відмова, ігнорування, ухилення, зволікання без поважних причин).</a:t>
            </a:r>
          </a:p>
          <a:p>
            <a:pPr indent="457200"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2. Форми невиконання наказу</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Пряма відмова — відкрито заявляє, що не виконуватиме наказ.</a:t>
            </a:r>
          </a:p>
          <a:p>
            <a:pPr indent="457200" algn="just"/>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Приховане ухилення — імітація виконання, навмисне затягування, недбале ставлення.</a:t>
            </a:r>
          </a:p>
          <a:p>
            <a:pPr indent="457200" algn="just"/>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Саботаж — дія, що гальмує або унеможливлює виконання наказу.</a:t>
            </a:r>
          </a:p>
          <a:p>
            <a:pPr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3. Кваліфікуючі ознаки злочину</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Наслідки:</a:t>
            </a:r>
          </a:p>
          <a:p>
            <a:pPr indent="457200" algn="just"/>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Настання чи реальна загроза суттєвої шкоди інтересам служби, безпеці, життю чи здоров’ю людей.</a:t>
            </a:r>
          </a:p>
          <a:p>
            <a:pPr indent="457200" algn="just"/>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Особливо тяжка відповідальність — якщо злочин вчинено в умовах бойової обстановки чи призвів до тяжких наслідків.</a:t>
            </a:r>
          </a:p>
        </p:txBody>
      </p:sp>
    </p:spTree>
    <p:extLst>
      <p:ext uri="{BB962C8B-B14F-4D97-AF65-F5344CB8AC3E}">
        <p14:creationId xmlns:p14="http://schemas.microsoft.com/office/powerpoint/2010/main" val="3579227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55D1F3-1A94-63E4-6470-82325D76E592}"/>
              </a:ext>
            </a:extLst>
          </p:cNvPr>
          <p:cNvSpPr>
            <a:spLocks noGrp="1"/>
          </p:cNvSpPr>
          <p:nvPr>
            <p:ph type="title"/>
          </p:nvPr>
        </p:nvSpPr>
        <p:spPr>
          <a:xfrm>
            <a:off x="869244" y="214490"/>
            <a:ext cx="10995378" cy="1072444"/>
          </a:xfrm>
        </p:spPr>
        <p:txBody>
          <a:bodyPr>
            <a:normAutofit/>
          </a:bodyPr>
          <a:lstStyle/>
          <a:p>
            <a:pPr algn="ctr"/>
            <a:r>
              <a:rPr lang="ru-UA" sz="3200" b="1" dirty="0">
                <a:effectLst/>
                <a:latin typeface="Times New Roman" panose="02020603050405020304" pitchFamily="18" charset="0"/>
                <a:ea typeface="Times New Roman" panose="02020603050405020304" pitchFamily="18" charset="0"/>
              </a:rPr>
              <a:t>Невиконання наказу військовослужбовцем (ст. 402 КК України): детальний аналіз</a:t>
            </a:r>
            <a:endParaRPr lang="ru-UA" sz="3200" dirty="0"/>
          </a:p>
        </p:txBody>
      </p:sp>
      <p:sp>
        <p:nvSpPr>
          <p:cNvPr id="4" name="TextBox 3">
            <a:extLst>
              <a:ext uri="{FF2B5EF4-FFF2-40B4-BE49-F238E27FC236}">
                <a16:creationId xmlns:a16="http://schemas.microsoft.com/office/drawing/2014/main" id="{22F410D5-724D-CFB4-AC44-DEEAA8AE78A6}"/>
              </a:ext>
            </a:extLst>
          </p:cNvPr>
          <p:cNvSpPr txBox="1"/>
          <p:nvPr/>
        </p:nvSpPr>
        <p:spPr>
          <a:xfrm>
            <a:off x="869244" y="1196622"/>
            <a:ext cx="10995377" cy="5724644"/>
          </a:xfrm>
          <a:prstGeom prst="rect">
            <a:avLst/>
          </a:prstGeom>
          <a:noFill/>
        </p:spPr>
        <p:txBody>
          <a:bodyPr wrap="square">
            <a:spAutoFit/>
          </a:bodyPr>
          <a:lstStyle/>
          <a:p>
            <a:pPr indent="457200"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4. Покарання (станом на 2024–2025 рр.):</a:t>
            </a:r>
            <a:endParaRPr lang="ru-UA" sz="1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Ч.1 ст. 402 ККУ — обмеження волі на строк до 3 років.</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Ч.2 (у бойовій обстановці або із тяжкими наслідками) — позбавлення волі від 3 до 7 років.</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Ч.3 (повторно, групою, або якщо це призвело до загибелі людей, тяжких наслідків) — до 10 років позбавлення волі.</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5. Особливості під час воєнного стану</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Справи розслідують оперативно, строки скорочені.</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Судова практика — переважно сувора, часто призначають реальне позбавлення волі.</a:t>
            </a:r>
          </a:p>
          <a:p>
            <a:pPr marL="285750" indent="-285750" algn="just">
              <a:buFont typeface="Wingdings" pitchFamily="2" charset="2"/>
              <a:buChar char="Ø"/>
            </a:pPr>
            <a:r>
              <a:rPr lang="ru-UA" sz="1600" kern="100" dirty="0">
                <a:effectLst/>
                <a:latin typeface="Times New Roman" panose="02020603050405020304" pitchFamily="18" charset="0"/>
                <a:ea typeface="Calibri" panose="020F0502020204030204" pitchFamily="34" charset="0"/>
                <a:cs typeface="Times New Roman" panose="02020603050405020304" pitchFamily="18" charset="0"/>
              </a:rPr>
              <a:t>Навіть короткострокове чи незначне невиконання може кваліфікуватися як злочин, якщо створено загрозу службі.</a:t>
            </a:r>
          </a:p>
          <a:p>
            <a:pPr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6. Важливі моменти захисту</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Поважні причини: хвороба, відсутність умов для виконання, форс-мажор — мають бути підтверджені документально.</a:t>
            </a: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Наказ був явно злочинний (наприклад, вчинити протиправну дію) — військовослужбовець має право відмовитись, і це не є злочином.</a:t>
            </a: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Відсутність чіткої команди або неознайомлення з наказом — може бути підставою для виправдання.</a:t>
            </a:r>
          </a:p>
          <a:p>
            <a:pPr marL="285750" indent="-285750" algn="just">
              <a:buFont typeface="Wingdings" pitchFamily="2" charset="2"/>
              <a:buChar char="Ø"/>
            </a:pPr>
            <a:r>
              <a:rPr lang="ru-UA" sz="1800" kern="100" dirty="0">
                <a:effectLst/>
                <a:latin typeface="Times New Roman" panose="02020603050405020304" pitchFamily="18" charset="0"/>
                <a:ea typeface="Calibri" panose="020F0502020204030204" pitchFamily="34" charset="0"/>
                <a:cs typeface="Times New Roman" panose="02020603050405020304" pitchFamily="18" charset="0"/>
              </a:rPr>
              <a:t>Випадки, коли наказ не був у компетенції начальника — також підстава для захисту.</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8. Висновок</a:t>
            </a:r>
            <a:endParaRPr lang="en-US" kern="1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Виконання наказів — основа військової служби, але відповідальність за їх невиконання є дуже суворою, особливо під час війни.</a:t>
            </a:r>
            <a:endParaRPr lang="en-US" b="1" kern="1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br>
              <a:rPr lang="ru-UA" sz="8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UA" sz="1800" b="1" kern="100" dirty="0">
                <a:effectLst/>
                <a:latin typeface="Times New Roman" panose="02020603050405020304" pitchFamily="18" charset="0"/>
                <a:ea typeface="Calibri" panose="020F0502020204030204" pitchFamily="34" charset="0"/>
                <a:cs typeface="Times New Roman" panose="02020603050405020304" pitchFamily="18" charset="0"/>
              </a:rPr>
              <a:t>Разом з тим, кожен має право на захист, і обставини справи можуть істотно впливати на міру відповідальності.</a:t>
            </a:r>
            <a:endParaRPr lang="ru-UA" sz="1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3129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4ECC06-DA2C-02A2-18EA-CA592F1C485F}"/>
              </a:ext>
            </a:extLst>
          </p:cNvPr>
          <p:cNvSpPr>
            <a:spLocks noGrp="1"/>
          </p:cNvSpPr>
          <p:nvPr>
            <p:ph type="title"/>
          </p:nvPr>
        </p:nvSpPr>
        <p:spPr>
          <a:xfrm>
            <a:off x="914399" y="169334"/>
            <a:ext cx="10893778" cy="846666"/>
          </a:xfrm>
        </p:spPr>
        <p:txBody>
          <a:bodyPr>
            <a:normAutofit fontScale="90000"/>
          </a:bodyPr>
          <a:lstStyle/>
          <a:p>
            <a:pPr algn="ctr"/>
            <a:r>
              <a:rPr lang="ru-UA" sz="3600" b="1" dirty="0">
                <a:effectLst/>
                <a:latin typeface="Times New Roman" panose="02020603050405020304" pitchFamily="18" charset="0"/>
                <a:ea typeface="Times New Roman" panose="02020603050405020304" pitchFamily="18" charset="0"/>
              </a:rPr>
              <a:t>Самовільне залишення військової частини (СЗЧ) під час воєнного стану</a:t>
            </a:r>
            <a:br>
              <a:rPr lang="ru-UA" sz="1800" b="1" dirty="0">
                <a:effectLst/>
                <a:latin typeface="Times New Roman" panose="02020603050405020304" pitchFamily="18" charset="0"/>
                <a:ea typeface="Times New Roman" panose="02020603050405020304" pitchFamily="18" charset="0"/>
              </a:rPr>
            </a:br>
            <a:endParaRPr lang="ru-UA" dirty="0"/>
          </a:p>
        </p:txBody>
      </p:sp>
      <p:sp>
        <p:nvSpPr>
          <p:cNvPr id="4" name="TextBox 3">
            <a:extLst>
              <a:ext uri="{FF2B5EF4-FFF2-40B4-BE49-F238E27FC236}">
                <a16:creationId xmlns:a16="http://schemas.microsoft.com/office/drawing/2014/main" id="{ECE26BCA-00AE-7C8A-2AFA-7AA9F7548E90}"/>
              </a:ext>
            </a:extLst>
          </p:cNvPr>
          <p:cNvSpPr txBox="1"/>
          <p:nvPr/>
        </p:nvSpPr>
        <p:spPr>
          <a:xfrm>
            <a:off x="914399" y="1016001"/>
            <a:ext cx="10893778" cy="5734903"/>
          </a:xfrm>
          <a:prstGeom prst="rect">
            <a:avLst/>
          </a:prstGeom>
          <a:noFill/>
        </p:spPr>
        <p:txBody>
          <a:bodyPr wrap="square">
            <a:spAutoFit/>
          </a:bodyPr>
          <a:lstStyle/>
          <a:p>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1. Що таке СЗЧ?</a:t>
            </a:r>
          </a:p>
          <a:p>
            <a:pPr>
              <a:spcAft>
                <a:spcPts val="800"/>
              </a:spcAf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Самовільне залишення військової частини (СЗЧ)</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 це перебування поза межами частини або місця служби без дозволу командира понад визначений законом строк (зазвичай понад 24 години), але менше ніж 3 доби, якщо відсутні ознаки кримінального злочину.</a:t>
            </a:r>
            <a:br>
              <a:rPr lang="ru-UA" kern="100" dirty="0">
                <a:effectLst/>
                <a:latin typeface="Times New Roman" panose="02020603050405020304" pitchFamily="18" charset="0"/>
                <a:ea typeface="Calibri" panose="020F0502020204030204" pitchFamily="34" charset="0"/>
                <a:cs typeface="Times New Roman" panose="02020603050405020304" pitchFamily="18" charset="0"/>
              </a:rPr>
            </a:b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Понад 3 доби — вже ознаки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кримінального правопорушення</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(ст. 407 КК України).</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2. Відповідальність під час воєнного стану</a:t>
            </a:r>
          </a:p>
          <a:p>
            <a:pPr marL="342900" lvl="0" indent="-342900">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Дисциплінарна</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(за відсутність до 3 діб):</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догана,</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попередження,</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арешт на гауптвахті,</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пониження у посаді,</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позбавлення премій тощо.</a:t>
            </a:r>
          </a:p>
          <a:p>
            <a:pPr marL="342900" lvl="0" indent="-342900">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Кримінальна</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(за відсутність понад 3 доби):</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 407 КК України — самовільне залишення частини або місця служби,</a:t>
            </a:r>
          </a:p>
          <a:p>
            <a:pPr marL="742950" lvl="1" indent="-285750">
              <a:buSzPts val="1000"/>
              <a:buFont typeface="Courier New" panose="02070309020205020404" pitchFamily="49" charset="0"/>
              <a:buChar char="o"/>
              <a:tabLst>
                <a:tab pos="9144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ст. 408 КК України — дезертирство (залишення частини з метою ухилення від служби).</a:t>
            </a:r>
          </a:p>
          <a:p>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3. Особливості під час воєнного стану</a:t>
            </a:r>
          </a:p>
          <a:p>
            <a:pPr marL="342900" lvl="0" indent="-342900">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Кожен випадок СЗЧ розглядається як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особливо серйозний проступок</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адже може поставити під загрозу виконання бойового завдання, безпеку підрозділу й обороноздатність країни.</a:t>
            </a:r>
          </a:p>
          <a:p>
            <a:pPr marL="342900" lvl="0" indent="-342900">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Накази та розпорядження виконуються невідкладно; відсутність на службі може сприйматись як спроба ухилення чи навіть зрада.</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6004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4ECC06-DA2C-02A2-18EA-CA592F1C485F}"/>
              </a:ext>
            </a:extLst>
          </p:cNvPr>
          <p:cNvSpPr>
            <a:spLocks noGrp="1"/>
          </p:cNvSpPr>
          <p:nvPr>
            <p:ph type="title"/>
          </p:nvPr>
        </p:nvSpPr>
        <p:spPr>
          <a:xfrm>
            <a:off x="914399" y="169334"/>
            <a:ext cx="10893778" cy="846666"/>
          </a:xfrm>
        </p:spPr>
        <p:txBody>
          <a:bodyPr>
            <a:normAutofit fontScale="90000"/>
          </a:bodyPr>
          <a:lstStyle/>
          <a:p>
            <a:pPr algn="ctr"/>
            <a:r>
              <a:rPr lang="ru-UA" sz="3600" b="1" dirty="0">
                <a:effectLst/>
                <a:latin typeface="Times New Roman" panose="02020603050405020304" pitchFamily="18" charset="0"/>
                <a:ea typeface="Times New Roman" panose="02020603050405020304" pitchFamily="18" charset="0"/>
              </a:rPr>
              <a:t>Самовільне залишення військової частини (СЗЧ) під час воєнного стану</a:t>
            </a:r>
            <a:br>
              <a:rPr lang="ru-UA" sz="1800" b="1" dirty="0">
                <a:effectLst/>
                <a:latin typeface="Times New Roman" panose="02020603050405020304" pitchFamily="18" charset="0"/>
                <a:ea typeface="Times New Roman" panose="02020603050405020304" pitchFamily="18" charset="0"/>
              </a:rPr>
            </a:br>
            <a:endParaRPr lang="ru-UA" dirty="0"/>
          </a:p>
        </p:txBody>
      </p:sp>
      <p:sp>
        <p:nvSpPr>
          <p:cNvPr id="5" name="TextBox 4">
            <a:extLst>
              <a:ext uri="{FF2B5EF4-FFF2-40B4-BE49-F238E27FC236}">
                <a16:creationId xmlns:a16="http://schemas.microsoft.com/office/drawing/2014/main" id="{1ED24A87-BC34-51C0-23A4-4A940319D0BA}"/>
              </a:ext>
            </a:extLst>
          </p:cNvPr>
          <p:cNvSpPr txBox="1"/>
          <p:nvPr/>
        </p:nvSpPr>
        <p:spPr>
          <a:xfrm>
            <a:off x="914399" y="1016000"/>
            <a:ext cx="11029245" cy="5242461"/>
          </a:xfrm>
          <a:prstGeom prst="rect">
            <a:avLst/>
          </a:prstGeom>
          <a:noFill/>
        </p:spPr>
        <p:txBody>
          <a:bodyPr wrap="square">
            <a:spAutoFit/>
          </a:bodyPr>
          <a:lstStyle/>
          <a:p>
            <a:r>
              <a:rPr lang="ru-UA" sz="2400" b="1" dirty="0">
                <a:effectLst/>
                <a:latin typeface="Times New Roman" panose="02020603050405020304" pitchFamily="18" charset="0"/>
                <a:ea typeface="Times New Roman" panose="02020603050405020304" pitchFamily="18" charset="0"/>
                <a:cs typeface="Times New Roman" panose="02020603050405020304" pitchFamily="18" charset="0"/>
              </a:rPr>
              <a:t>4. Наслідки для військовослужбовця</a:t>
            </a:r>
          </a:p>
          <a:p>
            <a:pPr marL="342900" lvl="0" indent="-342900">
              <a:spcAft>
                <a:spcPts val="800"/>
              </a:spcAft>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Дисциплінарні стягнення</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 негайно, рішення виконуються без затримок.</a:t>
            </a:r>
          </a:p>
          <a:p>
            <a:pPr marL="342900" lvl="0" indent="-342900">
              <a:spcAft>
                <a:spcPts val="800"/>
              </a:spcAft>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Втрата премій, позбавлення доплат, обмеження у правах</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spcAft>
                <a:spcPts val="800"/>
              </a:spcAf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У разі повторного порушення або якщо СЗЧ призвело до тяжких наслідків — негайне звільнення зі служби, притягнення до кримінальної відповідальності.</a:t>
            </a:r>
          </a:p>
          <a:p>
            <a:pPr marL="342900" lvl="0" indent="-342900">
              <a:spcAft>
                <a:spcPts val="800"/>
              </a:spcAf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 умови бойових дій або участі підрозділу у критичних операціях — кваліфікується суворіше, можливе суворе покарання.</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rPr>
              <a:t>5.</a:t>
            </a:r>
            <a:r>
              <a:rPr lang="ru-UA" sz="2400" b="0" dirty="0">
                <a:effectLst/>
                <a:latin typeface="Times New Roman" panose="02020603050405020304" pitchFamily="18" charset="0"/>
                <a:ea typeface="Times New Roman" panose="02020603050405020304" pitchFamily="18" charset="0"/>
                <a:cs typeface="Times New Roman" panose="02020603050405020304" pitchFamily="18" charset="0"/>
              </a:rPr>
              <a:t>Дії командира та частини</a:t>
            </a:r>
            <a:endParaRPr lang="ru-UA"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Фіксація відсутності, службове розслідування, інформування ВСП і командування, службова перевірка.</a:t>
            </a:r>
          </a:p>
          <a:p>
            <a:pPr marL="342900" lvl="0" indent="-342900">
              <a:spcAft>
                <a:spcPts val="800"/>
              </a:spcAft>
              <a:buSzPts val="1000"/>
              <a:buFont typeface="Symbol" pitchFamily="2" charset="2"/>
              <a:buChar char=""/>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 необхідності — відкриття кримінального провадження та затримання.</a:t>
            </a:r>
          </a:p>
          <a:p>
            <a:pPr lvl="0" algn="just">
              <a:spcAft>
                <a:spcPts val="800"/>
              </a:spcAft>
              <a:buSzPts val="1000"/>
              <a:tabLst>
                <a:tab pos="457200" algn="l"/>
              </a:tabLst>
            </a:pPr>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spcAft>
                <a:spcPts val="800"/>
              </a:spcAft>
              <a:buSzPts val="1000"/>
              <a:tabLst>
                <a:tab pos="457200" algn="l"/>
              </a:tabLst>
            </a:pPr>
            <a:r>
              <a:rPr lang="ru-UA" sz="2400" b="1" dirty="0">
                <a:effectLst/>
                <a:latin typeface="Times New Roman" panose="02020603050405020304" pitchFamily="18" charset="0"/>
                <a:ea typeface="Calibri" panose="020F0502020204030204" pitchFamily="34" charset="0"/>
                <a:cs typeface="Times New Roman" panose="02020603050405020304" pitchFamily="18" charset="0"/>
              </a:rPr>
              <a:t>Висновок:</a:t>
            </a:r>
            <a:br>
              <a:rPr lang="ru-UA" sz="24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UA" sz="2400" b="1" dirty="0">
                <a:effectLst/>
                <a:latin typeface="Times New Roman" panose="02020603050405020304" pitchFamily="18" charset="0"/>
                <a:ea typeface="Calibri" panose="020F0502020204030204" pitchFamily="34" charset="0"/>
                <a:cs typeface="Times New Roman" panose="02020603050405020304" pitchFamily="18" charset="0"/>
              </a:rPr>
              <a:t>Під час війни СЗЧ — не просто “прогул”, а серйозне порушення з суворими юридичними, фінансовими і репутаційними наслідками.</a:t>
            </a:r>
            <a:endParaRPr lang="ru-UA"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7014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B21C55-C1A0-2A1C-6831-B90D4816AA3D}"/>
              </a:ext>
            </a:extLst>
          </p:cNvPr>
          <p:cNvSpPr>
            <a:spLocks noGrp="1"/>
          </p:cNvSpPr>
          <p:nvPr>
            <p:ph type="title"/>
          </p:nvPr>
        </p:nvSpPr>
        <p:spPr>
          <a:xfrm>
            <a:off x="970844" y="169333"/>
            <a:ext cx="10961512" cy="598311"/>
          </a:xfrm>
        </p:spPr>
        <p:txBody>
          <a:bodyPr>
            <a:normAutofit fontScale="90000"/>
          </a:bodyPr>
          <a:lstStyle/>
          <a:p>
            <a:pPr algn="ctr"/>
            <a:r>
              <a:rPr lang="ru-UA" sz="4000" b="1" dirty="0">
                <a:effectLst/>
                <a:latin typeface="Times New Roman" panose="02020603050405020304" pitchFamily="18" charset="0"/>
                <a:ea typeface="Times New Roman" panose="02020603050405020304" pitchFamily="18" charset="0"/>
              </a:rPr>
              <a:t>Як правильно повернутися із СЗЧ: покроково</a:t>
            </a:r>
            <a:br>
              <a:rPr lang="ru-UA" sz="1800" b="1" dirty="0">
                <a:effectLst/>
                <a:latin typeface="Times New Roman" panose="02020603050405020304" pitchFamily="18" charset="0"/>
                <a:ea typeface="Times New Roman" panose="02020603050405020304" pitchFamily="18" charset="0"/>
              </a:rPr>
            </a:br>
            <a:endParaRPr lang="ru-UA" dirty="0"/>
          </a:p>
        </p:txBody>
      </p:sp>
      <p:sp>
        <p:nvSpPr>
          <p:cNvPr id="5" name="TextBox 4">
            <a:extLst>
              <a:ext uri="{FF2B5EF4-FFF2-40B4-BE49-F238E27FC236}">
                <a16:creationId xmlns:a16="http://schemas.microsoft.com/office/drawing/2014/main" id="{32D03368-59ED-79DE-A809-E7C992F9A4FA}"/>
              </a:ext>
            </a:extLst>
          </p:cNvPr>
          <p:cNvSpPr txBox="1"/>
          <p:nvPr/>
        </p:nvSpPr>
        <p:spPr>
          <a:xfrm>
            <a:off x="970845" y="767645"/>
            <a:ext cx="10961512" cy="5622052"/>
          </a:xfrm>
          <a:prstGeom prst="rect">
            <a:avLst/>
          </a:prstGeom>
          <a:noFill/>
        </p:spPr>
        <p:txBody>
          <a:bodyPr wrap="square">
            <a:spAutoFit/>
          </a:bodyPr>
          <a:lstStyle/>
          <a:p>
            <a:pPr algn="just"/>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1. Не зволікайте — поверніться якнайшвидше</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Чим менше часу ви були відсутні, тим менше ризиків і м’якші наслідки.</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Якщо ще не минуло 3 діб — питання може бути розглянуто як дисциплінарне, а не кримінальне.</a:t>
            </a:r>
            <a:endParaRPr lang="en-US" kern="1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2. Повідомте командування про намір повернутися</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 можливості — зателефонуйте або надішліть повідомлення командиру, черговому частини, у військову службу правопорядку (ВСП).</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Коротко поясніть, що маєте намір повернутися, вкажіть місцезнаходження і причину відсутності (навіть якщо вона не поважна).</a:t>
            </a:r>
          </a:p>
          <a:p>
            <a:pPr algn="just"/>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3. Поверніться у військову частину особисто</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З’явіться безпосередньо до чергового частини, командиру підрозділу чи у найближчий пункт ВСП.</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За можливості — візьміть із собою документи (паспорт, військовий квиток).</a:t>
            </a:r>
          </a:p>
          <a:p>
            <a:pPr algn="just"/>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4. Будьте готові дати пояснення</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Вас попросять письмово пояснити причини СЗЧ (написати пояснювальну записку або рапорт).</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Якщо є поважні причини (форс-мажор, хвороба, сімейні обставини) — детально опишіть їх і надайте докази (довідки, квитки, показання свідків тощо).</a:t>
            </a:r>
          </a:p>
          <a:p>
            <a:pPr marL="342900" lvl="0" indent="-342900" algn="just">
              <a:spcAft>
                <a:spcPts val="800"/>
              </a:spcAf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Якщо причини не були поважними — все одно визнайте свою провину, висловіть готовність не допускати подібного надалі.</a:t>
            </a:r>
          </a:p>
        </p:txBody>
      </p:sp>
    </p:spTree>
    <p:extLst>
      <p:ext uri="{BB962C8B-B14F-4D97-AF65-F5344CB8AC3E}">
        <p14:creationId xmlns:p14="http://schemas.microsoft.com/office/powerpoint/2010/main" val="207624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4430EC-A62F-7D24-8B42-DEE723CE6A9F}"/>
              </a:ext>
            </a:extLst>
          </p:cNvPr>
          <p:cNvSpPr>
            <a:spLocks noGrp="1"/>
          </p:cNvSpPr>
          <p:nvPr>
            <p:ph type="title"/>
          </p:nvPr>
        </p:nvSpPr>
        <p:spPr>
          <a:xfrm>
            <a:off x="959556" y="169334"/>
            <a:ext cx="11232444" cy="857955"/>
          </a:xfrm>
        </p:spPr>
        <p:txBody>
          <a:bodyPr>
            <a:normAutofit fontScale="90000"/>
          </a:bodyPr>
          <a:lstStyle/>
          <a:p>
            <a:r>
              <a:rPr lang="ru-UA" sz="4400" b="1" dirty="0">
                <a:effectLst/>
                <a:latin typeface="Times New Roman" panose="02020603050405020304" pitchFamily="18" charset="0"/>
                <a:ea typeface="Times New Roman" panose="02020603050405020304" pitchFamily="18" charset="0"/>
              </a:rPr>
              <a:t>Як правильно повернутися із СЗЧ: покроково</a:t>
            </a:r>
            <a:endParaRPr lang="ru-UA" dirty="0"/>
          </a:p>
        </p:txBody>
      </p:sp>
      <p:sp>
        <p:nvSpPr>
          <p:cNvPr id="4" name="TextBox 3">
            <a:extLst>
              <a:ext uri="{FF2B5EF4-FFF2-40B4-BE49-F238E27FC236}">
                <a16:creationId xmlns:a16="http://schemas.microsoft.com/office/drawing/2014/main" id="{CD6E1BFF-4C54-A798-B19B-2CE754E6C4B5}"/>
              </a:ext>
            </a:extLst>
          </p:cNvPr>
          <p:cNvSpPr txBox="1"/>
          <p:nvPr/>
        </p:nvSpPr>
        <p:spPr>
          <a:xfrm>
            <a:off x="1038578" y="925689"/>
            <a:ext cx="10882489" cy="6001643"/>
          </a:xfrm>
          <a:prstGeom prst="rect">
            <a:avLst/>
          </a:prstGeom>
          <a:noFill/>
        </p:spPr>
        <p:txBody>
          <a:bodyPr wrap="square">
            <a:spAutoFit/>
          </a:bodyPr>
          <a:lstStyle/>
          <a:p>
            <a:pPr algn="just"/>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5.</a:t>
            </a:r>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Пройдіть перевірку і слідчі дії</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Командування проведе службове розслідування.</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Якщо відсутність перевищила 3 доби — ВСП може відкрити кримінальне провадження за ст. 407 КК України.</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Якщо не перевищила — розглядатимуть як дисциплінарне порушення.</a:t>
            </a:r>
            <a:endParaRPr lang="en-US"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6.</a:t>
            </a:r>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Виконуйте всі законні вимоги командування</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Відповідайте на питання, проходьте перевірки, надавайте документи.</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Дотримуйтесь внутрішнього розпорядку, не уникайте розгляду справи.</a:t>
            </a:r>
          </a:p>
          <a:p>
            <a:pPr algn="just"/>
            <a:r>
              <a:rPr lang="en-US" b="1" dirty="0">
                <a:effectLst/>
                <a:latin typeface="Times New Roman" panose="02020603050405020304" pitchFamily="18" charset="0"/>
                <a:ea typeface="Times New Roman" panose="02020603050405020304" pitchFamily="18" charset="0"/>
                <a:cs typeface="Times New Roman" panose="02020603050405020304" pitchFamily="18" charset="0"/>
              </a:rPr>
              <a:t>7.</a:t>
            </a:r>
            <a:r>
              <a:rPr lang="ru-UA" b="1" dirty="0">
                <a:effectLst/>
                <a:latin typeface="Times New Roman" panose="02020603050405020304" pitchFamily="18" charset="0"/>
                <a:ea typeface="Times New Roman" panose="02020603050405020304" pitchFamily="18" charset="0"/>
                <a:cs typeface="Times New Roman" panose="02020603050405020304" pitchFamily="18" charset="0"/>
              </a:rPr>
              <a:t>Що не варто робити:</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Не ухиляйтеся далі — чим довше відсутність, тим серйозніші наслідки.</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Не підробляйте документи та не надавайте неправдиву інформацію — це може спричинити нову кримінальну справу.</a:t>
            </a:r>
          </a:p>
          <a:p>
            <a:pPr marL="342900" lvl="0" indent="-342900" algn="just">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Не конфліктуйте з командуванням, дійте спокійно та в рамках закону.</a:t>
            </a:r>
          </a:p>
          <a:p>
            <a:pPr algn="just"/>
            <a:r>
              <a:rPr lang="en-US" sz="2000" b="1" kern="0" dirty="0">
                <a:solidFill>
                  <a:srgbClr val="242424"/>
                </a:solidFill>
                <a:effectLst/>
                <a:latin typeface="Times New Roman" panose="02020603050405020304" pitchFamily="18" charset="0"/>
                <a:ea typeface="Times New Roman" panose="02020603050405020304" pitchFamily="18" charset="0"/>
                <a:cs typeface="Times New Roman" panose="02020603050405020304" pitchFamily="18" charset="0"/>
              </a:rPr>
              <a:t>8.</a:t>
            </a:r>
            <a:r>
              <a:rPr lang="ru-UA" sz="2000" b="1" kern="0" dirty="0">
                <a:solidFill>
                  <a:srgbClr val="242424"/>
                </a:solidFill>
                <a:effectLst/>
                <a:latin typeface="Times New Roman" panose="02020603050405020304" pitchFamily="18" charset="0"/>
                <a:ea typeface="Times New Roman" panose="02020603050405020304" pitchFamily="18" charset="0"/>
                <a:cs typeface="Times New Roman" panose="02020603050405020304" pitchFamily="18" charset="0"/>
              </a:rPr>
              <a:t>Ви повинні пройти через загальну процедуру, яка включає:</a:t>
            </a:r>
            <a:endParaRPr lang="ru-UA" sz="20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SzPts val="1000"/>
              <a:buFont typeface="Wingdings" pitchFamily="2" charset="2"/>
              <a:buChar char="Ø"/>
              <a:tabLst>
                <a:tab pos="457200" algn="l"/>
              </a:tabLst>
            </a:pPr>
            <a:r>
              <a:rPr lang="ru-UA" kern="0" dirty="0">
                <a:solidFill>
                  <a:srgbClr val="242424"/>
                </a:solidFill>
                <a:effectLst/>
                <a:latin typeface="Times New Roman" panose="02020603050405020304" pitchFamily="18" charset="0"/>
                <a:ea typeface="Times New Roman" panose="02020603050405020304" pitchFamily="18" charset="0"/>
                <a:cs typeface="Times New Roman" panose="02020603050405020304" pitchFamily="18" charset="0"/>
              </a:rPr>
              <a:t>отримання письмової згоди командира частини, яку військовий самовільно залишив, або батальйону резерву, куди направлять військового на час поновлення на службі;</a:t>
            </a:r>
            <a:endParaRPr lang="ru-UA" kern="100" dirty="0">
              <a:solidFill>
                <a:srgbClr val="242424"/>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SzPts val="1000"/>
              <a:buFont typeface="Wingdings" pitchFamily="2" charset="2"/>
              <a:buChar char="Ø"/>
              <a:tabLst>
                <a:tab pos="457200" algn="l"/>
              </a:tabLst>
            </a:pPr>
            <a:r>
              <a:rPr lang="ru-UA" kern="0" dirty="0">
                <a:solidFill>
                  <a:srgbClr val="242424"/>
                </a:solidFill>
                <a:effectLst/>
                <a:latin typeface="Times New Roman" panose="02020603050405020304" pitchFamily="18" charset="0"/>
                <a:ea typeface="Times New Roman" panose="02020603050405020304" pitchFamily="18" charset="0"/>
                <a:cs typeface="Times New Roman" panose="02020603050405020304" pitchFamily="18" charset="0"/>
              </a:rPr>
              <a:t>проведення розслідування кримінального провадження;</a:t>
            </a:r>
            <a:endParaRPr lang="ru-UA" kern="100" dirty="0">
              <a:solidFill>
                <a:srgbClr val="242424"/>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buSzPts val="1000"/>
              <a:buFont typeface="Wingdings" pitchFamily="2" charset="2"/>
              <a:buChar char="Ø"/>
              <a:tabLst>
                <a:tab pos="457200" algn="l"/>
              </a:tabLst>
            </a:pPr>
            <a:r>
              <a:rPr lang="ru-UA" kern="0" dirty="0">
                <a:solidFill>
                  <a:srgbClr val="242424"/>
                </a:solidFill>
                <a:effectLst/>
                <a:latin typeface="Times New Roman" panose="02020603050405020304" pitchFamily="18" charset="0"/>
                <a:ea typeface="Times New Roman" panose="02020603050405020304" pitchFamily="18" charset="0"/>
                <a:cs typeface="Times New Roman" panose="02020603050405020304" pitchFamily="18" charset="0"/>
              </a:rPr>
              <a:t>винесення рішення судом на підставі клопотання прокурором щодо того, звільняти чи ні військового від відповідальності.</a:t>
            </a:r>
            <a:endParaRPr lang="ru-UA" kern="100" dirty="0">
              <a:solidFill>
                <a:srgbClr val="242424"/>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ru-UA" i="1" kern="0" dirty="0">
                <a:solidFill>
                  <a:srgbClr val="242424"/>
                </a:solidFill>
                <a:effectLst/>
                <a:latin typeface="Times New Roman" panose="02020603050405020304" pitchFamily="18" charset="0"/>
                <a:ea typeface="Times New Roman" panose="02020603050405020304" pitchFamily="18" charset="0"/>
                <a:cs typeface="Times New Roman" panose="02020603050405020304" pitchFamily="18" charset="0"/>
              </a:rPr>
              <a:t>І лише після рішення суду військового починають поновлювати на службі, зокрема повертати грошові виплати та соціальні гарантії, які були призупинені після того, як командир подав заяву про СЗЧ.</a:t>
            </a:r>
            <a:endParaRPr lang="ru-UA" i="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6782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1828C8-4CC7-BF99-78BD-7116DB5183E2}"/>
              </a:ext>
            </a:extLst>
          </p:cNvPr>
          <p:cNvSpPr>
            <a:spLocks noGrp="1"/>
          </p:cNvSpPr>
          <p:nvPr>
            <p:ph type="title"/>
          </p:nvPr>
        </p:nvSpPr>
        <p:spPr>
          <a:xfrm>
            <a:off x="993420" y="0"/>
            <a:ext cx="10972801" cy="598311"/>
          </a:xfrm>
        </p:spPr>
        <p:txBody>
          <a:bodyPr>
            <a:noAutofit/>
          </a:bodyPr>
          <a:lstStyle/>
          <a:p>
            <a:pPr algn="ctr"/>
            <a:r>
              <a:rPr lang="uk-UA" sz="3200" b="1" dirty="0" err="1">
                <a:effectLst/>
                <a:latin typeface="Times New Roman" panose="02020603050405020304" pitchFamily="18" charset="0"/>
                <a:ea typeface="Times New Roman" panose="02020603050405020304" pitchFamily="18" charset="0"/>
              </a:rPr>
              <a:t>Д</a:t>
            </a:r>
            <a:r>
              <a:rPr lang="ru-UA" sz="3200" b="1" dirty="0">
                <a:effectLst/>
                <a:latin typeface="Times New Roman" panose="02020603050405020304" pitchFamily="18" charset="0"/>
                <a:ea typeface="Times New Roman" panose="02020603050405020304" pitchFamily="18" charset="0"/>
              </a:rPr>
              <a:t>езертирство під час воєнного стану: правовий аналіз</a:t>
            </a:r>
            <a:br>
              <a:rPr lang="ru-UA" sz="3200" b="1" dirty="0">
                <a:effectLst/>
                <a:latin typeface="Times New Roman" panose="02020603050405020304" pitchFamily="18" charset="0"/>
                <a:ea typeface="Times New Roman" panose="02020603050405020304" pitchFamily="18" charset="0"/>
              </a:rPr>
            </a:br>
            <a:endParaRPr lang="ru-UA" sz="3200" b="1" dirty="0"/>
          </a:p>
        </p:txBody>
      </p:sp>
      <p:sp>
        <p:nvSpPr>
          <p:cNvPr id="4" name="TextBox 3">
            <a:extLst>
              <a:ext uri="{FF2B5EF4-FFF2-40B4-BE49-F238E27FC236}">
                <a16:creationId xmlns:a16="http://schemas.microsoft.com/office/drawing/2014/main" id="{01E0132A-5C3F-46A6-9EFF-C13AD739586D}"/>
              </a:ext>
            </a:extLst>
          </p:cNvPr>
          <p:cNvSpPr txBox="1"/>
          <p:nvPr/>
        </p:nvSpPr>
        <p:spPr>
          <a:xfrm>
            <a:off x="993420" y="462844"/>
            <a:ext cx="10972803" cy="6278642"/>
          </a:xfrm>
          <a:prstGeom prst="rect">
            <a:avLst/>
          </a:prstGeom>
          <a:noFill/>
        </p:spPr>
        <p:txBody>
          <a:bodyPr wrap="square">
            <a:spAutoFit/>
          </a:bodyPr>
          <a:lstStyle/>
          <a:p>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1. Що таке дезертирство?</a:t>
            </a:r>
          </a:p>
          <a:p>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Дезертирство</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 це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самовільне залишення військової частини або місця служби</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з метою ухилення від військової служби, або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неявка на службу</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понад 3 доби з тією ж метою.</a:t>
            </a:r>
          </a:p>
          <a:p>
            <a:r>
              <a:rPr lang="ru-UA" b="1" i="1"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rPr>
              <a:t>Ключові ознаки:</a:t>
            </a:r>
          </a:p>
          <a:p>
            <a:pPr marL="342900" lvl="0" indent="-342900">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Намір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повністю уникнути</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військової служби (а не лише тимчасово бути відсутнім).</a:t>
            </a:r>
          </a:p>
          <a:p>
            <a:pPr marL="342900" lvl="0" indent="-342900">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Дії вчинені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усвідомлено</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часто з підготовкою (зміна місця проживання, знищення документів, влаштування на роботу тощо).</a:t>
            </a:r>
          </a:p>
          <a:p>
            <a:pPr marL="342900" lvl="0" indent="-342900">
              <a:buSzPts val="1000"/>
              <a:buFont typeface="Wingdings" pitchFamily="2" charset="2"/>
              <a:buChar char="Ø"/>
              <a:tabLst>
                <a:tab pos="457200" algn="l"/>
              </a:tabLst>
            </a:pP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Може бути як індивідуальне, так і групове (змовою з іншими).</a:t>
            </a:r>
          </a:p>
          <a:p>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2. Відмінність від СЗЧ</a:t>
            </a:r>
          </a:p>
          <a:p>
            <a:pPr marL="342900" lvl="0" indent="-342900">
              <a:buSzPts val="1000"/>
              <a:buFont typeface="Wingdings" pitchFamily="2" charset="2"/>
              <a:buChar char="Ø"/>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СЗЧ (ст. 407 ККУ):</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відсутність без дозволу понад 3 доби, але без мети повністю уникнути служби (наприклад, через сімейні обставини чи страх, але з наміром повернутися).</a:t>
            </a:r>
          </a:p>
          <a:p>
            <a:pPr marL="342900" lvl="0" indent="-342900">
              <a:buSzPts val="1000"/>
              <a:buFont typeface="Wingdings" pitchFamily="2" charset="2"/>
              <a:buChar char="Ø"/>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Дезертирство (ст. 408 ККУ):</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завжди є </a:t>
            </a: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намір повністю припинити службу</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 — тобто не повертатися взагалі.</a:t>
            </a:r>
          </a:p>
          <a:p>
            <a:r>
              <a:rPr lang="ru-UA" sz="2000" b="1" dirty="0">
                <a:effectLst/>
                <a:latin typeface="Times New Roman" panose="02020603050405020304" pitchFamily="18" charset="0"/>
                <a:ea typeface="Times New Roman" panose="02020603050405020304" pitchFamily="18" charset="0"/>
                <a:cs typeface="Times New Roman" panose="02020603050405020304" pitchFamily="18" charset="0"/>
              </a:rPr>
              <a:t>3. Особливості під час воєнного стану</a:t>
            </a:r>
          </a:p>
          <a:p>
            <a:pPr marL="342900" lvl="0" indent="-342900">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Строгість кваліфікації:</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Під час війни будь-яке дезертирство розцінюється максимально суворо, часто одразу відкривається кримінальне провадження.</a:t>
            </a:r>
          </a:p>
          <a:p>
            <a:pPr marL="342900" lvl="0" indent="-342900">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Оперативність реагування:</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Відсутність на службі понад 3 доби автоматично стає підставою для підозри у дезертирстві, особливо якщо є ознаки наміру не повертатися.</a:t>
            </a:r>
          </a:p>
          <a:p>
            <a:pPr marL="342900" lvl="0" indent="-342900">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Групові дії:</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Якщо дезертирство організовано з іншими або зі зброєю — завжди кваліфікується як обтяжуюча обставина.</a:t>
            </a:r>
          </a:p>
          <a:p>
            <a:pPr marL="342900" lvl="0" indent="-342900">
              <a:buSzPts val="1000"/>
              <a:buFont typeface="Symbol" pitchFamily="2" charset="2"/>
              <a:buChar char=""/>
              <a:tabLst>
                <a:tab pos="457200" algn="l"/>
              </a:tabLst>
            </a:pPr>
            <a:r>
              <a:rPr lang="ru-UA" b="1" kern="100" dirty="0">
                <a:effectLst/>
                <a:latin typeface="Times New Roman" panose="02020603050405020304" pitchFamily="18" charset="0"/>
                <a:ea typeface="Calibri" panose="020F0502020204030204" pitchFamily="34" charset="0"/>
                <a:cs typeface="Times New Roman" panose="02020603050405020304" pitchFamily="18" charset="0"/>
              </a:rPr>
              <a:t>Військова обстановка:</a:t>
            </a:r>
            <a:r>
              <a:rPr lang="ru-UA" kern="100" dirty="0">
                <a:effectLst/>
                <a:latin typeface="Times New Roman" panose="02020603050405020304" pitchFamily="18" charset="0"/>
                <a:ea typeface="Calibri" panose="020F0502020204030204" pitchFamily="34" charset="0"/>
                <a:cs typeface="Times New Roman" panose="02020603050405020304" pitchFamily="18" charset="0"/>
              </a:rPr>
              <a:t>У бойових частинах/підрозділах і на лінії фронту навіть спроба дезертирства може тягнути найсуворіші наслідки.</a:t>
            </a:r>
          </a:p>
        </p:txBody>
      </p:sp>
    </p:spTree>
    <p:extLst>
      <p:ext uri="{BB962C8B-B14F-4D97-AF65-F5344CB8AC3E}">
        <p14:creationId xmlns:p14="http://schemas.microsoft.com/office/powerpoint/2010/main" val="2355978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C67EE14-ED2B-6D1D-76D2-1018965DCAD7}"/>
              </a:ext>
            </a:extLst>
          </p:cNvPr>
          <p:cNvSpPr>
            <a:spLocks noGrp="1"/>
          </p:cNvSpPr>
          <p:nvPr>
            <p:ph type="ctrTitle"/>
          </p:nvPr>
        </p:nvSpPr>
        <p:spPr>
          <a:xfrm>
            <a:off x="304800" y="90311"/>
            <a:ext cx="11729155" cy="620889"/>
          </a:xfrm>
        </p:spPr>
        <p:txBody>
          <a:bodyPr/>
          <a:lstStyle/>
          <a:p>
            <a:r>
              <a:rPr lang="ru-RU" sz="2500" b="1" dirty="0" err="1">
                <a:latin typeface="Times New Roman" panose="02020603050405020304" pitchFamily="18" charset="0"/>
                <a:cs typeface="Times New Roman" panose="02020603050405020304" pitchFamily="18" charset="0"/>
              </a:rPr>
              <a:t>причинИ</a:t>
            </a:r>
            <a:r>
              <a:rPr lang="ru-RU" sz="2500" b="1" dirty="0">
                <a:latin typeface="Times New Roman" panose="02020603050405020304" pitchFamily="18" charset="0"/>
                <a:cs typeface="Times New Roman" panose="02020603050405020304" pitchFamily="18" charset="0"/>
              </a:rPr>
              <a:t>, </a:t>
            </a:r>
            <a:r>
              <a:rPr lang="ru-RU" sz="2500" b="1" dirty="0" err="1">
                <a:latin typeface="Times New Roman" panose="02020603050405020304" pitchFamily="18" charset="0"/>
                <a:cs typeface="Times New Roman" panose="02020603050405020304" pitchFamily="18" charset="0"/>
              </a:rPr>
              <a:t>чому</a:t>
            </a:r>
            <a:r>
              <a:rPr lang="ru-RU" sz="2500" b="1" dirty="0">
                <a:latin typeface="Times New Roman" panose="02020603050405020304" pitchFamily="18" charset="0"/>
                <a:cs typeface="Times New Roman" panose="02020603050405020304" pitchFamily="18" charset="0"/>
              </a:rPr>
              <a:t> </a:t>
            </a:r>
            <a:r>
              <a:rPr lang="ru-RU" sz="2500" b="1" dirty="0" err="1">
                <a:latin typeface="Times New Roman" panose="02020603050405020304" pitchFamily="18" charset="0"/>
                <a:cs typeface="Times New Roman" panose="02020603050405020304" pitchFamily="18" charset="0"/>
              </a:rPr>
              <a:t>варто</a:t>
            </a:r>
            <a:r>
              <a:rPr lang="ru-RU" sz="2500" b="1" dirty="0">
                <a:latin typeface="Times New Roman" panose="02020603050405020304" pitchFamily="18" charset="0"/>
                <a:cs typeface="Times New Roman" panose="02020603050405020304" pitchFamily="18" charset="0"/>
              </a:rPr>
              <a:t> </a:t>
            </a:r>
            <a:r>
              <a:rPr lang="ru-RU" sz="2500" b="1" dirty="0" err="1">
                <a:latin typeface="Times New Roman" panose="02020603050405020304" pitchFamily="18" charset="0"/>
                <a:cs typeface="Times New Roman" panose="02020603050405020304" pitchFamily="18" charset="0"/>
              </a:rPr>
              <a:t>служити</a:t>
            </a:r>
            <a:r>
              <a:rPr lang="ru-RU" sz="2500" b="1" dirty="0">
                <a:latin typeface="Times New Roman" panose="02020603050405020304" pitchFamily="18" charset="0"/>
                <a:cs typeface="Times New Roman" panose="02020603050405020304" pitchFamily="18" charset="0"/>
              </a:rPr>
              <a:t> у </a:t>
            </a:r>
            <a:r>
              <a:rPr lang="ru-RU" sz="2500" b="1" dirty="0" err="1">
                <a:latin typeface="Times New Roman" panose="02020603050405020304" pitchFamily="18" charset="0"/>
                <a:cs typeface="Times New Roman" panose="02020603050405020304" pitchFamily="18" charset="0"/>
              </a:rPr>
              <a:t>Збройних</a:t>
            </a:r>
            <a:r>
              <a:rPr lang="ru-RU" sz="2500" b="1" dirty="0">
                <a:latin typeface="Times New Roman" panose="02020603050405020304" pitchFamily="18" charset="0"/>
                <a:cs typeface="Times New Roman" panose="02020603050405020304" pitchFamily="18" charset="0"/>
              </a:rPr>
              <a:t> Силах </a:t>
            </a:r>
            <a:r>
              <a:rPr lang="ru-RU" sz="2500" b="1" dirty="0" err="1">
                <a:latin typeface="Times New Roman" panose="02020603050405020304" pitchFamily="18" charset="0"/>
                <a:cs typeface="Times New Roman" panose="02020603050405020304" pitchFamily="18" charset="0"/>
              </a:rPr>
              <a:t>України</a:t>
            </a:r>
            <a:r>
              <a:rPr lang="ru-RU" sz="2500" b="1" dirty="0">
                <a:latin typeface="Times New Roman" panose="02020603050405020304" pitchFamily="18" charset="0"/>
                <a:cs typeface="Times New Roman" panose="02020603050405020304" pitchFamily="18" charset="0"/>
              </a:rPr>
              <a:t>:</a:t>
            </a:r>
            <a:endParaRPr lang="ru-UA" sz="2500" b="1" dirty="0">
              <a:latin typeface="Times New Roman" panose="02020603050405020304" pitchFamily="18" charset="0"/>
              <a:cs typeface="Times New Roman" panose="02020603050405020304" pitchFamily="18" charset="0"/>
            </a:endParaRPr>
          </a:p>
        </p:txBody>
      </p:sp>
      <p:sp>
        <p:nvSpPr>
          <p:cNvPr id="4" name="Подзаголовок 3">
            <a:extLst>
              <a:ext uri="{FF2B5EF4-FFF2-40B4-BE49-F238E27FC236}">
                <a16:creationId xmlns:a16="http://schemas.microsoft.com/office/drawing/2014/main" id="{C57AE459-DE54-8628-6B89-4ADEC07FDEE4}"/>
              </a:ext>
            </a:extLst>
          </p:cNvPr>
          <p:cNvSpPr>
            <a:spLocks noGrp="1"/>
          </p:cNvSpPr>
          <p:nvPr>
            <p:ph type="subTitle" idx="1"/>
          </p:nvPr>
        </p:nvSpPr>
        <p:spPr>
          <a:xfrm>
            <a:off x="1185333" y="1128889"/>
            <a:ext cx="9855200" cy="4594577"/>
          </a:xfrm>
        </p:spPr>
        <p:txBody>
          <a:bodyPr>
            <a:normAutofit fontScale="25000" lnSpcReduction="20000"/>
          </a:bodyPr>
          <a:lstStyle/>
          <a:p>
            <a:pPr algn="l">
              <a:lnSpc>
                <a:spcPct val="120000"/>
              </a:lnSpc>
            </a:pPr>
            <a:r>
              <a:rPr lang="ru-RU" sz="6800" b="1" dirty="0" err="1">
                <a:latin typeface="Times New Roman" panose="02020603050405020304" pitchFamily="18" charset="0"/>
                <a:cs typeface="Times New Roman" panose="02020603050405020304" pitchFamily="18" charset="0"/>
              </a:rPr>
              <a:t>Захист</a:t>
            </a:r>
            <a:r>
              <a:rPr lang="ru-RU" sz="6800" b="1" dirty="0">
                <a:latin typeface="Times New Roman" panose="02020603050405020304" pitchFamily="18" charset="0"/>
                <a:cs typeface="Times New Roman" panose="02020603050405020304" pitchFamily="18" charset="0"/>
              </a:rPr>
              <a:t> </a:t>
            </a:r>
            <a:r>
              <a:rPr lang="ru-RU" sz="6800" b="1" dirty="0" err="1">
                <a:latin typeface="Times New Roman" panose="02020603050405020304" pitchFamily="18" charset="0"/>
                <a:cs typeface="Times New Roman" panose="02020603050405020304" pitchFamily="18" charset="0"/>
              </a:rPr>
              <a:t>своєї</a:t>
            </a:r>
            <a:r>
              <a:rPr lang="ru-RU" sz="6800" b="1" dirty="0">
                <a:latin typeface="Times New Roman" panose="02020603050405020304" pitchFamily="18" charset="0"/>
                <a:cs typeface="Times New Roman" panose="02020603050405020304" pitchFamily="18" charset="0"/>
              </a:rPr>
              <a:t> </a:t>
            </a:r>
            <a:r>
              <a:rPr lang="ru-RU" sz="6800" b="1" dirty="0" err="1">
                <a:latin typeface="Times New Roman" panose="02020603050405020304" pitchFamily="18" charset="0"/>
                <a:cs typeface="Times New Roman" panose="02020603050405020304" pitchFamily="18" charset="0"/>
              </a:rPr>
              <a:t>країни</a:t>
            </a:r>
            <a:r>
              <a:rPr lang="ru-RU" sz="6800" b="1" dirty="0">
                <a:latin typeface="Times New Roman" panose="02020603050405020304" pitchFamily="18" charset="0"/>
                <a:cs typeface="Times New Roman" panose="02020603050405020304" pitchFamily="18" charset="0"/>
              </a:rPr>
              <a:t> та </a:t>
            </a:r>
            <a:r>
              <a:rPr lang="ru-RU" sz="6800" b="1" dirty="0" err="1">
                <a:latin typeface="Times New Roman" panose="02020603050405020304" pitchFamily="18" charset="0"/>
                <a:cs typeface="Times New Roman" panose="02020603050405020304" pitchFamily="18" charset="0"/>
              </a:rPr>
              <a:t>рідних</a:t>
            </a:r>
            <a:br>
              <a:rPr lang="ru-RU" sz="6800" dirty="0">
                <a:latin typeface="Times New Roman" panose="02020603050405020304" pitchFamily="18" charset="0"/>
                <a:cs typeface="Times New Roman" panose="02020603050405020304" pitchFamily="18" charset="0"/>
              </a:rPr>
            </a:br>
            <a:r>
              <a:rPr lang="ru-RU" sz="6800" dirty="0">
                <a:latin typeface="Times New Roman" panose="02020603050405020304" pitchFamily="18" charset="0"/>
                <a:cs typeface="Times New Roman" panose="02020603050405020304" pitchFamily="18" charset="0"/>
              </a:rPr>
              <a:t>Служба у ЗСУ — </a:t>
            </a:r>
            <a:r>
              <a:rPr lang="ru-RU" sz="6800" dirty="0" err="1">
                <a:latin typeface="Times New Roman" panose="02020603050405020304" pitchFamily="18" charset="0"/>
                <a:cs typeface="Times New Roman" panose="02020603050405020304" pitchFamily="18" charset="0"/>
              </a:rPr>
              <a:t>це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спосіб</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особисто</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захищати</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Україну</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своїх</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близьких</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дім</a:t>
            </a:r>
            <a:r>
              <a:rPr lang="ru-RU" sz="6800" dirty="0">
                <a:latin typeface="Times New Roman" panose="02020603050405020304" pitchFamily="18" charset="0"/>
                <a:cs typeface="Times New Roman" panose="02020603050405020304" pitchFamily="18" charset="0"/>
              </a:rPr>
              <a:t> і </a:t>
            </a:r>
            <a:r>
              <a:rPr lang="ru-RU" sz="6800" dirty="0" err="1">
                <a:latin typeface="Times New Roman" panose="02020603050405020304" pitchFamily="18" charset="0"/>
                <a:cs typeface="Times New Roman" panose="02020603050405020304" pitchFamily="18" charset="0"/>
              </a:rPr>
              <a:t>майбутнє</a:t>
            </a:r>
            <a:r>
              <a:rPr lang="ru-RU" sz="6800" dirty="0">
                <a:latin typeface="Times New Roman" panose="02020603050405020304" pitchFamily="18" charset="0"/>
                <a:cs typeface="Times New Roman" panose="02020603050405020304" pitchFamily="18" charset="0"/>
              </a:rPr>
              <a:t> народу. </a:t>
            </a:r>
            <a:r>
              <a:rPr lang="ru-RU" sz="6800" dirty="0" err="1">
                <a:latin typeface="Times New Roman" panose="02020603050405020304" pitchFamily="18" charset="0"/>
                <a:cs typeface="Times New Roman" panose="02020603050405020304" pitchFamily="18" charset="0"/>
              </a:rPr>
              <a:t>Це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можливість</a:t>
            </a:r>
            <a:r>
              <a:rPr lang="ru-RU" sz="6800" dirty="0">
                <a:latin typeface="Times New Roman" panose="02020603050405020304" pitchFamily="18" charset="0"/>
                <a:cs typeface="Times New Roman" panose="02020603050405020304" pitchFamily="18" charset="0"/>
              </a:rPr>
              <a:t> не бути </a:t>
            </a:r>
            <a:r>
              <a:rPr lang="ru-RU" sz="6800" dirty="0" err="1">
                <a:latin typeface="Times New Roman" panose="02020603050405020304" pitchFamily="18" charset="0"/>
                <a:cs typeface="Times New Roman" panose="02020603050405020304" pitchFamily="18" charset="0"/>
              </a:rPr>
              <a:t>осторонь</a:t>
            </a:r>
            <a:r>
              <a:rPr lang="ru-RU" sz="6800" dirty="0">
                <a:latin typeface="Times New Roman" panose="02020603050405020304" pitchFamily="18" charset="0"/>
                <a:cs typeface="Times New Roman" panose="02020603050405020304" pitchFamily="18" charset="0"/>
              </a:rPr>
              <a:t> у </a:t>
            </a:r>
            <a:r>
              <a:rPr lang="ru-RU" sz="6800" dirty="0" err="1">
                <a:latin typeface="Times New Roman" panose="02020603050405020304" pitchFamily="18" charset="0"/>
                <a:cs typeface="Times New Roman" panose="02020603050405020304" pitchFamily="18" charset="0"/>
              </a:rPr>
              <a:t>найкритичніший</a:t>
            </a:r>
            <a:r>
              <a:rPr lang="ru-RU" sz="6800" dirty="0">
                <a:latin typeface="Times New Roman" panose="02020603050405020304" pitchFamily="18" charset="0"/>
                <a:cs typeface="Times New Roman" panose="02020603050405020304" pitchFamily="18" charset="0"/>
              </a:rPr>
              <a:t> момент.</a:t>
            </a:r>
          </a:p>
          <a:p>
            <a:pPr algn="l">
              <a:lnSpc>
                <a:spcPct val="120000"/>
              </a:lnSpc>
            </a:pPr>
            <a:r>
              <a:rPr lang="ru-RU" sz="6800" b="1" dirty="0" err="1">
                <a:latin typeface="Times New Roman" panose="02020603050405020304" pitchFamily="18" charset="0"/>
                <a:cs typeface="Times New Roman" panose="02020603050405020304" pitchFamily="18" charset="0"/>
              </a:rPr>
              <a:t>Гідність</a:t>
            </a:r>
            <a:r>
              <a:rPr lang="ru-RU" sz="6800" b="1" dirty="0">
                <a:latin typeface="Times New Roman" panose="02020603050405020304" pitchFamily="18" charset="0"/>
                <a:cs typeface="Times New Roman" panose="02020603050405020304" pitchFamily="18" charset="0"/>
              </a:rPr>
              <a:t> та </a:t>
            </a:r>
            <a:r>
              <a:rPr lang="ru-RU" sz="6800" b="1" dirty="0" err="1">
                <a:latin typeface="Times New Roman" panose="02020603050405020304" pitchFamily="18" charset="0"/>
                <a:cs typeface="Times New Roman" panose="02020603050405020304" pitchFamily="18" charset="0"/>
              </a:rPr>
              <a:t>гордість</a:t>
            </a:r>
            <a:br>
              <a:rPr lang="ru-RU" sz="6800" dirty="0">
                <a:latin typeface="Times New Roman" panose="02020603050405020304" pitchFamily="18" charset="0"/>
                <a:cs typeface="Times New Roman" panose="02020603050405020304" pitchFamily="18" charset="0"/>
              </a:rPr>
            </a:br>
            <a:r>
              <a:rPr lang="ru-RU" sz="6800" dirty="0">
                <a:latin typeface="Times New Roman" panose="02020603050405020304" pitchFamily="18" charset="0"/>
                <a:cs typeface="Times New Roman" panose="02020603050405020304" pitchFamily="18" charset="0"/>
              </a:rPr>
              <a:t>Бути </a:t>
            </a:r>
            <a:r>
              <a:rPr lang="ru-RU" sz="6800" dirty="0" err="1">
                <a:latin typeface="Times New Roman" panose="02020603050405020304" pitchFamily="18" charset="0"/>
                <a:cs typeface="Times New Roman" panose="02020603050405020304" pitchFamily="18" charset="0"/>
              </a:rPr>
              <a:t>військовим</a:t>
            </a:r>
            <a:r>
              <a:rPr lang="ru-RU" sz="6800" dirty="0">
                <a:latin typeface="Times New Roman" panose="02020603050405020304" pitchFamily="18" charset="0"/>
                <a:cs typeface="Times New Roman" panose="02020603050405020304" pitchFamily="18" charset="0"/>
              </a:rPr>
              <a:t> — </a:t>
            </a:r>
            <a:r>
              <a:rPr lang="ru-RU" sz="6800" dirty="0" err="1">
                <a:latin typeface="Times New Roman" panose="02020603050405020304" pitchFamily="18" charset="0"/>
                <a:cs typeface="Times New Roman" panose="02020603050405020304" pitchFamily="18" charset="0"/>
              </a:rPr>
              <a:t>це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почесно</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Це</a:t>
            </a:r>
            <a:r>
              <a:rPr lang="ru-RU" sz="6800" dirty="0">
                <a:latin typeface="Times New Roman" panose="02020603050405020304" pitchFamily="18" charset="0"/>
                <a:cs typeface="Times New Roman" panose="02020603050405020304" pitchFamily="18" charset="0"/>
              </a:rPr>
              <a:t> символ </a:t>
            </a:r>
            <a:r>
              <a:rPr lang="ru-RU" sz="6800" dirty="0" err="1">
                <a:latin typeface="Times New Roman" panose="02020603050405020304" pitchFamily="18" charset="0"/>
                <a:cs typeface="Times New Roman" panose="02020603050405020304" pitchFamily="18" charset="0"/>
              </a:rPr>
              <a:t>відповідальності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мужності</a:t>
            </a:r>
            <a:r>
              <a:rPr lang="ru-RU" sz="6800" dirty="0">
                <a:latin typeface="Times New Roman" panose="02020603050405020304" pitchFamily="18" charset="0"/>
                <a:cs typeface="Times New Roman" panose="02020603050405020304" pitchFamily="18" charset="0"/>
              </a:rPr>
              <a:t> та </a:t>
            </a:r>
            <a:r>
              <a:rPr lang="ru-RU" sz="6800" dirty="0" err="1">
                <a:latin typeface="Times New Roman" panose="02020603050405020304" pitchFamily="18" charset="0"/>
                <a:cs typeface="Times New Roman" panose="02020603050405020304" pitchFamily="18" charset="0"/>
              </a:rPr>
              <a:t>справжнього</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патріотизму</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Сьогодні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українські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воїни</a:t>
            </a:r>
            <a:r>
              <a:rPr lang="ru-RU" sz="6800" dirty="0">
                <a:latin typeface="Times New Roman" panose="02020603050405020304" pitchFamily="18" charset="0"/>
                <a:cs typeface="Times New Roman" panose="02020603050405020304" pitchFamily="18" charset="0"/>
              </a:rPr>
              <a:t> стали прикладом для </a:t>
            </a:r>
            <a:r>
              <a:rPr lang="ru-RU" sz="6800" dirty="0" err="1">
                <a:latin typeface="Times New Roman" panose="02020603050405020304" pitchFamily="18" charset="0"/>
                <a:cs typeface="Times New Roman" panose="02020603050405020304" pitchFamily="18" charset="0"/>
              </a:rPr>
              <a:t>цілого</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світу</a:t>
            </a:r>
            <a:r>
              <a:rPr lang="ru-RU" sz="6800" dirty="0">
                <a:latin typeface="Times New Roman" panose="02020603050405020304" pitchFamily="18" charset="0"/>
                <a:cs typeface="Times New Roman" panose="02020603050405020304" pitchFamily="18" charset="0"/>
              </a:rPr>
              <a:t>.</a:t>
            </a:r>
          </a:p>
          <a:p>
            <a:pPr algn="l">
              <a:lnSpc>
                <a:spcPct val="120000"/>
              </a:lnSpc>
            </a:pPr>
            <a:r>
              <a:rPr lang="ru-RU" sz="6800" b="1" dirty="0" err="1">
                <a:latin typeface="Times New Roman" panose="02020603050405020304" pitchFamily="18" charset="0"/>
                <a:cs typeface="Times New Roman" panose="02020603050405020304" pitchFamily="18" charset="0"/>
              </a:rPr>
              <a:t>Професійний</a:t>
            </a:r>
            <a:r>
              <a:rPr lang="ru-RU" sz="6800" b="1" dirty="0">
                <a:latin typeface="Times New Roman" panose="02020603050405020304" pitchFamily="18" charset="0"/>
                <a:cs typeface="Times New Roman" panose="02020603050405020304" pitchFamily="18" charset="0"/>
              </a:rPr>
              <a:t> та </a:t>
            </a:r>
            <a:r>
              <a:rPr lang="ru-RU" sz="6800" b="1" dirty="0" err="1">
                <a:latin typeface="Times New Roman" panose="02020603050405020304" pitchFamily="18" charset="0"/>
                <a:cs typeface="Times New Roman" panose="02020603050405020304" pitchFamily="18" charset="0"/>
              </a:rPr>
              <a:t>особистий</a:t>
            </a:r>
            <a:r>
              <a:rPr lang="ru-RU" sz="6800" b="1" dirty="0">
                <a:latin typeface="Times New Roman" panose="02020603050405020304" pitchFamily="18" charset="0"/>
                <a:cs typeface="Times New Roman" panose="02020603050405020304" pitchFamily="18" charset="0"/>
              </a:rPr>
              <a:t> </a:t>
            </a:r>
            <a:r>
              <a:rPr lang="ru-RU" sz="6800" b="1" dirty="0" err="1">
                <a:latin typeface="Times New Roman" panose="02020603050405020304" pitchFamily="18" charset="0"/>
                <a:cs typeface="Times New Roman" panose="02020603050405020304" pitchFamily="18" charset="0"/>
              </a:rPr>
              <a:t>розвиток</a:t>
            </a:r>
            <a:br>
              <a:rPr lang="ru-RU" sz="6800" dirty="0">
                <a:latin typeface="Times New Roman" panose="02020603050405020304" pitchFamily="18" charset="0"/>
                <a:cs typeface="Times New Roman" panose="02020603050405020304" pitchFamily="18" charset="0"/>
              </a:rPr>
            </a:br>
            <a:r>
              <a:rPr lang="ru-RU" sz="6800" dirty="0">
                <a:latin typeface="Times New Roman" panose="02020603050405020304" pitchFamily="18" charset="0"/>
                <a:cs typeface="Times New Roman" panose="02020603050405020304" pitchFamily="18" charset="0"/>
              </a:rPr>
              <a:t>У ЗСУ </a:t>
            </a:r>
            <a:r>
              <a:rPr lang="ru-RU" sz="6800" dirty="0" err="1">
                <a:latin typeface="Times New Roman" panose="02020603050405020304" pitchFamily="18" charset="0"/>
                <a:cs typeface="Times New Roman" panose="02020603050405020304" pitchFamily="18" charset="0"/>
              </a:rPr>
              <a:t>можна</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здобути</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цінний</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досвід</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навчитися</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сучасним</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військовим</a:t>
            </a:r>
            <a:r>
              <a:rPr lang="ru-RU" sz="6800" dirty="0">
                <a:latin typeface="Times New Roman" panose="02020603050405020304" pitchFamily="18" charset="0"/>
                <a:cs typeface="Times New Roman" panose="02020603050405020304" pitchFamily="18" charset="0"/>
              </a:rPr>
              <a:t> та </a:t>
            </a:r>
            <a:r>
              <a:rPr lang="ru-RU" sz="6800" dirty="0" err="1">
                <a:latin typeface="Times New Roman" panose="02020603050405020304" pitchFamily="18" charset="0"/>
                <a:cs typeface="Times New Roman" panose="02020603050405020304" pitchFamily="18" charset="0"/>
              </a:rPr>
              <a:t>лідерським</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навичкам</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опанувати</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нові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спеціальності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які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стануть</a:t>
            </a:r>
            <a:r>
              <a:rPr lang="ru-RU" sz="6800" dirty="0">
                <a:latin typeface="Times New Roman" panose="02020603050405020304" pitchFamily="18" charset="0"/>
                <a:cs typeface="Times New Roman" panose="02020603050405020304" pitchFamily="18" charset="0"/>
              </a:rPr>
              <a:t> у </a:t>
            </a:r>
            <a:r>
              <a:rPr lang="ru-RU" sz="6800" dirty="0" err="1">
                <a:latin typeface="Times New Roman" panose="02020603050405020304" pitchFamily="18" charset="0"/>
                <a:cs typeface="Times New Roman" panose="02020603050405020304" pitchFamily="18" charset="0"/>
              </a:rPr>
              <a:t>нагоді</a:t>
            </a:r>
            <a:r>
              <a:rPr lang="ru-RU" sz="6800" dirty="0">
                <a:latin typeface="Times New Roman" panose="02020603050405020304" pitchFamily="18" charset="0"/>
                <a:cs typeface="Times New Roman" panose="02020603050405020304" pitchFamily="18" charset="0"/>
              </a:rPr>
              <a:t> й у </a:t>
            </a:r>
            <a:r>
              <a:rPr lang="ru-RU" sz="6800" dirty="0" err="1">
                <a:latin typeface="Times New Roman" panose="02020603050405020304" pitchFamily="18" charset="0"/>
                <a:cs typeface="Times New Roman" panose="02020603050405020304" pitchFamily="18" charset="0"/>
              </a:rPr>
              <a:t>цивільному</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житті</a:t>
            </a:r>
            <a:r>
              <a:rPr lang="ru-RU" sz="6800" dirty="0">
                <a:latin typeface="Times New Roman" panose="02020603050405020304" pitchFamily="18" charset="0"/>
                <a:cs typeface="Times New Roman" panose="02020603050405020304" pitchFamily="18" charset="0"/>
              </a:rPr>
              <a:t>.</a:t>
            </a:r>
          </a:p>
          <a:p>
            <a:pPr algn="l">
              <a:lnSpc>
                <a:spcPct val="120000"/>
              </a:lnSpc>
            </a:pPr>
            <a:r>
              <a:rPr lang="ru-RU" sz="6800" b="1" dirty="0" err="1">
                <a:latin typeface="Times New Roman" panose="02020603050405020304" pitchFamily="18" charset="0"/>
                <a:cs typeface="Times New Roman" panose="02020603050405020304" pitchFamily="18" charset="0"/>
              </a:rPr>
              <a:t>Матеріальні</a:t>
            </a:r>
            <a:r>
              <a:rPr lang="ru-RU" sz="6800" b="1" dirty="0">
                <a:latin typeface="Times New Roman" panose="02020603050405020304" pitchFamily="18" charset="0"/>
                <a:cs typeface="Times New Roman" panose="02020603050405020304" pitchFamily="18" charset="0"/>
              </a:rPr>
              <a:t> </a:t>
            </a:r>
            <a:r>
              <a:rPr lang="ru-RU" sz="6800" b="1" dirty="0" err="1">
                <a:latin typeface="Times New Roman" panose="02020603050405020304" pitchFamily="18" charset="0"/>
                <a:cs typeface="Times New Roman" panose="02020603050405020304" pitchFamily="18" charset="0"/>
              </a:rPr>
              <a:t>гарантії</a:t>
            </a:r>
            <a:br>
              <a:rPr lang="ru-RU" sz="6800" dirty="0">
                <a:latin typeface="Times New Roman" panose="02020603050405020304" pitchFamily="18" charset="0"/>
                <a:cs typeface="Times New Roman" panose="02020603050405020304" pitchFamily="18" charset="0"/>
              </a:rPr>
            </a:br>
            <a:r>
              <a:rPr lang="ru-RU" sz="6800" dirty="0">
                <a:latin typeface="Times New Roman" panose="02020603050405020304" pitchFamily="18" charset="0"/>
                <a:cs typeface="Times New Roman" panose="02020603050405020304" pitchFamily="18" charset="0"/>
              </a:rPr>
              <a:t>Держава </a:t>
            </a:r>
            <a:r>
              <a:rPr lang="ru-RU" sz="6800" dirty="0" err="1">
                <a:latin typeface="Times New Roman" panose="02020603050405020304" pitchFamily="18" charset="0"/>
                <a:cs typeface="Times New Roman" panose="02020603050405020304" pitchFamily="18" charset="0"/>
              </a:rPr>
              <a:t>надає</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військовим</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стабільне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грошове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забезпечення</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соціальні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гарантії</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медичне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обслуговування</a:t>
            </a:r>
            <a:r>
              <a:rPr lang="ru-RU" sz="6800" dirty="0">
                <a:latin typeface="Times New Roman" panose="02020603050405020304" pitchFamily="18" charset="0"/>
                <a:cs typeface="Times New Roman" panose="02020603050405020304" pitchFamily="18" charset="0"/>
              </a:rPr>
              <a:t> та </a:t>
            </a:r>
            <a:r>
              <a:rPr lang="ru-RU" sz="6800" dirty="0" err="1">
                <a:latin typeface="Times New Roman" panose="02020603050405020304" pitchFamily="18" charset="0"/>
                <a:cs typeface="Times New Roman" panose="02020603050405020304" pitchFamily="18" charset="0"/>
              </a:rPr>
              <a:t>підтримку</a:t>
            </a:r>
            <a:r>
              <a:rPr lang="ru-RU" sz="6800" dirty="0">
                <a:latin typeface="Times New Roman" panose="02020603050405020304" pitchFamily="18" charset="0"/>
                <a:cs typeface="Times New Roman" panose="02020603050405020304" pitchFamily="18" charset="0"/>
              </a:rPr>
              <a:t> для родин.</a:t>
            </a:r>
          </a:p>
          <a:p>
            <a:pPr algn="l">
              <a:lnSpc>
                <a:spcPct val="120000"/>
              </a:lnSpc>
            </a:pPr>
            <a:r>
              <a:rPr lang="ru-RU" sz="6800" b="1" dirty="0" err="1">
                <a:latin typeface="Times New Roman" panose="02020603050405020304" pitchFamily="18" charset="0"/>
                <a:cs typeface="Times New Roman" panose="02020603050405020304" pitchFamily="18" charset="0"/>
              </a:rPr>
              <a:t>Можливість</a:t>
            </a:r>
            <a:r>
              <a:rPr lang="ru-RU" sz="6800" b="1" dirty="0">
                <a:latin typeface="Times New Roman" panose="02020603050405020304" pitchFamily="18" charset="0"/>
                <a:cs typeface="Times New Roman" panose="02020603050405020304" pitchFamily="18" charset="0"/>
              </a:rPr>
              <a:t> </a:t>
            </a:r>
            <a:r>
              <a:rPr lang="ru-RU" sz="6800" b="1" dirty="0" err="1">
                <a:latin typeface="Times New Roman" panose="02020603050405020304" pitchFamily="18" charset="0"/>
                <a:cs typeface="Times New Roman" panose="02020603050405020304" pitchFamily="18" charset="0"/>
              </a:rPr>
              <a:t>впливати</a:t>
            </a:r>
            <a:r>
              <a:rPr lang="ru-RU" sz="6800" b="1" dirty="0">
                <a:latin typeface="Times New Roman" panose="02020603050405020304" pitchFamily="18" charset="0"/>
                <a:cs typeface="Times New Roman" panose="02020603050405020304" pitchFamily="18" charset="0"/>
              </a:rPr>
              <a:t> на </a:t>
            </a:r>
            <a:r>
              <a:rPr lang="ru-RU" sz="6800" b="1" dirty="0" err="1">
                <a:latin typeface="Times New Roman" panose="02020603050405020304" pitchFamily="18" charset="0"/>
                <a:cs typeface="Times New Roman" panose="02020603050405020304" pitchFamily="18" charset="0"/>
              </a:rPr>
              <a:t>майбутнє</a:t>
            </a:r>
            <a:br>
              <a:rPr lang="ru-RU" sz="6800" dirty="0">
                <a:latin typeface="Times New Roman" panose="02020603050405020304" pitchFamily="18" charset="0"/>
                <a:cs typeface="Times New Roman" panose="02020603050405020304" pitchFamily="18" charset="0"/>
              </a:rPr>
            </a:br>
            <a:r>
              <a:rPr lang="ru-RU" sz="6800" dirty="0" err="1">
                <a:latin typeface="Times New Roman" panose="02020603050405020304" pitchFamily="18" charset="0"/>
                <a:cs typeface="Times New Roman" panose="02020603050405020304" pitchFamily="18" charset="0"/>
              </a:rPr>
              <a:t>Кожен</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боєць</a:t>
            </a:r>
            <a:r>
              <a:rPr lang="ru-RU" sz="6800" dirty="0">
                <a:latin typeface="Times New Roman" panose="02020603050405020304" pitchFamily="18" charset="0"/>
                <a:cs typeface="Times New Roman" panose="02020603050405020304" pitchFamily="18" charset="0"/>
              </a:rPr>
              <a:t> — </a:t>
            </a:r>
            <a:r>
              <a:rPr lang="ru-RU" sz="6800" dirty="0" err="1">
                <a:latin typeface="Times New Roman" panose="02020603050405020304" pitchFamily="18" charset="0"/>
                <a:cs typeface="Times New Roman" panose="02020603050405020304" pitchFamily="18" charset="0"/>
              </a:rPr>
              <a:t>це</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цеглинка</a:t>
            </a:r>
            <a:r>
              <a:rPr lang="ru-RU" sz="6800" dirty="0">
                <a:latin typeface="Times New Roman" panose="02020603050405020304" pitchFamily="18" charset="0"/>
                <a:cs typeface="Times New Roman" panose="02020603050405020304" pitchFamily="18" charset="0"/>
              </a:rPr>
              <a:t> в </a:t>
            </a:r>
            <a:r>
              <a:rPr lang="ru-RU" sz="6800" dirty="0" err="1">
                <a:latin typeface="Times New Roman" panose="02020603050405020304" pitchFamily="18" charset="0"/>
                <a:cs typeface="Times New Roman" panose="02020603050405020304" pitchFamily="18" charset="0"/>
              </a:rPr>
              <a:t>обороні</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нашої</a:t>
            </a:r>
            <a:r>
              <a:rPr lang="ru-RU" sz="6800" dirty="0">
                <a:latin typeface="Times New Roman" panose="02020603050405020304" pitchFamily="18" charset="0"/>
                <a:cs typeface="Times New Roman" panose="02020603050405020304" pitchFamily="18" charset="0"/>
              </a:rPr>
              <a:t> </a:t>
            </a:r>
            <a:r>
              <a:rPr lang="ru-RU" sz="6800" dirty="0" err="1">
                <a:latin typeface="Times New Roman" panose="02020603050405020304" pitchFamily="18" charset="0"/>
                <a:cs typeface="Times New Roman" panose="02020603050405020304" pitchFamily="18" charset="0"/>
              </a:rPr>
              <a:t>держави</a:t>
            </a:r>
            <a:r>
              <a:rPr lang="ru-RU" sz="6800" dirty="0">
                <a:latin typeface="Times New Roman" panose="02020603050405020304" pitchFamily="18" charset="0"/>
                <a:cs typeface="Times New Roman" panose="02020603050405020304" pitchFamily="18" charset="0"/>
              </a:rPr>
              <a:t>, у </a:t>
            </a:r>
            <a:r>
              <a:rPr lang="ru-RU" sz="6800" dirty="0" err="1">
                <a:latin typeface="Times New Roman" panose="02020603050405020304" pitchFamily="18" charset="0"/>
                <a:cs typeface="Times New Roman" panose="02020603050405020304" pitchFamily="18" charset="0"/>
              </a:rPr>
              <a:t>відновленні</a:t>
            </a:r>
            <a:r>
              <a:rPr lang="ru-RU" sz="6800" dirty="0">
                <a:latin typeface="Times New Roman" panose="02020603050405020304" pitchFamily="18" charset="0"/>
                <a:cs typeface="Times New Roman" panose="02020603050405020304" pitchFamily="18" charset="0"/>
              </a:rPr>
              <a:t> миру і </a:t>
            </a:r>
            <a:r>
              <a:rPr lang="ru-RU" sz="6800" dirty="0" err="1">
                <a:latin typeface="Times New Roman" panose="02020603050405020304" pitchFamily="18" charset="0"/>
                <a:cs typeface="Times New Roman" panose="02020603050405020304" pitchFamily="18" charset="0"/>
              </a:rPr>
              <a:t>справедливості</a:t>
            </a:r>
            <a:r>
              <a:rPr lang="ru-RU" sz="6800" dirty="0">
                <a:latin typeface="Times New Roman" panose="02020603050405020304" pitchFamily="18" charset="0"/>
                <a:cs typeface="Times New Roman" panose="02020603050405020304" pitchFamily="18" charset="0"/>
              </a:rPr>
              <a:t> для </a:t>
            </a:r>
            <a:r>
              <a:rPr lang="ru-RU" sz="6800" dirty="0" err="1">
                <a:latin typeface="Times New Roman" panose="02020603050405020304" pitchFamily="18" charset="0"/>
                <a:cs typeface="Times New Roman" panose="02020603050405020304" pitchFamily="18" charset="0"/>
              </a:rPr>
              <a:t>всього</a:t>
            </a:r>
            <a:r>
              <a:rPr lang="ru-RU" sz="6800" dirty="0">
                <a:latin typeface="Times New Roman" panose="02020603050405020304" pitchFamily="18" charset="0"/>
                <a:cs typeface="Times New Roman" panose="02020603050405020304" pitchFamily="18" charset="0"/>
              </a:rPr>
              <a:t> народу</a:t>
            </a:r>
            <a:r>
              <a:rPr lang="ru-RU" sz="6400" dirty="0">
                <a:latin typeface="Times New Roman" panose="02020603050405020304" pitchFamily="18" charset="0"/>
                <a:cs typeface="Times New Roman" panose="02020603050405020304" pitchFamily="18" charset="0"/>
              </a:rPr>
              <a:t>.</a:t>
            </a:r>
          </a:p>
          <a:p>
            <a:pPr>
              <a:lnSpc>
                <a:spcPct val="120000"/>
              </a:lnSpc>
            </a:pPr>
            <a:r>
              <a:rPr lang="ru-RU" sz="8000" b="1" i="1" dirty="0" err="1">
                <a:latin typeface="Times New Roman" panose="02020603050405020304" pitchFamily="18" charset="0"/>
                <a:cs typeface="Times New Roman" panose="02020603050405020304" pitchFamily="18" charset="0"/>
              </a:rPr>
              <a:t>Кожен</a:t>
            </a:r>
            <a:r>
              <a:rPr lang="ru-RU" sz="8000" b="1" i="1" dirty="0">
                <a:latin typeface="Times New Roman" panose="02020603050405020304" pitchFamily="18" charset="0"/>
                <a:cs typeface="Times New Roman" panose="02020603050405020304" pitchFamily="18" charset="0"/>
              </a:rPr>
              <a:t> шлях — </a:t>
            </a:r>
            <a:r>
              <a:rPr lang="ru-RU" sz="8000" b="1" i="1" dirty="0" err="1">
                <a:latin typeface="Times New Roman" panose="02020603050405020304" pitchFamily="18" charset="0"/>
                <a:cs typeface="Times New Roman" panose="02020603050405020304" pitchFamily="18" charset="0"/>
              </a:rPr>
              <a:t>особливий</a:t>
            </a:r>
            <a:r>
              <a:rPr lang="ru-RU" sz="8000" b="1" i="1" dirty="0">
                <a:latin typeface="Times New Roman" panose="02020603050405020304" pitchFamily="18" charset="0"/>
                <a:cs typeface="Times New Roman" panose="02020603050405020304" pitchFamily="18" charset="0"/>
              </a:rPr>
              <a:t>, і служба в ЗСУ </a:t>
            </a:r>
            <a:r>
              <a:rPr lang="ru-RU" sz="8000" b="1" i="1" dirty="0" err="1">
                <a:latin typeface="Times New Roman" panose="02020603050405020304" pitchFamily="18" charset="0"/>
                <a:cs typeface="Times New Roman" panose="02020603050405020304" pitchFamily="18" charset="0"/>
              </a:rPr>
              <a:t>під</a:t>
            </a:r>
            <a:r>
              <a:rPr lang="ru-RU" sz="8000" b="1" i="1" dirty="0">
                <a:latin typeface="Times New Roman" panose="02020603050405020304" pitchFamily="18" charset="0"/>
                <a:cs typeface="Times New Roman" panose="02020603050405020304" pitchFamily="18" charset="0"/>
              </a:rPr>
              <a:t> силу </a:t>
            </a:r>
            <a:r>
              <a:rPr lang="ru-RU" sz="8000" b="1" i="1" dirty="0" err="1">
                <a:latin typeface="Times New Roman" panose="02020603050405020304" pitchFamily="18" charset="0"/>
                <a:cs typeface="Times New Roman" panose="02020603050405020304" pitchFamily="18" charset="0"/>
              </a:rPr>
              <a:t>тим</a:t>
            </a:r>
            <a:r>
              <a:rPr lang="ru-RU" sz="8000" b="1" i="1" dirty="0">
                <a:latin typeface="Times New Roman" panose="02020603050405020304" pitchFamily="18" charset="0"/>
                <a:cs typeface="Times New Roman" panose="02020603050405020304" pitchFamily="18" charset="0"/>
              </a:rPr>
              <a:t>, </a:t>
            </a:r>
            <a:r>
              <a:rPr lang="ru-RU" sz="8000" b="1" i="1" dirty="0" err="1">
                <a:latin typeface="Times New Roman" panose="02020603050405020304" pitchFamily="18" charset="0"/>
                <a:cs typeface="Times New Roman" panose="02020603050405020304" pitchFamily="18" charset="0"/>
              </a:rPr>
              <a:t>хто</a:t>
            </a:r>
            <a:r>
              <a:rPr lang="ru-RU" sz="8000" b="1" i="1" dirty="0">
                <a:latin typeface="Times New Roman" panose="02020603050405020304" pitchFamily="18" charset="0"/>
                <a:cs typeface="Times New Roman" panose="02020603050405020304" pitchFamily="18" charset="0"/>
              </a:rPr>
              <a:t> </a:t>
            </a:r>
            <a:r>
              <a:rPr lang="ru-RU" sz="8000" b="1" i="1" dirty="0" err="1">
                <a:latin typeface="Times New Roman" panose="02020603050405020304" pitchFamily="18" charset="0"/>
                <a:cs typeface="Times New Roman" panose="02020603050405020304" pitchFamily="18" charset="0"/>
              </a:rPr>
              <a:t>готовий</a:t>
            </a:r>
            <a:r>
              <a:rPr lang="ru-RU" sz="8000" b="1" i="1" dirty="0">
                <a:latin typeface="Times New Roman" panose="02020603050405020304" pitchFamily="18" charset="0"/>
                <a:cs typeface="Times New Roman" panose="02020603050405020304" pitchFamily="18" charset="0"/>
              </a:rPr>
              <a:t> </a:t>
            </a:r>
            <a:r>
              <a:rPr lang="ru-RU" sz="8000" b="1" i="1" dirty="0" err="1">
                <a:latin typeface="Times New Roman" panose="02020603050405020304" pitchFamily="18" charset="0"/>
                <a:cs typeface="Times New Roman" panose="02020603050405020304" pitchFamily="18" charset="0"/>
              </a:rPr>
              <a:t>боротися</a:t>
            </a:r>
            <a:r>
              <a:rPr lang="ru-RU" sz="8000" b="1" i="1" dirty="0">
                <a:latin typeface="Times New Roman" panose="02020603050405020304" pitchFamily="18" charset="0"/>
                <a:cs typeface="Times New Roman" panose="02020603050405020304" pitchFamily="18" charset="0"/>
              </a:rPr>
              <a:t> за </a:t>
            </a:r>
            <a:r>
              <a:rPr lang="ru-RU" sz="8000" b="1" i="1" dirty="0" err="1">
                <a:latin typeface="Times New Roman" panose="02020603050405020304" pitchFamily="18" charset="0"/>
                <a:cs typeface="Times New Roman" panose="02020603050405020304" pitchFamily="18" charset="0"/>
              </a:rPr>
              <a:t>незалежність</a:t>
            </a:r>
            <a:r>
              <a:rPr lang="ru-RU" sz="8000" b="1" i="1" dirty="0">
                <a:latin typeface="Times New Roman" panose="02020603050405020304" pitchFamily="18" charset="0"/>
                <a:cs typeface="Times New Roman" panose="02020603050405020304" pitchFamily="18" charset="0"/>
              </a:rPr>
              <a:t>, правду й </a:t>
            </a:r>
            <a:r>
              <a:rPr lang="ru-RU" sz="8000" b="1" i="1" dirty="0" err="1">
                <a:latin typeface="Times New Roman" panose="02020603050405020304" pitchFamily="18" charset="0"/>
                <a:cs typeface="Times New Roman" panose="02020603050405020304" pitchFamily="18" charset="0"/>
              </a:rPr>
              <a:t>майбутнє</a:t>
            </a:r>
            <a:r>
              <a:rPr lang="ru-RU" sz="8000" b="1" i="1" dirty="0">
                <a:latin typeface="Times New Roman" panose="02020603050405020304" pitchFamily="18" charset="0"/>
                <a:cs typeface="Times New Roman" panose="02020603050405020304" pitchFamily="18" charset="0"/>
              </a:rPr>
              <a:t> </a:t>
            </a:r>
            <a:r>
              <a:rPr lang="ru-RU" sz="8000" b="1" i="1" dirty="0" err="1">
                <a:latin typeface="Times New Roman" panose="02020603050405020304" pitchFamily="18" charset="0"/>
                <a:cs typeface="Times New Roman" panose="02020603050405020304" pitchFamily="18" charset="0"/>
              </a:rPr>
              <a:t>країни</a:t>
            </a:r>
            <a:r>
              <a:rPr lang="ru-RU" sz="8000" b="1"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3743990"/>
      </p:ext>
    </p:extLst>
  </p:cSld>
  <p:clrMapOvr>
    <a:masterClrMapping/>
  </p:clrMapOvr>
</p:sld>
</file>

<file path=ppt/theme/theme1.xml><?xml version="1.0" encoding="utf-8"?>
<a:theme xmlns:a="http://schemas.openxmlformats.org/drawingml/2006/main" name="Уголки">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Уголки</Template>
  <TotalTime>180</TotalTime>
  <Words>3017</Words>
  <Application>Microsoft Macintosh PowerPoint</Application>
  <PresentationFormat>Широкоэкранный</PresentationFormat>
  <Paragraphs>252</Paragraphs>
  <Slides>17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17</vt:i4>
      </vt:variant>
    </vt:vector>
  </HeadingPairs>
  <TitlesOfParts>
    <vt:vector size="24" baseType="lpstr">
      <vt:lpstr>Calibri</vt:lpstr>
      <vt:lpstr>Courier New</vt:lpstr>
      <vt:lpstr>Franklin Gothic Book</vt:lpstr>
      <vt:lpstr>Symbol</vt:lpstr>
      <vt:lpstr>Times New Roman</vt:lpstr>
      <vt:lpstr>Wingdings</vt:lpstr>
      <vt:lpstr>Уголки</vt:lpstr>
      <vt:lpstr>Правова підготовка на тему:</vt:lpstr>
      <vt:lpstr>Адміністративна відповідальність військовослужбовців у період воєнного стану </vt:lpstr>
      <vt:lpstr>Адміністративна відповідальність військовослужбовців у період воєнного стану</vt:lpstr>
      <vt:lpstr>Найбільш поширені види адміністративної відповідальності військовослужбовців </vt:lpstr>
      <vt:lpstr>Правове регулювання: алкоголь і військова служба у період війни</vt:lpstr>
      <vt:lpstr>Правове регулювання: алкоголь і військова служба у період війни</vt:lpstr>
      <vt:lpstr>Порядок розслідування та притягнення військовослужбовця до адміністративної відповідальності </vt:lpstr>
      <vt:lpstr>Порядок розслідування та притягнення військовослужбовця до адміністративної відповідальності</vt:lpstr>
      <vt:lpstr>Найпоширеніші кримінальні правопорушення серед військовослужбовців </vt:lpstr>
      <vt:lpstr>Невиконання наказу військовослужбовцем (ст. 402 КК України): детальний аналіз</vt:lpstr>
      <vt:lpstr>Невиконання наказу військовослужбовцем (ст. 402 КК України): детальний аналіз</vt:lpstr>
      <vt:lpstr>Самовільне залишення військової частини (СЗЧ) під час воєнного стану </vt:lpstr>
      <vt:lpstr>Самовільне залишення військової частини (СЗЧ) під час воєнного стану </vt:lpstr>
      <vt:lpstr>Як правильно повернутися із СЗЧ: покроково </vt:lpstr>
      <vt:lpstr>Як правильно повернутися із СЗЧ: покроково</vt:lpstr>
      <vt:lpstr>Дезертирство під час воєнного стану: правовий аналіз </vt:lpstr>
      <vt:lpstr>причинИ, чому варто служити у Збройних Силах України: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Правова підготовка на тему:</dc:title>
  <dc:creator>Microsoft Office User</dc:creator>
  <cp:lastModifiedBy>Microsoft Office User</cp:lastModifiedBy>
  <cp:revision>1</cp:revision>
  <dcterms:created xsi:type="dcterms:W3CDTF">2025-04-27T18:51:05Z</dcterms:created>
  <dcterms:modified xsi:type="dcterms:W3CDTF">2025-04-27T21:51:57Z</dcterms:modified>
</cp:coreProperties>
</file>