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607" r:id="rId2"/>
    <p:sldId id="623" r:id="rId3"/>
    <p:sldId id="611" r:id="rId4"/>
    <p:sldId id="613" r:id="rId5"/>
    <p:sldId id="624" r:id="rId6"/>
    <p:sldId id="625" r:id="rId7"/>
    <p:sldId id="626" r:id="rId8"/>
    <p:sldId id="614" r:id="rId9"/>
    <p:sldId id="615" r:id="rId10"/>
    <p:sldId id="618" r:id="rId11"/>
    <p:sldId id="619" r:id="rId12"/>
    <p:sldId id="620" r:id="rId13"/>
    <p:sldId id="612" r:id="rId1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CEE1F-B601-4ACC-BB5F-B3A27A267F6D}" type="datetimeFigureOut">
              <a:rPr lang="uk-UA" smtClean="0"/>
              <a:t>21.08.2025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9A54FC-EE41-4429-8BCA-04B5B87250B6}" type="slidenum">
              <a:rPr lang="uk-UA" smtClean="0"/>
              <a:t>‹№›</a:t>
            </a:fld>
            <a:endParaRPr lang="uk-UA"/>
          </a:p>
        </p:txBody>
      </p:sp>
    </p:spTree>
    <p:extLst>
      <p:ext uri="{BB962C8B-B14F-4D97-AF65-F5344CB8AC3E}">
        <p14:creationId xmlns:p14="http://schemas.microsoft.com/office/powerpoint/2010/main" val="3358555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C971C-D9C5-DD84-7D15-F4D5090D935B}"/>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4777C138-3497-2AD6-08CB-CAFF78B28156}"/>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90B2C8C9-4C70-CA84-E3DC-A75C6E1C9B4E}"/>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CD7F9597-16A5-7488-3435-CCFD0D6A3350}"/>
              </a:ext>
            </a:extLst>
          </p:cNvPr>
          <p:cNvSpPr>
            <a:spLocks noGrp="1"/>
          </p:cNvSpPr>
          <p:nvPr>
            <p:ph type="sldNum" sz="quarter" idx="5"/>
          </p:nvPr>
        </p:nvSpPr>
        <p:spPr/>
        <p:txBody>
          <a:bodyPr/>
          <a:lstStyle/>
          <a:p>
            <a:fld id="{349A54FC-EE41-4429-8BCA-04B5B87250B6}" type="slidenum">
              <a:rPr lang="uk-UA" smtClean="0"/>
              <a:t>2</a:t>
            </a:fld>
            <a:endParaRPr lang="uk-UA"/>
          </a:p>
        </p:txBody>
      </p:sp>
    </p:spTree>
    <p:extLst>
      <p:ext uri="{BB962C8B-B14F-4D97-AF65-F5344CB8AC3E}">
        <p14:creationId xmlns:p14="http://schemas.microsoft.com/office/powerpoint/2010/main" val="1593266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3</a:t>
            </a:fld>
            <a:endParaRPr lang="uk-UA"/>
          </a:p>
        </p:txBody>
      </p:sp>
    </p:spTree>
    <p:extLst>
      <p:ext uri="{BB962C8B-B14F-4D97-AF65-F5344CB8AC3E}">
        <p14:creationId xmlns:p14="http://schemas.microsoft.com/office/powerpoint/2010/main" val="427351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BC849-1579-4A8D-9370-14C73E1D03AF}"/>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E0759BF9-E9EF-CB62-FFBB-59C29CB141AA}"/>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5935F18D-4D0B-F8EF-1E05-B0E77323027E}"/>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1970BB6E-6BE9-AEC1-9A6D-42DF49D89E6A}"/>
              </a:ext>
            </a:extLst>
          </p:cNvPr>
          <p:cNvSpPr>
            <a:spLocks noGrp="1"/>
          </p:cNvSpPr>
          <p:nvPr>
            <p:ph type="sldNum" sz="quarter" idx="5"/>
          </p:nvPr>
        </p:nvSpPr>
        <p:spPr/>
        <p:txBody>
          <a:bodyPr/>
          <a:lstStyle/>
          <a:p>
            <a:fld id="{349A54FC-EE41-4429-8BCA-04B5B87250B6}" type="slidenum">
              <a:rPr lang="uk-UA" smtClean="0"/>
              <a:t>4</a:t>
            </a:fld>
            <a:endParaRPr lang="uk-UA"/>
          </a:p>
        </p:txBody>
      </p:sp>
    </p:spTree>
    <p:extLst>
      <p:ext uri="{BB962C8B-B14F-4D97-AF65-F5344CB8AC3E}">
        <p14:creationId xmlns:p14="http://schemas.microsoft.com/office/powerpoint/2010/main" val="4288118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910B4-0581-DE7C-28C6-8CB5DBDB34EE}"/>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9BED5241-A6B6-E0E4-5A5D-690831252CA8}"/>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00FF3A43-593B-AAAF-1062-9A51E441805B}"/>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9DD3CDB3-6F29-F0E1-815C-BD4210ED9C7B}"/>
              </a:ext>
            </a:extLst>
          </p:cNvPr>
          <p:cNvSpPr>
            <a:spLocks noGrp="1"/>
          </p:cNvSpPr>
          <p:nvPr>
            <p:ph type="sldNum" sz="quarter" idx="5"/>
          </p:nvPr>
        </p:nvSpPr>
        <p:spPr/>
        <p:txBody>
          <a:bodyPr/>
          <a:lstStyle/>
          <a:p>
            <a:fld id="{349A54FC-EE41-4429-8BCA-04B5B87250B6}" type="slidenum">
              <a:rPr lang="uk-UA" smtClean="0"/>
              <a:t>5</a:t>
            </a:fld>
            <a:endParaRPr lang="uk-UA"/>
          </a:p>
        </p:txBody>
      </p:sp>
    </p:spTree>
    <p:extLst>
      <p:ext uri="{BB962C8B-B14F-4D97-AF65-F5344CB8AC3E}">
        <p14:creationId xmlns:p14="http://schemas.microsoft.com/office/powerpoint/2010/main" val="1569413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AED4E-772C-8FC7-6549-44F06C70B2F3}"/>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10484C92-F1A3-85BB-E476-675578C058CF}"/>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0E8C99A8-7F3E-E17A-C481-4A1323FED68E}"/>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6107A17A-2ECE-F60C-59BA-A4447549F9E8}"/>
              </a:ext>
            </a:extLst>
          </p:cNvPr>
          <p:cNvSpPr>
            <a:spLocks noGrp="1"/>
          </p:cNvSpPr>
          <p:nvPr>
            <p:ph type="sldNum" sz="quarter" idx="5"/>
          </p:nvPr>
        </p:nvSpPr>
        <p:spPr/>
        <p:txBody>
          <a:bodyPr/>
          <a:lstStyle/>
          <a:p>
            <a:fld id="{349A54FC-EE41-4429-8BCA-04B5B87250B6}" type="slidenum">
              <a:rPr lang="uk-UA" smtClean="0"/>
              <a:t>6</a:t>
            </a:fld>
            <a:endParaRPr lang="uk-UA"/>
          </a:p>
        </p:txBody>
      </p:sp>
    </p:spTree>
    <p:extLst>
      <p:ext uri="{BB962C8B-B14F-4D97-AF65-F5344CB8AC3E}">
        <p14:creationId xmlns:p14="http://schemas.microsoft.com/office/powerpoint/2010/main" val="675524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371B1-2051-BA83-F62D-2073D76FA37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473BFB15-4042-ED91-4267-9E10F89DF0A8}"/>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864A3C51-052D-8916-6C2B-1810ADBDEBED}"/>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1277B30C-85E7-3CEC-F039-D01C4AEEABC0}"/>
              </a:ext>
            </a:extLst>
          </p:cNvPr>
          <p:cNvSpPr>
            <a:spLocks noGrp="1"/>
          </p:cNvSpPr>
          <p:nvPr>
            <p:ph type="sldNum" sz="quarter" idx="5"/>
          </p:nvPr>
        </p:nvSpPr>
        <p:spPr/>
        <p:txBody>
          <a:bodyPr/>
          <a:lstStyle/>
          <a:p>
            <a:fld id="{349A54FC-EE41-4429-8BCA-04B5B87250B6}" type="slidenum">
              <a:rPr lang="uk-UA" smtClean="0"/>
              <a:t>7</a:t>
            </a:fld>
            <a:endParaRPr lang="uk-UA"/>
          </a:p>
        </p:txBody>
      </p:sp>
    </p:spTree>
    <p:extLst>
      <p:ext uri="{BB962C8B-B14F-4D97-AF65-F5344CB8AC3E}">
        <p14:creationId xmlns:p14="http://schemas.microsoft.com/office/powerpoint/2010/main" val="2782744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CA4B7-F45C-DE15-DD03-73B592663EC1}"/>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B8363B46-E380-CEB0-47BB-E4D7AF3815A9}"/>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1DE15991-4531-3552-8AD9-B01C270CA574}"/>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26BFD8F1-D4AE-1181-608D-D16F0D24B4AE}"/>
              </a:ext>
            </a:extLst>
          </p:cNvPr>
          <p:cNvSpPr>
            <a:spLocks noGrp="1"/>
          </p:cNvSpPr>
          <p:nvPr>
            <p:ph type="sldNum" sz="quarter" idx="5"/>
          </p:nvPr>
        </p:nvSpPr>
        <p:spPr/>
        <p:txBody>
          <a:bodyPr/>
          <a:lstStyle/>
          <a:p>
            <a:fld id="{349A54FC-EE41-4429-8BCA-04B5B87250B6}" type="slidenum">
              <a:rPr lang="uk-UA" smtClean="0"/>
              <a:t>8</a:t>
            </a:fld>
            <a:endParaRPr lang="uk-UA"/>
          </a:p>
        </p:txBody>
      </p:sp>
    </p:spTree>
    <p:extLst>
      <p:ext uri="{BB962C8B-B14F-4D97-AF65-F5344CB8AC3E}">
        <p14:creationId xmlns:p14="http://schemas.microsoft.com/office/powerpoint/2010/main" val="561705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303FF-43F0-5B5D-8D68-925D446E1C03}"/>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ED39031A-6819-0C13-5139-D0D39B1DD6F0}"/>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05FE230A-3B92-77FB-3FC4-7C34F207BAD0}"/>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3F66D112-3AEC-91E8-4F76-D56ACC227BE2}"/>
              </a:ext>
            </a:extLst>
          </p:cNvPr>
          <p:cNvSpPr>
            <a:spLocks noGrp="1"/>
          </p:cNvSpPr>
          <p:nvPr>
            <p:ph type="sldNum" sz="quarter" idx="5"/>
          </p:nvPr>
        </p:nvSpPr>
        <p:spPr/>
        <p:txBody>
          <a:bodyPr/>
          <a:lstStyle/>
          <a:p>
            <a:fld id="{349A54FC-EE41-4429-8BCA-04B5B87250B6}" type="slidenum">
              <a:rPr lang="uk-UA" smtClean="0"/>
              <a:t>9</a:t>
            </a:fld>
            <a:endParaRPr lang="uk-UA"/>
          </a:p>
        </p:txBody>
      </p:sp>
    </p:spTree>
    <p:extLst>
      <p:ext uri="{BB962C8B-B14F-4D97-AF65-F5344CB8AC3E}">
        <p14:creationId xmlns:p14="http://schemas.microsoft.com/office/powerpoint/2010/main" val="2563962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CD37F-41E7-F2D1-FD48-2DEE5F9B4DD7}"/>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5928BCFE-4CB4-A672-FCB8-0736A01BBBF7}"/>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31D8D306-36BA-2343-76CA-1BB0240FAAE1}"/>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EE374C84-0C2F-F81E-AC01-B29206FEB6B2}"/>
              </a:ext>
            </a:extLst>
          </p:cNvPr>
          <p:cNvSpPr>
            <a:spLocks noGrp="1"/>
          </p:cNvSpPr>
          <p:nvPr>
            <p:ph type="sldNum" sz="quarter" idx="5"/>
          </p:nvPr>
        </p:nvSpPr>
        <p:spPr/>
        <p:txBody>
          <a:bodyPr/>
          <a:lstStyle/>
          <a:p>
            <a:fld id="{349A54FC-EE41-4429-8BCA-04B5B87250B6}" type="slidenum">
              <a:rPr lang="uk-UA" smtClean="0"/>
              <a:t>10</a:t>
            </a:fld>
            <a:endParaRPr lang="uk-UA"/>
          </a:p>
        </p:txBody>
      </p:sp>
    </p:spTree>
    <p:extLst>
      <p:ext uri="{BB962C8B-B14F-4D97-AF65-F5344CB8AC3E}">
        <p14:creationId xmlns:p14="http://schemas.microsoft.com/office/powerpoint/2010/main" val="4035390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2DBF1-90B5-35AC-78C9-F73FDBB643E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CE575511-92E6-59CE-1F0B-A9FCD59BE127}"/>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605A5A87-01DD-AD7F-201D-D18C1A1374FF}"/>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85456EE2-9ECC-98D1-CF2F-88D86C8DE831}"/>
              </a:ext>
            </a:extLst>
          </p:cNvPr>
          <p:cNvSpPr>
            <a:spLocks noGrp="1"/>
          </p:cNvSpPr>
          <p:nvPr>
            <p:ph type="sldNum" sz="quarter" idx="5"/>
          </p:nvPr>
        </p:nvSpPr>
        <p:spPr/>
        <p:txBody>
          <a:bodyPr/>
          <a:lstStyle/>
          <a:p>
            <a:fld id="{349A54FC-EE41-4429-8BCA-04B5B87250B6}" type="slidenum">
              <a:rPr lang="uk-UA" smtClean="0"/>
              <a:t>11</a:t>
            </a:fld>
            <a:endParaRPr lang="uk-UA"/>
          </a:p>
        </p:txBody>
      </p:sp>
    </p:spTree>
    <p:extLst>
      <p:ext uri="{BB962C8B-B14F-4D97-AF65-F5344CB8AC3E}">
        <p14:creationId xmlns:p14="http://schemas.microsoft.com/office/powerpoint/2010/main" val="4181027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19FD4-8764-DA17-25E9-2FB8C6A57D50}"/>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F6239B1F-B4CD-CE16-1315-66D346467702}"/>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027AEDA4-6E29-18B1-CBEF-95643587CEBE}"/>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EB359D93-9B7C-B22D-541F-527DE549BF00}"/>
              </a:ext>
            </a:extLst>
          </p:cNvPr>
          <p:cNvSpPr>
            <a:spLocks noGrp="1"/>
          </p:cNvSpPr>
          <p:nvPr>
            <p:ph type="sldNum" sz="quarter" idx="5"/>
          </p:nvPr>
        </p:nvSpPr>
        <p:spPr/>
        <p:txBody>
          <a:bodyPr/>
          <a:lstStyle/>
          <a:p>
            <a:fld id="{349A54FC-EE41-4429-8BCA-04B5B87250B6}" type="slidenum">
              <a:rPr lang="uk-UA" smtClean="0"/>
              <a:t>12</a:t>
            </a:fld>
            <a:endParaRPr lang="uk-UA"/>
          </a:p>
        </p:txBody>
      </p:sp>
    </p:spTree>
    <p:extLst>
      <p:ext uri="{BB962C8B-B14F-4D97-AF65-F5344CB8AC3E}">
        <p14:creationId xmlns:p14="http://schemas.microsoft.com/office/powerpoint/2010/main" val="1057726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6247B4-35B6-4F66-859F-88A0C4E716A3}"/>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FA12B731-B9E0-482C-B48E-5EDE8D9513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C96EAB21-20BB-49BF-BB40-6F1F7FFDEFA3}"/>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D5E88753-8DF7-4F16-960E-6F822831FE8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D3C889F-7C01-46B3-97CA-E84A912AF8C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74988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50C2B4-95E0-40D9-8BF5-C3DC247989B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88E9E26-6E37-4502-B9C6-7F9CDD1D9D35}"/>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7F35814-CD55-4E46-A4EC-DED0F57CFCD0}"/>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1EC4FE96-88FC-4F6C-A9AB-AFAED1194DE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9A99DAB-2F5A-4C83-9298-7988BA9F4E3F}"/>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646472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9235B4-3478-409A-86BB-8AE997E33FE6}"/>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4D191D2-2022-453F-A768-2C95C37E7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FB81CCF4-7D8F-48D6-A2FC-033AA25699EA}"/>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286C18F2-69FC-4E79-A76C-7D959C9582F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7623DE4-C590-4AB9-9A8E-50C9B7475FBE}"/>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294901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9FDF86-9278-43E6-B953-AEF1AA22299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3979687-F733-42B2-9E16-A22B62E36B99}"/>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70512930-5500-4D5D-9432-6ED8DC7A6A41}"/>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D2C3C2A4-66F5-421C-8C72-CD16F8347FE3}"/>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552F2856-7987-41B2-B97D-522C29A5F27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4026F36-6CF1-4063-80DD-12DDE06A6AA4}"/>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4213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7223C9-6D1C-42F6-B3FF-AF2869C40969}"/>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83B211F-73DC-4907-8E59-B3F72394DB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41A9E97-A5AF-47CC-8410-B8E693730725}"/>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0772B80-0542-45C0-BEE6-836000DFFA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07E4E605-6991-4F15-85AA-399026651C51}"/>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537C716D-D86D-4118-B9D2-85E0CC3AE462}"/>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8" name="Місце для нижнього колонтитула 7">
            <a:extLst>
              <a:ext uri="{FF2B5EF4-FFF2-40B4-BE49-F238E27FC236}">
                <a16:creationId xmlns:a16="http://schemas.microsoft.com/office/drawing/2014/main" id="{395F0344-F1C9-40BF-A96F-E195FB86ACB6}"/>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5869B9E4-276D-4B98-9ACE-E2D0F79B95FB}"/>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667095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0FA32D-67FB-4328-9011-15DBDD662770}"/>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EC2A354D-73E6-483A-AF9E-BFF666D53E26}"/>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4" name="Місце для нижнього колонтитула 3">
            <a:extLst>
              <a:ext uri="{FF2B5EF4-FFF2-40B4-BE49-F238E27FC236}">
                <a16:creationId xmlns:a16="http://schemas.microsoft.com/office/drawing/2014/main" id="{06581CAC-7C51-4D33-9A1C-31878EE9DE58}"/>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4676CC8-A804-49FE-A8D5-E1B39C1FF2D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15771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20FB5C8-6D05-48C1-8EC5-0E1A5857672C}"/>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3" name="Місце для нижнього колонтитула 2">
            <a:extLst>
              <a:ext uri="{FF2B5EF4-FFF2-40B4-BE49-F238E27FC236}">
                <a16:creationId xmlns:a16="http://schemas.microsoft.com/office/drawing/2014/main" id="{E72BF3E4-E4A2-4734-AE92-56C377D8FEE5}"/>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541EA45B-CC23-415F-9B76-208006AE8668}"/>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1406437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E36B97-7971-4DF0-A729-27E39DDFE950}"/>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5BB116EE-137F-4ABD-B64D-40BBE806C5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39A692E-BAC4-4985-BAEE-DED141BCD9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6122F87-76C9-4AED-8899-EE34CF2DB91B}"/>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9B4D55DF-F271-4AFB-8BF1-CF2723D98A4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E34515C1-898E-47B8-82A4-AA496A8F365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405114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256794-327B-4B3F-BC5B-6E2A5C3A1E78}"/>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FF2F90D9-FDC8-4648-A2E7-B90FA76F1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41411C88-E4C1-40CD-8E79-26F924ACC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108B0D62-39EF-41D5-B06F-44B48F23A272}"/>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C8C44527-7246-4EA8-B427-2D57DE32E61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247F9EA-7DEE-4045-9D6B-AA22C104B611}"/>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906298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6A4B68-9732-438B-B299-95044D7929F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5F0069B5-74F5-49CF-A29F-02814A061BCF}"/>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967576A5-D2B8-4041-B79B-1191727B2EFF}"/>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966C6363-7BEA-45D2-A100-D5DD9AC0194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0BBED41-220F-4FE5-A221-A28823B6EBE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096848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909162-2B5F-43D6-BC25-EFC643DE0A21}"/>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ED31DDC-CE8C-4E34-A75C-572DC8F4A3A1}"/>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89F4AEA-E6D9-4B43-8771-3D0C84BA801D}"/>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EE55D5F1-F5F3-4561-A67F-B50A4B33BB9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14B7094-DEFE-4FE0-96D4-1D522E1BB34C}"/>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33461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D514D065-FA59-448D-A7EC-8D0A5C2D88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381ABFF-8F1D-467B-ACD9-537D2750E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67CAD0B-81FC-40ED-9031-F5E96FDFB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EEB88A7F-9CD9-4CA5-A424-888BCA5438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92ECC163-0F50-4547-8A77-9319AA683D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B375E-5C16-4458-BD9C-1CDBD140D672}" type="slidenum">
              <a:rPr lang="uk-UA" smtClean="0"/>
              <a:t>‹№›</a:t>
            </a:fld>
            <a:endParaRPr lang="uk-UA"/>
          </a:p>
        </p:txBody>
      </p:sp>
    </p:spTree>
    <p:extLst>
      <p:ext uri="{BB962C8B-B14F-4D97-AF65-F5344CB8AC3E}">
        <p14:creationId xmlns:p14="http://schemas.microsoft.com/office/powerpoint/2010/main" val="1054405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5">
            <a:extLst>
              <a:ext uri="{FF2B5EF4-FFF2-40B4-BE49-F238E27FC236}">
                <a16:creationId xmlns:a16="http://schemas.microsoft.com/office/drawing/2014/main" id="{C2B5220A-7954-4B3B-AA5E-FD265FC0C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 y="-19603"/>
            <a:ext cx="12316964" cy="708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14">
            <a:extLst>
              <a:ext uri="{FF2B5EF4-FFF2-40B4-BE49-F238E27FC236}">
                <a16:creationId xmlns:a16="http://schemas.microsoft.com/office/drawing/2014/main" id="{284FB294-69CD-48BD-A904-0AFBCA6A37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2463806"/>
            <a:ext cx="152685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Заголовок 1">
            <a:extLst>
              <a:ext uri="{FF2B5EF4-FFF2-40B4-BE49-F238E27FC236}">
                <a16:creationId xmlns:a16="http://schemas.microsoft.com/office/drawing/2014/main" id="{2EB5EA80-5C1B-4072-92CB-101753DC7F38}"/>
              </a:ext>
            </a:extLst>
          </p:cNvPr>
          <p:cNvSpPr>
            <a:spLocks noGrp="1"/>
          </p:cNvSpPr>
          <p:nvPr>
            <p:ph type="ctrTitle"/>
          </p:nvPr>
        </p:nvSpPr>
        <p:spPr>
          <a:xfrm>
            <a:off x="2015636" y="771059"/>
            <a:ext cx="7745685" cy="1219428"/>
          </a:xfrm>
        </p:spPr>
        <p:txBody>
          <a:bodyPr>
            <a:noAutofit/>
          </a:bodyPr>
          <a:lstStyle/>
          <a:p>
            <a:br>
              <a:rPr lang="uk-UA" altLang="uk-UA" sz="2800" b="1" dirty="0">
                <a:solidFill>
                  <a:schemeClr val="bg1"/>
                </a:solidFill>
                <a:latin typeface="UAF Sans" pitchFamily="2" charset="-52"/>
                <a:ea typeface="UAF Sans" pitchFamily="2" charset="-52"/>
                <a:cs typeface="UAF Sans" pitchFamily="2" charset="-52"/>
              </a:rPr>
            </a:br>
            <a:br>
              <a:rPr lang="uk-UA" altLang="uk-UA" sz="2800" b="1" dirty="0">
                <a:solidFill>
                  <a:schemeClr val="bg1"/>
                </a:solidFill>
                <a:latin typeface="UAF Sans" pitchFamily="2" charset="-52"/>
                <a:ea typeface="UAF Sans" pitchFamily="2" charset="-52"/>
                <a:cs typeface="UAF Sans" pitchFamily="2" charset="-52"/>
              </a:rPr>
            </a:br>
            <a:br>
              <a:rPr lang="uk-UA" altLang="uk-UA" sz="2800" b="1" dirty="0">
                <a:solidFill>
                  <a:schemeClr val="bg1"/>
                </a:solidFill>
                <a:latin typeface="UAF Sans" pitchFamily="2" charset="-52"/>
                <a:ea typeface="UAF Sans" pitchFamily="2" charset="-52"/>
                <a:cs typeface="UAF Sans" pitchFamily="2" charset="-52"/>
              </a:rPr>
            </a:br>
            <a:r>
              <a:rPr lang="uk-UA" altLang="uk-UA" b="1" dirty="0">
                <a:solidFill>
                  <a:schemeClr val="bg1"/>
                </a:solidFill>
                <a:latin typeface="UAF Sans" pitchFamily="2" charset="-52"/>
                <a:ea typeface="UAF Sans" pitchFamily="2" charset="-52"/>
                <a:cs typeface="UAF Sans" pitchFamily="2" charset="-52"/>
              </a:rPr>
              <a:t>Фінансова підтримка</a:t>
            </a:r>
            <a:endParaRPr lang="uk-UA" altLang="uk-UA" b="1" dirty="0">
              <a:solidFill>
                <a:schemeClr val="bg1"/>
              </a:solidFill>
              <a:ea typeface="UAF Sans" pitchFamily="2" charset="-52"/>
              <a:cs typeface="UAF Sans" pitchFamily="2" charset="-52"/>
            </a:endParaRPr>
          </a:p>
        </p:txBody>
      </p:sp>
      <p:pic>
        <p:nvPicPr>
          <p:cNvPr id="6" name="ДШВ">
            <a:extLst>
              <a:ext uri="{FF2B5EF4-FFF2-40B4-BE49-F238E27FC236}">
                <a16:creationId xmlns:a16="http://schemas.microsoft.com/office/drawing/2014/main" id="{86A11329-0E30-4D27-9CBE-B2E718DFC727}"/>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7" name="псих">
            <a:extLst>
              <a:ext uri="{FF2B5EF4-FFF2-40B4-BE49-F238E27FC236}">
                <a16:creationId xmlns:a16="http://schemas.microsoft.com/office/drawing/2014/main" id="{D54C79AF-97E8-42F7-99FB-60E7B73D4192}"/>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8" name="TextBox 7">
            <a:extLst>
              <a:ext uri="{FF2B5EF4-FFF2-40B4-BE49-F238E27FC236}">
                <a16:creationId xmlns:a16="http://schemas.microsoft.com/office/drawing/2014/main" id="{31F1DFC5-8A74-469E-8FF8-2D3E166C5329}"/>
              </a:ext>
            </a:extLst>
          </p:cNvPr>
          <p:cNvSpPr txBox="1"/>
          <p:nvPr/>
        </p:nvSpPr>
        <p:spPr>
          <a:xfrm>
            <a:off x="154913" y="5713803"/>
            <a:ext cx="8440447" cy="1138773"/>
          </a:xfrm>
          <a:prstGeom prst="rect">
            <a:avLst/>
          </a:prstGeom>
          <a:noFill/>
        </p:spPr>
        <p:txBody>
          <a:bodyPr wrap="square">
            <a:spAutoFit/>
          </a:bodyPr>
          <a:lstStyle/>
          <a:p>
            <a:br>
              <a:rPr lang="uk-UA" sz="1600" dirty="0">
                <a:solidFill>
                  <a:schemeClr val="bg1">
                    <a:alpha val="84000"/>
                  </a:schemeClr>
                </a:solidFill>
                <a:latin typeface="UAF Sans" pitchFamily="2" charset="-52"/>
                <a:ea typeface="UAF Sans" pitchFamily="2" charset="-52"/>
              </a:rPr>
            </a:br>
            <a:r>
              <a:rPr lang="uk-UA" sz="1600" dirty="0">
                <a:solidFill>
                  <a:schemeClr val="bg1">
                    <a:alpha val="84000"/>
                  </a:schemeClr>
                </a:solidFill>
                <a:latin typeface="UAF Sans" pitchFamily="2" charset="-52"/>
                <a:ea typeface="UAF Sans" pitchFamily="2" charset="-52"/>
              </a:rPr>
              <a:t>Заступник начальника 199 навчального центру з психологічної підтримки персонал – начальник відділення психологічної підтримки персоналу </a:t>
            </a:r>
            <a:br>
              <a:rPr lang="uk-UA" sz="1600" dirty="0">
                <a:solidFill>
                  <a:schemeClr val="bg1">
                    <a:alpha val="84000"/>
                  </a:schemeClr>
                </a:solidFill>
                <a:latin typeface="UAF Sans" pitchFamily="2" charset="-52"/>
                <a:ea typeface="UAF Sans" pitchFamily="2" charset="-52"/>
              </a:rPr>
            </a:br>
            <a:r>
              <a:rPr lang="uk-UA" b="1" dirty="0">
                <a:solidFill>
                  <a:schemeClr val="bg1">
                    <a:alpha val="84000"/>
                  </a:schemeClr>
                </a:solidFill>
                <a:latin typeface="UAF Sans" pitchFamily="2" charset="-52"/>
                <a:ea typeface="UAF Sans" pitchFamily="2" charset="-52"/>
              </a:rPr>
              <a:t>підполковник                   </a:t>
            </a:r>
            <a:r>
              <a:rPr lang="en-US" b="1" dirty="0">
                <a:solidFill>
                  <a:schemeClr val="bg1">
                    <a:alpha val="84000"/>
                  </a:schemeClr>
                </a:solidFill>
                <a:latin typeface="UAF Sans" pitchFamily="2" charset="-52"/>
                <a:ea typeface="UAF Sans" pitchFamily="2" charset="-52"/>
              </a:rPr>
              <a:t>                                                 </a:t>
            </a:r>
            <a:r>
              <a:rPr lang="uk-UA" b="1" dirty="0">
                <a:solidFill>
                  <a:schemeClr val="bg1">
                    <a:alpha val="84000"/>
                  </a:schemeClr>
                </a:solidFill>
                <a:latin typeface="UAF Sans" pitchFamily="2" charset="-52"/>
                <a:ea typeface="UAF Sans" pitchFamily="2" charset="-52"/>
              </a:rPr>
              <a:t>Дмитро </a:t>
            </a:r>
            <a:r>
              <a:rPr lang="uk-UA" b="1" cap="all" dirty="0">
                <a:solidFill>
                  <a:schemeClr val="bg1">
                    <a:alpha val="84000"/>
                  </a:schemeClr>
                </a:solidFill>
                <a:latin typeface="UAF Sans" pitchFamily="2" charset="-52"/>
                <a:ea typeface="UAF Sans" pitchFamily="2" charset="-52"/>
              </a:rPr>
              <a:t>Шимко</a:t>
            </a:r>
            <a:endParaRPr lang="uk-UA" sz="1600" b="1" cap="all" dirty="0">
              <a:solidFill>
                <a:schemeClr val="bg1">
                  <a:alpha val="84000"/>
                </a:schemeClr>
              </a:solidFill>
              <a:latin typeface="UAF Sans" pitchFamily="2" charset="-52"/>
              <a:ea typeface="UAF Sans" pitchFamily="2" charset="-52"/>
            </a:endParaRPr>
          </a:p>
        </p:txBody>
      </p:sp>
      <p:pic>
        <p:nvPicPr>
          <p:cNvPr id="3077" name="Рисунок 18">
            <a:extLst>
              <a:ext uri="{FF2B5EF4-FFF2-40B4-BE49-F238E27FC236}">
                <a16:creationId xmlns:a16="http://schemas.microsoft.com/office/drawing/2014/main" id="{30F4FD6B-16A3-4F32-AC44-37FC60AB56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1321" y="67484"/>
            <a:ext cx="2293558" cy="206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320C4857-72DB-DB5F-94CF-8D7E2299B3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913" y="178877"/>
            <a:ext cx="1691662" cy="1964178"/>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829B0-93AC-2AF5-CCC9-F430C9AA159A}"/>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4FA5BD40-3713-3A1F-82CC-E654DAFB510D}"/>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F4B73154-66B2-EA11-197B-5262848891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FB56F31A-4289-D696-F821-2D1CF0B58078}"/>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5CCEE85D-62F6-FD25-CC81-912915F5D2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2F5643E9-A268-5096-404C-E1B3B6FBFC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EA029C2A-5C01-9ED8-ECEC-51DB17D036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077B6EFA-D14F-B166-8F62-9E7A79A96D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80664DC-1FDD-F3A4-3ABD-B5BF4E7616D8}"/>
              </a:ext>
            </a:extLst>
          </p:cNvPr>
          <p:cNvSpPr txBox="1"/>
          <p:nvPr/>
        </p:nvSpPr>
        <p:spPr>
          <a:xfrm>
            <a:off x="197246" y="2362953"/>
            <a:ext cx="10259506" cy="3416320"/>
          </a:xfrm>
          <a:prstGeom prst="rect">
            <a:avLst/>
          </a:prstGeom>
          <a:noFill/>
        </p:spPr>
        <p:txBody>
          <a:bodyPr wrap="square">
            <a:spAutoFit/>
          </a:bodyPr>
          <a:lstStyle/>
          <a:p>
            <a:r>
              <a:rPr lang="uk-UA" sz="2400" b="1" dirty="0"/>
              <a:t>Закон України «Про соціальний і правовий захист військовослужбовців та членів їх сімей»</a:t>
            </a:r>
            <a:r>
              <a:rPr lang="uk-UA" sz="2400" dirty="0"/>
              <a:t> № 2011-</a:t>
            </a:r>
            <a:r>
              <a:rPr lang="en-US" sz="2400" dirty="0"/>
              <a:t>XII.</a:t>
            </a:r>
          </a:p>
          <a:p>
            <a:r>
              <a:rPr lang="uk-UA" sz="2400" b="1" dirty="0"/>
              <a:t>Закон України «Про військовий обов’язок і військову службу»</a:t>
            </a:r>
            <a:r>
              <a:rPr lang="uk-UA" sz="2400" dirty="0"/>
              <a:t> № 2232-</a:t>
            </a:r>
            <a:r>
              <a:rPr lang="en-US" sz="2400" dirty="0"/>
              <a:t>XII.</a:t>
            </a:r>
          </a:p>
          <a:p>
            <a:r>
              <a:rPr lang="uk-UA" sz="2400" b="1" dirty="0"/>
              <a:t>Постанова Кабінету Міністрів України № 168</a:t>
            </a:r>
            <a:r>
              <a:rPr lang="uk-UA" sz="2400" dirty="0"/>
              <a:t> від 28 лютого 2022 року «Питання деяких виплат військовослужбовцям, особам рядового і начальницького складу, поліцейським та їх сім'ям під час дії воєнного стану».</a:t>
            </a:r>
          </a:p>
          <a:p>
            <a:r>
              <a:rPr lang="uk-UA" sz="2400" b="1" dirty="0"/>
              <a:t>Наказ Міністерства оборони України № 260</a:t>
            </a:r>
            <a:r>
              <a:rPr lang="uk-UA" sz="2400" dirty="0"/>
              <a:t> від 07.06.2018 «Про затвердження Порядку виплати грошового забезпечення військовослужбовцям Збройних Сил України та деяким іншим особам».</a:t>
            </a:r>
          </a:p>
        </p:txBody>
      </p:sp>
      <p:sp>
        <p:nvSpPr>
          <p:cNvPr id="5" name="TextBox 4">
            <a:extLst>
              <a:ext uri="{FF2B5EF4-FFF2-40B4-BE49-F238E27FC236}">
                <a16:creationId xmlns:a16="http://schemas.microsoft.com/office/drawing/2014/main" id="{7DE8D0AC-15C5-DCAB-3391-D1D9C268827F}"/>
              </a:ext>
            </a:extLst>
          </p:cNvPr>
          <p:cNvSpPr txBox="1"/>
          <p:nvPr/>
        </p:nvSpPr>
        <p:spPr>
          <a:xfrm>
            <a:off x="49510" y="1383869"/>
            <a:ext cx="12092980" cy="369332"/>
          </a:xfrm>
          <a:prstGeom prst="rect">
            <a:avLst/>
          </a:prstGeom>
          <a:noFill/>
        </p:spPr>
        <p:txBody>
          <a:bodyPr wrap="square">
            <a:spAutoFit/>
          </a:bodyPr>
          <a:lstStyle/>
          <a:p>
            <a:pPr algn="ctr">
              <a:buNone/>
            </a:pPr>
            <a:r>
              <a:rPr lang="uk-UA" b="1" dirty="0"/>
              <a:t>1. Нормативно-правова база</a:t>
            </a:r>
          </a:p>
        </p:txBody>
      </p:sp>
    </p:spTree>
    <p:extLst>
      <p:ext uri="{BB962C8B-B14F-4D97-AF65-F5344CB8AC3E}">
        <p14:creationId xmlns:p14="http://schemas.microsoft.com/office/powerpoint/2010/main" val="78410951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B66767FE-3B3B-FE19-DF00-5A0A67CC077A}"/>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B01746C5-50F5-5C5B-DF8C-CF379738F7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3B0C5B98-C237-5F90-C6EA-52D380596BE0}"/>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3422E993-6307-ACE5-5248-F8C6487BC7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3CADF5DC-CFD6-7B72-C912-435755C0E9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724AA99-6279-747A-B7A5-1C6119537F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17A5FAA6-A262-0DEF-0A3F-82410B5EF1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8" name="TextBox 6167">
            <a:extLst>
              <a:ext uri="{FF2B5EF4-FFF2-40B4-BE49-F238E27FC236}">
                <a16:creationId xmlns:a16="http://schemas.microsoft.com/office/drawing/2014/main" id="{A338D9B2-314D-B068-AC0C-826EBE87FF65}"/>
              </a:ext>
            </a:extLst>
          </p:cNvPr>
          <p:cNvSpPr txBox="1"/>
          <p:nvPr/>
        </p:nvSpPr>
        <p:spPr>
          <a:xfrm>
            <a:off x="197247" y="1954794"/>
            <a:ext cx="10142904" cy="4503797"/>
          </a:xfrm>
          <a:prstGeom prst="rect">
            <a:avLst/>
          </a:prstGeom>
          <a:noFill/>
        </p:spPr>
        <p:txBody>
          <a:bodyPr wrap="square">
            <a:spAutoFit/>
          </a:bodyPr>
          <a:lstStyle/>
          <a:p>
            <a:pPr lvl="0">
              <a:spcBef>
                <a:spcPts val="800"/>
              </a:spcBef>
            </a:pPr>
            <a:r>
              <a:rPr lang="ru-RU" sz="2000" dirty="0" err="1">
                <a:solidFill>
                  <a:schemeClr val="dk1"/>
                </a:solidFill>
                <a:latin typeface="UAF Sans"/>
                <a:ea typeface="Times New Roman"/>
                <a:cs typeface="Times New Roman"/>
                <a:sym typeface="Times New Roman"/>
              </a:rPr>
              <a:t>Грошове</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забезпечення</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військових</a:t>
            </a:r>
            <a:r>
              <a:rPr lang="ru-RU" sz="2000" dirty="0">
                <a:solidFill>
                  <a:schemeClr val="dk1"/>
                </a:solidFill>
                <a:latin typeface="UAF Sans"/>
                <a:ea typeface="Times New Roman"/>
                <a:cs typeface="Times New Roman"/>
                <a:sym typeface="Times New Roman"/>
              </a:rPr>
              <a:t> — </a:t>
            </a:r>
            <a:r>
              <a:rPr lang="ru-RU" sz="2000" dirty="0" err="1">
                <a:solidFill>
                  <a:schemeClr val="dk1"/>
                </a:solidFill>
                <a:latin typeface="UAF Sans"/>
                <a:ea typeface="Times New Roman"/>
                <a:cs typeface="Times New Roman"/>
                <a:sym typeface="Times New Roman"/>
              </a:rPr>
              <a:t>це</a:t>
            </a:r>
            <a:r>
              <a:rPr lang="ru-RU" sz="2000" dirty="0">
                <a:solidFill>
                  <a:schemeClr val="dk1"/>
                </a:solidFill>
                <a:latin typeface="UAF Sans"/>
                <a:ea typeface="Times New Roman"/>
                <a:cs typeface="Times New Roman"/>
                <a:sym typeface="Times New Roman"/>
              </a:rPr>
              <a:t> не просто зарплата, а комплексна система </a:t>
            </a:r>
            <a:r>
              <a:rPr lang="ru-RU" sz="2000" dirty="0" err="1">
                <a:solidFill>
                  <a:schemeClr val="dk1"/>
                </a:solidFill>
                <a:latin typeface="UAF Sans"/>
                <a:ea typeface="Times New Roman"/>
                <a:cs typeface="Times New Roman"/>
                <a:sym typeface="Times New Roman"/>
              </a:rPr>
              <a:t>виплат</a:t>
            </a:r>
            <a:r>
              <a:rPr lang="ru-RU" sz="2000" dirty="0">
                <a:solidFill>
                  <a:schemeClr val="dk1"/>
                </a:solidFill>
                <a:latin typeface="UAF Sans"/>
                <a:ea typeface="Times New Roman"/>
                <a:cs typeface="Times New Roman"/>
                <a:sym typeface="Times New Roman"/>
              </a:rPr>
              <a:t> і надбавок, яка </a:t>
            </a:r>
            <a:r>
              <a:rPr lang="ru-RU" sz="2000" dirty="0" err="1">
                <a:solidFill>
                  <a:schemeClr val="dk1"/>
                </a:solidFill>
                <a:latin typeface="UAF Sans"/>
                <a:ea typeface="Times New Roman"/>
                <a:cs typeface="Times New Roman"/>
                <a:sym typeface="Times New Roman"/>
              </a:rPr>
              <a:t>формується</a:t>
            </a:r>
            <a:r>
              <a:rPr lang="ru-RU" sz="2000" dirty="0">
                <a:solidFill>
                  <a:schemeClr val="dk1"/>
                </a:solidFill>
                <a:latin typeface="UAF Sans"/>
                <a:ea typeface="Times New Roman"/>
                <a:cs typeface="Times New Roman"/>
                <a:sym typeface="Times New Roman"/>
              </a:rPr>
              <a:t> з </a:t>
            </a:r>
            <a:r>
              <a:rPr lang="ru-RU" sz="2000" dirty="0" err="1">
                <a:solidFill>
                  <a:schemeClr val="dk1"/>
                </a:solidFill>
                <a:latin typeface="UAF Sans"/>
                <a:ea typeface="Times New Roman"/>
                <a:cs typeface="Times New Roman"/>
                <a:sym typeface="Times New Roman"/>
              </a:rPr>
              <a:t>кількох</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складових</a:t>
            </a:r>
            <a:r>
              <a:rPr lang="ru-RU" sz="2000" dirty="0">
                <a:solidFill>
                  <a:schemeClr val="dk1"/>
                </a:solidFill>
                <a:latin typeface="UAF Sans"/>
                <a:ea typeface="Times New Roman"/>
                <a:cs typeface="Times New Roman"/>
                <a:sym typeface="Times New Roman"/>
              </a:rPr>
              <a:t>:</a:t>
            </a:r>
            <a:endParaRPr lang="ru-RU" sz="2000" dirty="0">
              <a:latin typeface="UAF Sans"/>
            </a:endParaRPr>
          </a:p>
          <a:p>
            <a:pPr lvl="0">
              <a:spcBef>
                <a:spcPts val="800"/>
              </a:spcBef>
            </a:pPr>
            <a:endParaRPr lang="ru-RU" sz="2000" dirty="0">
              <a:solidFill>
                <a:schemeClr val="dk1"/>
              </a:solidFill>
              <a:latin typeface="UAF Sans"/>
              <a:ea typeface="Times New Roman"/>
              <a:cs typeface="Times New Roman"/>
              <a:sym typeface="Times New Roman"/>
            </a:endParaRPr>
          </a:p>
          <a:p>
            <a:pPr lvl="0">
              <a:spcBef>
                <a:spcPts val="800"/>
              </a:spcBef>
            </a:pPr>
            <a:r>
              <a:rPr lang="ru-RU" sz="2000" b="1" dirty="0" err="1">
                <a:solidFill>
                  <a:schemeClr val="dk1"/>
                </a:solidFill>
                <a:latin typeface="UAF Sans"/>
                <a:ea typeface="Times New Roman"/>
                <a:cs typeface="Times New Roman"/>
                <a:sym typeface="Times New Roman"/>
              </a:rPr>
              <a:t>Грошове</a:t>
            </a:r>
            <a:r>
              <a:rPr lang="ru-RU" sz="2000" b="1" dirty="0">
                <a:solidFill>
                  <a:schemeClr val="dk1"/>
                </a:solidFill>
                <a:latin typeface="UAF Sans"/>
                <a:ea typeface="Times New Roman"/>
                <a:cs typeface="Times New Roman"/>
                <a:sym typeface="Times New Roman"/>
              </a:rPr>
              <a:t> </a:t>
            </a:r>
            <a:r>
              <a:rPr lang="ru-RU" sz="2000" b="1" dirty="0" err="1">
                <a:solidFill>
                  <a:schemeClr val="dk1"/>
                </a:solidFill>
                <a:latin typeface="UAF Sans"/>
                <a:ea typeface="Times New Roman"/>
                <a:cs typeface="Times New Roman"/>
                <a:sym typeface="Times New Roman"/>
              </a:rPr>
              <a:t>забезпечення</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залежить</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від</a:t>
            </a:r>
            <a:r>
              <a:rPr lang="ru-RU" sz="2000" dirty="0">
                <a:solidFill>
                  <a:schemeClr val="dk1"/>
                </a:solidFill>
                <a:latin typeface="UAF Sans"/>
                <a:ea typeface="Times New Roman"/>
                <a:cs typeface="Times New Roman"/>
                <a:sym typeface="Times New Roman"/>
              </a:rPr>
              <a:t> посади, </a:t>
            </a:r>
            <a:r>
              <a:rPr lang="ru-RU" sz="2000" dirty="0" err="1">
                <a:solidFill>
                  <a:schemeClr val="dk1"/>
                </a:solidFill>
                <a:latin typeface="UAF Sans"/>
                <a:ea typeface="Times New Roman"/>
                <a:cs typeface="Times New Roman"/>
                <a:sym typeface="Times New Roman"/>
              </a:rPr>
              <a:t>військового</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звання</a:t>
            </a:r>
            <a:r>
              <a:rPr lang="ru-RU" sz="2000" dirty="0">
                <a:solidFill>
                  <a:schemeClr val="dk1"/>
                </a:solidFill>
                <a:latin typeface="UAF Sans"/>
                <a:ea typeface="Times New Roman"/>
                <a:cs typeface="Times New Roman"/>
                <a:sym typeface="Times New Roman"/>
              </a:rPr>
              <a:t> та </a:t>
            </a:r>
            <a:r>
              <a:rPr lang="ru-RU" sz="2000" dirty="0" err="1">
                <a:solidFill>
                  <a:schemeClr val="dk1"/>
                </a:solidFill>
                <a:latin typeface="UAF Sans"/>
                <a:ea typeface="Times New Roman"/>
                <a:cs typeface="Times New Roman"/>
                <a:sym typeface="Times New Roman"/>
              </a:rPr>
              <a:t>вислуги</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років</a:t>
            </a:r>
            <a:r>
              <a:rPr lang="ru-RU" sz="2000" dirty="0">
                <a:solidFill>
                  <a:schemeClr val="dk1"/>
                </a:solidFill>
                <a:latin typeface="UAF Sans"/>
                <a:ea typeface="Times New Roman"/>
                <a:cs typeface="Times New Roman"/>
                <a:sym typeface="Times New Roman"/>
              </a:rPr>
              <a:t>.</a:t>
            </a:r>
          </a:p>
          <a:p>
            <a:pPr lvl="0">
              <a:spcBef>
                <a:spcPts val="800"/>
              </a:spcBef>
            </a:pPr>
            <a:r>
              <a:rPr lang="ru-RU" sz="2000" b="1" dirty="0">
                <a:solidFill>
                  <a:schemeClr val="dk1"/>
                </a:solidFill>
                <a:latin typeface="UAF Sans"/>
                <a:ea typeface="Times New Roman"/>
                <a:cs typeface="Times New Roman"/>
                <a:sym typeface="Times New Roman"/>
              </a:rPr>
              <a:t>Надбавки та </a:t>
            </a:r>
            <a:r>
              <a:rPr lang="ru-RU" sz="2000" b="1" dirty="0" err="1">
                <a:solidFill>
                  <a:schemeClr val="dk1"/>
                </a:solidFill>
                <a:latin typeface="UAF Sans"/>
                <a:ea typeface="Times New Roman"/>
                <a:cs typeface="Times New Roman"/>
                <a:sym typeface="Times New Roman"/>
              </a:rPr>
              <a:t>премії</a:t>
            </a:r>
            <a:r>
              <a:rPr lang="ru-RU" sz="2000" dirty="0">
                <a:solidFill>
                  <a:schemeClr val="dk1"/>
                </a:solidFill>
                <a:latin typeface="UAF Sans"/>
                <a:ea typeface="Times New Roman"/>
                <a:cs typeface="Times New Roman"/>
                <a:sym typeface="Times New Roman"/>
              </a:rPr>
              <a:t> — за </a:t>
            </a:r>
            <a:r>
              <a:rPr lang="ru-RU" sz="2000" dirty="0" err="1">
                <a:solidFill>
                  <a:schemeClr val="dk1"/>
                </a:solidFill>
                <a:latin typeface="UAF Sans"/>
                <a:ea typeface="Times New Roman"/>
                <a:cs typeface="Times New Roman"/>
                <a:sym typeface="Times New Roman"/>
              </a:rPr>
              <a:t>особливі</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умови</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служби</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ризики</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виконання</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бойових</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завдань</a:t>
            </a:r>
            <a:r>
              <a:rPr lang="ru-RU" sz="2000" dirty="0">
                <a:solidFill>
                  <a:schemeClr val="dk1"/>
                </a:solidFill>
                <a:latin typeface="UAF Sans"/>
                <a:ea typeface="Times New Roman"/>
                <a:cs typeface="Times New Roman"/>
                <a:sym typeface="Times New Roman"/>
              </a:rPr>
              <a:t>, участь у </a:t>
            </a:r>
            <a:r>
              <a:rPr lang="ru-RU" sz="2000" dirty="0" err="1">
                <a:solidFill>
                  <a:schemeClr val="dk1"/>
                </a:solidFill>
                <a:latin typeface="UAF Sans"/>
                <a:ea typeface="Times New Roman"/>
                <a:cs typeface="Times New Roman"/>
                <a:sym typeface="Times New Roman"/>
              </a:rPr>
              <a:t>бойових</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діях</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перебування</a:t>
            </a:r>
            <a:r>
              <a:rPr lang="ru-RU" sz="2000" dirty="0">
                <a:solidFill>
                  <a:schemeClr val="dk1"/>
                </a:solidFill>
                <a:latin typeface="UAF Sans"/>
                <a:ea typeface="Times New Roman"/>
                <a:cs typeface="Times New Roman"/>
                <a:sym typeface="Times New Roman"/>
              </a:rPr>
              <a:t> в </a:t>
            </a:r>
            <a:r>
              <a:rPr lang="ru-RU" sz="2000" dirty="0" err="1">
                <a:solidFill>
                  <a:schemeClr val="dk1"/>
                </a:solidFill>
                <a:latin typeface="UAF Sans"/>
                <a:ea typeface="Times New Roman"/>
                <a:cs typeface="Times New Roman"/>
                <a:sym typeface="Times New Roman"/>
              </a:rPr>
              <a:t>зоні</a:t>
            </a:r>
            <a:r>
              <a:rPr lang="ru-RU" sz="2000" dirty="0">
                <a:solidFill>
                  <a:schemeClr val="dk1"/>
                </a:solidFill>
                <a:latin typeface="UAF Sans"/>
                <a:ea typeface="Times New Roman"/>
                <a:cs typeface="Times New Roman"/>
                <a:sym typeface="Times New Roman"/>
              </a:rPr>
              <a:t> ООС/</a:t>
            </a:r>
            <a:r>
              <a:rPr lang="ru-RU" sz="2000" dirty="0" err="1">
                <a:solidFill>
                  <a:schemeClr val="dk1"/>
                </a:solidFill>
                <a:latin typeface="UAF Sans"/>
                <a:ea typeface="Times New Roman"/>
                <a:cs typeface="Times New Roman"/>
                <a:sym typeface="Times New Roman"/>
              </a:rPr>
              <a:t>бойових</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дій</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тощо</a:t>
            </a:r>
            <a:r>
              <a:rPr lang="ru-RU" sz="2000" dirty="0">
                <a:solidFill>
                  <a:schemeClr val="dk1"/>
                </a:solidFill>
                <a:latin typeface="UAF Sans"/>
                <a:ea typeface="Times New Roman"/>
                <a:cs typeface="Times New Roman"/>
                <a:sym typeface="Times New Roman"/>
              </a:rPr>
              <a:t>.</a:t>
            </a:r>
          </a:p>
          <a:p>
            <a:pPr lvl="0">
              <a:spcBef>
                <a:spcPts val="800"/>
              </a:spcBef>
            </a:pPr>
            <a:r>
              <a:rPr lang="ru-RU" sz="2000" b="1" dirty="0" err="1">
                <a:solidFill>
                  <a:schemeClr val="dk1"/>
                </a:solidFill>
                <a:latin typeface="UAF Sans"/>
                <a:ea typeface="Times New Roman"/>
                <a:cs typeface="Times New Roman"/>
                <a:sym typeface="Times New Roman"/>
              </a:rPr>
              <a:t>Додаткові</a:t>
            </a:r>
            <a:r>
              <a:rPr lang="ru-RU" sz="2000" b="1" dirty="0">
                <a:solidFill>
                  <a:schemeClr val="dk1"/>
                </a:solidFill>
                <a:latin typeface="UAF Sans"/>
                <a:ea typeface="Times New Roman"/>
                <a:cs typeface="Times New Roman"/>
                <a:sym typeface="Times New Roman"/>
              </a:rPr>
              <a:t> </a:t>
            </a:r>
            <a:r>
              <a:rPr lang="ru-RU" sz="2000" b="1" dirty="0" err="1">
                <a:solidFill>
                  <a:schemeClr val="dk1"/>
                </a:solidFill>
                <a:latin typeface="UAF Sans"/>
                <a:ea typeface="Times New Roman"/>
                <a:cs typeface="Times New Roman"/>
                <a:sym typeface="Times New Roman"/>
              </a:rPr>
              <a:t>виплати</a:t>
            </a:r>
            <a:r>
              <a:rPr lang="ru-RU" sz="2000" dirty="0">
                <a:solidFill>
                  <a:schemeClr val="dk1"/>
                </a:solidFill>
                <a:latin typeface="UAF Sans"/>
                <a:ea typeface="Times New Roman"/>
                <a:cs typeface="Times New Roman"/>
                <a:sym typeface="Times New Roman"/>
              </a:rPr>
              <a:t> — за участь у </a:t>
            </a:r>
            <a:r>
              <a:rPr lang="ru-RU" sz="2000" dirty="0" err="1">
                <a:solidFill>
                  <a:schemeClr val="dk1"/>
                </a:solidFill>
                <a:latin typeface="UAF Sans"/>
                <a:ea typeface="Times New Roman"/>
                <a:cs typeface="Times New Roman"/>
                <a:sym typeface="Times New Roman"/>
              </a:rPr>
              <a:t>спецопераціях</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поранення</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втрату</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працездатності</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інші</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передбачені</a:t>
            </a:r>
            <a:r>
              <a:rPr lang="ru-RU" sz="2000" dirty="0">
                <a:solidFill>
                  <a:schemeClr val="dk1"/>
                </a:solidFill>
                <a:latin typeface="UAF Sans"/>
                <a:ea typeface="Times New Roman"/>
                <a:cs typeface="Times New Roman"/>
                <a:sym typeface="Times New Roman"/>
              </a:rPr>
              <a:t> законом </a:t>
            </a:r>
            <a:r>
              <a:rPr lang="ru-RU" sz="2000" dirty="0" err="1">
                <a:solidFill>
                  <a:schemeClr val="dk1"/>
                </a:solidFill>
                <a:latin typeface="UAF Sans"/>
                <a:ea typeface="Times New Roman"/>
                <a:cs typeface="Times New Roman"/>
                <a:sym typeface="Times New Roman"/>
              </a:rPr>
              <a:t>випадки</a:t>
            </a:r>
            <a:r>
              <a:rPr lang="ru-RU" sz="2000" dirty="0">
                <a:solidFill>
                  <a:schemeClr val="dk1"/>
                </a:solidFill>
                <a:latin typeface="UAF Sans"/>
                <a:ea typeface="Times New Roman"/>
                <a:cs typeface="Times New Roman"/>
                <a:sym typeface="Times New Roman"/>
              </a:rPr>
              <a:t>.</a:t>
            </a:r>
          </a:p>
          <a:p>
            <a:pPr lvl="0">
              <a:spcBef>
                <a:spcPts val="800"/>
              </a:spcBef>
            </a:pPr>
            <a:r>
              <a:rPr lang="ru-RU" sz="2000" b="1" dirty="0" err="1">
                <a:solidFill>
                  <a:schemeClr val="dk1"/>
                </a:solidFill>
                <a:latin typeface="UAF Sans"/>
                <a:ea typeface="Times New Roman"/>
                <a:cs typeface="Times New Roman"/>
                <a:sym typeface="Times New Roman"/>
              </a:rPr>
              <a:t>Разові</a:t>
            </a:r>
            <a:r>
              <a:rPr lang="ru-RU" sz="2000" b="1" dirty="0">
                <a:solidFill>
                  <a:schemeClr val="dk1"/>
                </a:solidFill>
                <a:latin typeface="UAF Sans"/>
                <a:ea typeface="Times New Roman"/>
                <a:cs typeface="Times New Roman"/>
                <a:sym typeface="Times New Roman"/>
              </a:rPr>
              <a:t> </a:t>
            </a:r>
            <a:r>
              <a:rPr lang="ru-RU" sz="2000" b="1" dirty="0" err="1">
                <a:solidFill>
                  <a:schemeClr val="dk1"/>
                </a:solidFill>
                <a:latin typeface="UAF Sans"/>
                <a:ea typeface="Times New Roman"/>
                <a:cs typeface="Times New Roman"/>
                <a:sym typeface="Times New Roman"/>
              </a:rPr>
              <a:t>допомоги</a:t>
            </a:r>
            <a:r>
              <a:rPr lang="ru-RU" sz="2000" dirty="0">
                <a:solidFill>
                  <a:schemeClr val="dk1"/>
                </a:solidFill>
                <a:latin typeface="UAF Sans"/>
                <a:ea typeface="Times New Roman"/>
                <a:cs typeface="Times New Roman"/>
                <a:sym typeface="Times New Roman"/>
              </a:rPr>
              <a:t> — у </a:t>
            </a:r>
            <a:r>
              <a:rPr lang="ru-RU" sz="2000" dirty="0" err="1">
                <a:solidFill>
                  <a:schemeClr val="dk1"/>
                </a:solidFill>
                <a:latin typeface="UAF Sans"/>
                <a:ea typeface="Times New Roman"/>
                <a:cs typeface="Times New Roman"/>
                <a:sym typeface="Times New Roman"/>
              </a:rPr>
              <a:t>разі</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загибелі</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або</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поранення</a:t>
            </a:r>
            <a:r>
              <a:rPr lang="ru-RU" sz="2000" dirty="0">
                <a:solidFill>
                  <a:schemeClr val="dk1"/>
                </a:solidFill>
                <a:latin typeface="UAF Sans"/>
                <a:ea typeface="Times New Roman"/>
                <a:cs typeface="Times New Roman"/>
                <a:sym typeface="Times New Roman"/>
              </a:rPr>
              <a:t>, для </a:t>
            </a:r>
            <a:r>
              <a:rPr lang="ru-RU" sz="2000" dirty="0" err="1">
                <a:solidFill>
                  <a:schemeClr val="dk1"/>
                </a:solidFill>
                <a:latin typeface="UAF Sans"/>
                <a:ea typeface="Times New Roman"/>
                <a:cs typeface="Times New Roman"/>
                <a:sym typeface="Times New Roman"/>
              </a:rPr>
              <a:t>членів</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сім’ї</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військовослужбовця</a:t>
            </a:r>
            <a:r>
              <a:rPr lang="ru-RU" sz="2000" dirty="0">
                <a:solidFill>
                  <a:schemeClr val="dk1"/>
                </a:solidFill>
                <a:latin typeface="UAF Sans"/>
                <a:ea typeface="Times New Roman"/>
                <a:cs typeface="Times New Roman"/>
                <a:sym typeface="Times New Roman"/>
              </a:rPr>
              <a:t>.</a:t>
            </a:r>
          </a:p>
          <a:p>
            <a:pPr lvl="0">
              <a:spcBef>
                <a:spcPts val="800"/>
              </a:spcBef>
            </a:pPr>
            <a:r>
              <a:rPr lang="ru-RU" sz="2000" dirty="0">
                <a:solidFill>
                  <a:schemeClr val="dk1"/>
                </a:solidFill>
                <a:latin typeface="UAF Sans"/>
                <a:ea typeface="Times New Roman"/>
                <a:cs typeface="Times New Roman"/>
                <a:sym typeface="Times New Roman"/>
              </a:rPr>
              <a:t>У 2024-2025 </a:t>
            </a:r>
            <a:r>
              <a:rPr lang="ru-RU" sz="2000" dirty="0" err="1">
                <a:solidFill>
                  <a:schemeClr val="dk1"/>
                </a:solidFill>
                <a:latin typeface="UAF Sans"/>
                <a:ea typeface="Times New Roman"/>
                <a:cs typeface="Times New Roman"/>
                <a:sym typeface="Times New Roman"/>
              </a:rPr>
              <a:t>рр</a:t>
            </a:r>
            <a:r>
              <a:rPr lang="ru-RU" sz="2000" dirty="0">
                <a:solidFill>
                  <a:schemeClr val="dk1"/>
                </a:solidFill>
                <a:latin typeface="UAF Sans"/>
                <a:ea typeface="Times New Roman"/>
                <a:cs typeface="Times New Roman"/>
                <a:sym typeface="Times New Roman"/>
              </a:rPr>
              <a:t>. стандартна </a:t>
            </a:r>
            <a:r>
              <a:rPr lang="ru-RU" sz="2000" dirty="0" err="1">
                <a:solidFill>
                  <a:schemeClr val="dk1"/>
                </a:solidFill>
                <a:latin typeface="UAF Sans"/>
                <a:ea typeface="Times New Roman"/>
                <a:cs typeface="Times New Roman"/>
                <a:sym typeface="Times New Roman"/>
              </a:rPr>
              <a:t>базова</a:t>
            </a:r>
            <a:r>
              <a:rPr lang="ru-RU" sz="2000" dirty="0">
                <a:solidFill>
                  <a:schemeClr val="dk1"/>
                </a:solidFill>
                <a:latin typeface="UAF Sans"/>
                <a:ea typeface="Times New Roman"/>
                <a:cs typeface="Times New Roman"/>
                <a:sym typeface="Times New Roman"/>
              </a:rPr>
              <a:t> сума для солдата </a:t>
            </a:r>
            <a:r>
              <a:rPr lang="ru-RU" sz="2000" dirty="0" err="1">
                <a:solidFill>
                  <a:schemeClr val="dk1"/>
                </a:solidFill>
                <a:latin typeface="UAF Sans"/>
                <a:ea typeface="Times New Roman"/>
                <a:cs typeface="Times New Roman"/>
                <a:sym typeface="Times New Roman"/>
              </a:rPr>
              <a:t>складає</a:t>
            </a:r>
            <a:r>
              <a:rPr lang="ru-RU" sz="2000" dirty="0">
                <a:solidFill>
                  <a:schemeClr val="dk1"/>
                </a:solidFill>
                <a:latin typeface="UAF Sans"/>
                <a:ea typeface="Times New Roman"/>
                <a:cs typeface="Times New Roman"/>
                <a:sym typeface="Times New Roman"/>
              </a:rPr>
              <a:t> </a:t>
            </a:r>
            <a:r>
              <a:rPr lang="ru-RU" sz="2000" dirty="0" err="1">
                <a:solidFill>
                  <a:schemeClr val="dk1"/>
                </a:solidFill>
                <a:latin typeface="UAF Sans"/>
                <a:ea typeface="Times New Roman"/>
                <a:cs typeface="Times New Roman"/>
                <a:sym typeface="Times New Roman"/>
              </a:rPr>
              <a:t>від</a:t>
            </a:r>
            <a:r>
              <a:rPr lang="ru-RU" sz="2000" dirty="0">
                <a:solidFill>
                  <a:schemeClr val="dk1"/>
                </a:solidFill>
                <a:latin typeface="UAF Sans"/>
                <a:ea typeface="Times New Roman"/>
                <a:cs typeface="Times New Roman"/>
                <a:sym typeface="Times New Roman"/>
              </a:rPr>
              <a:t> </a:t>
            </a:r>
            <a:r>
              <a:rPr lang="ru-RU" sz="2000" b="1" dirty="0">
                <a:solidFill>
                  <a:schemeClr val="dk1"/>
                </a:solidFill>
                <a:latin typeface="UAF Sans"/>
                <a:ea typeface="Times New Roman"/>
                <a:cs typeface="Times New Roman"/>
                <a:sym typeface="Times New Roman"/>
              </a:rPr>
              <a:t>20 100 грн</a:t>
            </a:r>
            <a:r>
              <a:rPr lang="ru-RU" sz="2000" dirty="0">
                <a:solidFill>
                  <a:schemeClr val="dk1"/>
                </a:solidFill>
                <a:latin typeface="UAF Sans"/>
                <a:ea typeface="Times New Roman"/>
                <a:cs typeface="Times New Roman"/>
                <a:sym typeface="Times New Roman"/>
              </a:rPr>
              <a:t> (без </a:t>
            </a:r>
            <a:r>
              <a:rPr lang="ru-RU" sz="2000" dirty="0" err="1">
                <a:solidFill>
                  <a:schemeClr val="dk1"/>
                </a:solidFill>
                <a:latin typeface="UAF Sans"/>
                <a:ea typeface="Times New Roman"/>
                <a:cs typeface="Times New Roman"/>
                <a:sym typeface="Times New Roman"/>
              </a:rPr>
              <a:t>урахування</a:t>
            </a:r>
            <a:r>
              <a:rPr lang="ru-RU" sz="2000" dirty="0">
                <a:solidFill>
                  <a:schemeClr val="dk1"/>
                </a:solidFill>
                <a:latin typeface="UAF Sans"/>
                <a:ea typeface="Times New Roman"/>
                <a:cs typeface="Times New Roman"/>
                <a:sym typeface="Times New Roman"/>
              </a:rPr>
              <a:t> надбавок та </a:t>
            </a:r>
            <a:r>
              <a:rPr lang="ru-RU" sz="2000" dirty="0" err="1">
                <a:solidFill>
                  <a:schemeClr val="dk1"/>
                </a:solidFill>
                <a:latin typeface="UAF Sans"/>
                <a:ea typeface="Times New Roman"/>
                <a:cs typeface="Times New Roman"/>
                <a:sym typeface="Times New Roman"/>
              </a:rPr>
              <a:t>премій</a:t>
            </a:r>
            <a:endParaRPr lang="ru-RU" sz="2000" dirty="0">
              <a:solidFill>
                <a:schemeClr val="dk1"/>
              </a:solidFill>
              <a:latin typeface="UAF Sans"/>
              <a:ea typeface="Times New Roman"/>
              <a:cs typeface="Times New Roman"/>
              <a:sym typeface="Times New Roman"/>
            </a:endParaRPr>
          </a:p>
          <a:p>
            <a:pPr lvl="0">
              <a:spcBef>
                <a:spcPts val="800"/>
              </a:spcBef>
            </a:pPr>
            <a:endParaRPr lang="ru-RU" sz="2000" dirty="0">
              <a:solidFill>
                <a:schemeClr val="dk1"/>
              </a:solidFill>
              <a:latin typeface="UAF Sans"/>
              <a:ea typeface="Times New Roman"/>
              <a:cs typeface="Times New Roman"/>
              <a:sym typeface="Times New Roman"/>
            </a:endParaRPr>
          </a:p>
        </p:txBody>
      </p:sp>
      <p:sp>
        <p:nvSpPr>
          <p:cNvPr id="6170" name="TextBox 6169">
            <a:extLst>
              <a:ext uri="{FF2B5EF4-FFF2-40B4-BE49-F238E27FC236}">
                <a16:creationId xmlns:a16="http://schemas.microsoft.com/office/drawing/2014/main" id="{102AFE4E-3CEC-ACF1-EDB7-1E46E39E20E8}"/>
              </a:ext>
            </a:extLst>
          </p:cNvPr>
          <p:cNvSpPr txBox="1"/>
          <p:nvPr/>
        </p:nvSpPr>
        <p:spPr>
          <a:xfrm>
            <a:off x="93296" y="1428457"/>
            <a:ext cx="12142490" cy="369332"/>
          </a:xfrm>
          <a:prstGeom prst="rect">
            <a:avLst/>
          </a:prstGeom>
          <a:noFill/>
        </p:spPr>
        <p:txBody>
          <a:bodyPr wrap="square">
            <a:spAutoFit/>
          </a:bodyPr>
          <a:lstStyle/>
          <a:p>
            <a:pPr algn="ctr"/>
            <a:r>
              <a:rPr lang="uk-UA" b="1" dirty="0">
                <a:latin typeface="UAF Sans"/>
              </a:rPr>
              <a:t>2. Грошове забезпечення військовослужбовців</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6FEFE-FFBB-68D7-654D-F04E5E072F8C}"/>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AF0596D0-0EDD-F2F0-10F7-CC738592E07E}"/>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3A9A017F-29D6-D64A-3FCF-0CDB64960F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06F57A41-32C6-2A09-3051-C10651F99A29}"/>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74A92E6D-BE5C-4C98-502C-39131FEF98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7DF0D5B7-96C3-33E1-A6FC-78678CF0F8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EECAF283-6F66-B2D0-246C-DEB6286D0E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A8CD72E0-8B57-2B11-5B9E-0868D3283E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1FE5049-1546-A2AC-E0B4-26FBB6F67CC1}"/>
              </a:ext>
            </a:extLst>
          </p:cNvPr>
          <p:cNvSpPr txBox="1"/>
          <p:nvPr/>
        </p:nvSpPr>
        <p:spPr>
          <a:xfrm>
            <a:off x="0" y="1383869"/>
            <a:ext cx="12192000" cy="369332"/>
          </a:xfrm>
          <a:prstGeom prst="rect">
            <a:avLst/>
          </a:prstGeom>
          <a:noFill/>
        </p:spPr>
        <p:txBody>
          <a:bodyPr wrap="square">
            <a:spAutoFit/>
          </a:bodyPr>
          <a:lstStyle/>
          <a:p>
            <a:pPr algn="ctr"/>
            <a:r>
              <a:rPr lang="uk-UA" b="1" dirty="0"/>
              <a:t>3. Розміри додаткової винагороди</a:t>
            </a:r>
          </a:p>
        </p:txBody>
      </p:sp>
      <p:sp>
        <p:nvSpPr>
          <p:cNvPr id="5" name="TextBox 4">
            <a:extLst>
              <a:ext uri="{FF2B5EF4-FFF2-40B4-BE49-F238E27FC236}">
                <a16:creationId xmlns:a16="http://schemas.microsoft.com/office/drawing/2014/main" id="{6B9B44F2-5EDD-DAD5-C124-566A66972772}"/>
              </a:ext>
            </a:extLst>
          </p:cNvPr>
          <p:cNvSpPr txBox="1"/>
          <p:nvPr/>
        </p:nvSpPr>
        <p:spPr>
          <a:xfrm>
            <a:off x="251354" y="1910206"/>
            <a:ext cx="11255599" cy="3970318"/>
          </a:xfrm>
          <a:prstGeom prst="rect">
            <a:avLst/>
          </a:prstGeom>
          <a:noFill/>
        </p:spPr>
        <p:txBody>
          <a:bodyPr wrap="square">
            <a:spAutoFit/>
          </a:bodyPr>
          <a:lstStyle/>
          <a:p>
            <a:pPr algn="just">
              <a:buNone/>
            </a:pPr>
            <a:r>
              <a:rPr lang="uk-UA" b="1" dirty="0"/>
              <a:t>100 000 грн</a:t>
            </a:r>
          </a:p>
          <a:p>
            <a:pPr algn="just">
              <a:buNone/>
            </a:pPr>
            <a:r>
              <a:rPr lang="uk-UA" b="1" dirty="0"/>
              <a:t>Умови виплати:</a:t>
            </a:r>
            <a:endParaRPr lang="uk-UA" dirty="0"/>
          </a:p>
          <a:p>
            <a:pPr algn="just"/>
            <a:r>
              <a:rPr lang="uk-UA" b="1" dirty="0"/>
              <a:t>Безпосередня участь у бойових діях</a:t>
            </a:r>
            <a:r>
              <a:rPr lang="uk-UA" dirty="0"/>
              <a:t>: Військовослужбовці, які беруть безпосередню участь у бойових (спеціальних) завданнях на лінії бойового зіткнення з противником на глибину виконання бойових (спеціальних) завдань військовою частиною (підрозділом) першого ешелону оборони або наступу до батальйону включно.</a:t>
            </a:r>
          </a:p>
          <a:p>
            <a:pPr algn="just"/>
            <a:r>
              <a:rPr lang="uk-UA" b="1" dirty="0"/>
              <a:t>Медичний персонал</a:t>
            </a:r>
            <a:r>
              <a:rPr lang="uk-UA" dirty="0"/>
              <a:t>: Військовослужбовці медичних частин та підрозділів, які виконують бойові завдання у районах ведення воєнних (бойових) дій, мають право на отримання додаткової винагороди в розмірі 100 000 гривень за умови наявності бойового наказу (розпорядження) щодо виконання бойових (спеціальних) завдань особовим складом медичного підрозділу.</a:t>
            </a:r>
          </a:p>
          <a:p>
            <a:pPr algn="just"/>
            <a:r>
              <a:rPr lang="uk-UA" b="1" dirty="0"/>
              <a:t>Поранені військовослужбовці</a:t>
            </a:r>
            <a:r>
              <a:rPr lang="uk-UA" dirty="0"/>
              <a:t>: Виплата додаткової винагороди у розмірі 100 000 гривень здійснюється військовослужбовцям, які у зв’язку з пораненням (контузією, травмою, каліцтвом), пов’язаним із захистом Батьківщини, перебувають на стаціонарному лікуванні в закладах охорони здоров’я (у тому числі закордонних), з дня отримання такого поранення, включаючи час переміщення до лікувального закладу або перебувають у відпустці для лікування після тяжкого поранення за висновком (постановою) військово-лікарської комісії.</a:t>
            </a:r>
          </a:p>
        </p:txBody>
      </p:sp>
    </p:spTree>
    <p:extLst>
      <p:ext uri="{BB962C8B-B14F-4D97-AF65-F5344CB8AC3E}">
        <p14:creationId xmlns:p14="http://schemas.microsoft.com/office/powerpoint/2010/main" val="107313890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826AA-F76A-6C97-AB3A-4AE24D06101C}"/>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80BA6356-54BE-BBE7-D900-792BB5A04236}"/>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CF2C94B0-C4F2-416F-44F1-64FA69F44D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2E266FC2-FBB4-C4F3-45F6-906DE38250FC}"/>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EA1983E9-8EB9-ED8B-1AA1-EDDDB9EF59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5C05EC9A-2AED-AA3F-59A5-6BE1659306A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6DD10733-508F-6C5E-E616-C8A732DAF0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E110E685-90FB-547F-5DE9-D0B4CFF7248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8F7C3EB-3E0B-C61B-4A4F-F2FAABD2443E}"/>
              </a:ext>
            </a:extLst>
          </p:cNvPr>
          <p:cNvSpPr txBox="1"/>
          <p:nvPr/>
        </p:nvSpPr>
        <p:spPr>
          <a:xfrm>
            <a:off x="0" y="1383869"/>
            <a:ext cx="12192000" cy="369332"/>
          </a:xfrm>
          <a:prstGeom prst="rect">
            <a:avLst/>
          </a:prstGeom>
          <a:noFill/>
        </p:spPr>
        <p:txBody>
          <a:bodyPr wrap="square">
            <a:spAutoFit/>
          </a:bodyPr>
          <a:lstStyle/>
          <a:p>
            <a:pPr algn="ctr"/>
            <a:r>
              <a:rPr lang="uk-UA" b="1" dirty="0"/>
              <a:t>3. Розміри додаткової винагороди</a:t>
            </a:r>
          </a:p>
        </p:txBody>
      </p:sp>
      <p:sp>
        <p:nvSpPr>
          <p:cNvPr id="4" name="TextBox 3">
            <a:extLst>
              <a:ext uri="{FF2B5EF4-FFF2-40B4-BE49-F238E27FC236}">
                <a16:creationId xmlns:a16="http://schemas.microsoft.com/office/drawing/2014/main" id="{49E8C131-9904-29DE-B0AD-DC7969A286EE}"/>
              </a:ext>
            </a:extLst>
          </p:cNvPr>
          <p:cNvSpPr txBox="1"/>
          <p:nvPr/>
        </p:nvSpPr>
        <p:spPr>
          <a:xfrm>
            <a:off x="49510" y="1865618"/>
            <a:ext cx="11891135" cy="2862322"/>
          </a:xfrm>
          <a:prstGeom prst="rect">
            <a:avLst/>
          </a:prstGeom>
          <a:noFill/>
        </p:spPr>
        <p:txBody>
          <a:bodyPr wrap="square">
            <a:spAutoFit/>
          </a:bodyPr>
          <a:lstStyle/>
          <a:p>
            <a:pPr algn="just">
              <a:buNone/>
            </a:pPr>
            <a:endParaRPr lang="en-US" b="1" dirty="0"/>
          </a:p>
          <a:p>
            <a:pPr algn="just">
              <a:buNone/>
            </a:pPr>
            <a:endParaRPr lang="en-US" b="1" dirty="0"/>
          </a:p>
          <a:p>
            <a:pPr algn="just">
              <a:buNone/>
            </a:pPr>
            <a:r>
              <a:rPr lang="uk-UA" b="1" dirty="0"/>
              <a:t>50 000 грн</a:t>
            </a:r>
          </a:p>
          <a:p>
            <a:pPr algn="just">
              <a:buNone/>
            </a:pPr>
            <a:r>
              <a:rPr lang="uk-UA" b="1" dirty="0"/>
              <a:t>Умови виплати:</a:t>
            </a:r>
            <a:endParaRPr lang="uk-UA" dirty="0"/>
          </a:p>
          <a:p>
            <a:pPr algn="just"/>
            <a:r>
              <a:rPr lang="uk-UA" b="1" dirty="0"/>
              <a:t>Виконання бойових (спеціальних) завдань у складі органу військового управління, штабу угруповання військ (сил) або штабу тактичної групи</a:t>
            </a:r>
            <a:r>
              <a:rPr lang="uk-UA" dirty="0"/>
              <a:t> до пункту управління </a:t>
            </a:r>
            <a:r>
              <a:rPr lang="uk-UA" dirty="0" err="1"/>
              <a:t>оперативно</a:t>
            </a:r>
            <a:r>
              <a:rPr lang="uk-UA" dirty="0"/>
              <a:t>-стратегічного угруповання військ включно (у тому числі поза районами ведення бойових (воєнних) дій), який здійснює оперативне (бойове) управління військовими частинами та підрозділами, що ведуть воєнні (бойові) дії на лінії бойового зіткнення на відстані виконання бойових (спеціальних) завдань військовою частиною (підрозділом) першого ешелону оборони або наступу до батальйону включно.</a:t>
            </a:r>
          </a:p>
        </p:txBody>
      </p:sp>
    </p:spTree>
    <p:extLst>
      <p:ext uri="{BB962C8B-B14F-4D97-AF65-F5344CB8AC3E}">
        <p14:creationId xmlns:p14="http://schemas.microsoft.com/office/powerpoint/2010/main" val="294588922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40756-F45B-4F81-4DD9-65B7AD965054}"/>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D9985D5B-96E8-6816-9D58-F9A626387258}"/>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8842A161-E6D2-5268-009E-4ABE092588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C87D43BF-FEF3-4C1B-B7D4-4CD431D9E1A3}"/>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B2ED402F-54D7-3E51-17C9-35B468F543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599AA755-7F5B-515B-FE9D-78409BAE84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6DC511E3-7A4C-4B4A-7A31-6F79E50664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F4B9E393-59CE-9480-A41B-C5402BCF56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8EF4E16-03DA-5D2C-0745-2A8137D788D5}"/>
              </a:ext>
            </a:extLst>
          </p:cNvPr>
          <p:cNvSpPr txBox="1"/>
          <p:nvPr/>
        </p:nvSpPr>
        <p:spPr>
          <a:xfrm>
            <a:off x="0" y="1383869"/>
            <a:ext cx="12192000" cy="369332"/>
          </a:xfrm>
          <a:prstGeom prst="rect">
            <a:avLst/>
          </a:prstGeom>
          <a:noFill/>
        </p:spPr>
        <p:txBody>
          <a:bodyPr wrap="square">
            <a:spAutoFit/>
          </a:bodyPr>
          <a:lstStyle/>
          <a:p>
            <a:pPr algn="ctr"/>
            <a:r>
              <a:rPr lang="uk-UA" b="1" dirty="0"/>
              <a:t>3. Розміри додаткової винагороди</a:t>
            </a:r>
          </a:p>
        </p:txBody>
      </p:sp>
      <p:sp>
        <p:nvSpPr>
          <p:cNvPr id="4" name="TextBox 3">
            <a:extLst>
              <a:ext uri="{FF2B5EF4-FFF2-40B4-BE49-F238E27FC236}">
                <a16:creationId xmlns:a16="http://schemas.microsoft.com/office/drawing/2014/main" id="{7E3D8BA4-3FB4-CE2E-6F62-375C0034D4D3}"/>
              </a:ext>
            </a:extLst>
          </p:cNvPr>
          <p:cNvSpPr txBox="1"/>
          <p:nvPr/>
        </p:nvSpPr>
        <p:spPr>
          <a:xfrm>
            <a:off x="197246" y="2009869"/>
            <a:ext cx="11508885" cy="2308324"/>
          </a:xfrm>
          <a:prstGeom prst="rect">
            <a:avLst/>
          </a:prstGeom>
          <a:noFill/>
        </p:spPr>
        <p:txBody>
          <a:bodyPr wrap="square">
            <a:spAutoFit/>
          </a:bodyPr>
          <a:lstStyle/>
          <a:p>
            <a:pPr algn="just">
              <a:buNone/>
            </a:pPr>
            <a:endParaRPr lang="en-US" b="1" dirty="0"/>
          </a:p>
          <a:p>
            <a:pPr algn="just">
              <a:buNone/>
            </a:pPr>
            <a:endParaRPr lang="en-US" b="1" dirty="0"/>
          </a:p>
          <a:p>
            <a:pPr algn="just">
              <a:buNone/>
            </a:pPr>
            <a:r>
              <a:rPr lang="uk-UA" b="1" dirty="0"/>
              <a:t>30 000 грн</a:t>
            </a:r>
          </a:p>
          <a:p>
            <a:pPr algn="just">
              <a:buNone/>
            </a:pPr>
            <a:r>
              <a:rPr lang="uk-UA" b="1" dirty="0"/>
              <a:t>Умови виплати:</a:t>
            </a:r>
            <a:endParaRPr lang="uk-UA" dirty="0"/>
          </a:p>
          <a:p>
            <a:pPr algn="just"/>
            <a:r>
              <a:rPr lang="uk-UA" b="1" dirty="0"/>
              <a:t>Виконання бойових (спеціальних) завдань згідно з бойовими наказами (розпорядженнями)</a:t>
            </a:r>
            <a:r>
              <a:rPr lang="uk-UA" dirty="0"/>
              <a:t>: Військовослужбовці, які виконують бойові (спеціальні) завдання із всебічного забезпечення діючих угруповань військ (сил) Сил оборони держави безпосередньо в районах ведення воєнних (бойових) дій згідно з бойовими (логістичними) розпорядженнями.</a:t>
            </a:r>
          </a:p>
        </p:txBody>
      </p:sp>
    </p:spTree>
    <p:extLst>
      <p:ext uri="{BB962C8B-B14F-4D97-AF65-F5344CB8AC3E}">
        <p14:creationId xmlns:p14="http://schemas.microsoft.com/office/powerpoint/2010/main" val="73607088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CF46B-F7B6-CEE1-8A2C-5B41CD2B9884}"/>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287D68CC-C79C-025F-6DA9-82BB16EB5BDB}"/>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22BCF82D-77CE-8B4C-B496-B53E1B1610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FBA86852-B05B-26FA-2238-7E2567C20101}"/>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E2205C95-C7AD-7810-E14C-5F3AEDFC06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64291391-99FE-D2FF-695F-4E9AF51435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69DCFAE0-FDA7-6E5E-2297-147CD86326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D766AE95-AE29-B848-AF85-3CCCAC9B3AF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C3A8042-125C-94DC-9D44-16CA2714EE86}"/>
              </a:ext>
            </a:extLst>
          </p:cNvPr>
          <p:cNvSpPr txBox="1"/>
          <p:nvPr/>
        </p:nvSpPr>
        <p:spPr>
          <a:xfrm>
            <a:off x="0" y="1383869"/>
            <a:ext cx="12192000" cy="369332"/>
          </a:xfrm>
          <a:prstGeom prst="rect">
            <a:avLst/>
          </a:prstGeom>
          <a:noFill/>
        </p:spPr>
        <p:txBody>
          <a:bodyPr wrap="square">
            <a:spAutoFit/>
          </a:bodyPr>
          <a:lstStyle/>
          <a:p>
            <a:pPr algn="ctr"/>
            <a:r>
              <a:rPr lang="uk-UA" b="1" dirty="0"/>
              <a:t>3. Розміри додаткової винагороди</a:t>
            </a:r>
          </a:p>
        </p:txBody>
      </p:sp>
      <p:sp>
        <p:nvSpPr>
          <p:cNvPr id="4" name="TextBox 3">
            <a:extLst>
              <a:ext uri="{FF2B5EF4-FFF2-40B4-BE49-F238E27FC236}">
                <a16:creationId xmlns:a16="http://schemas.microsoft.com/office/drawing/2014/main" id="{592B0F6E-7DBF-75A1-AD55-700E7FC1BA49}"/>
              </a:ext>
            </a:extLst>
          </p:cNvPr>
          <p:cNvSpPr txBox="1"/>
          <p:nvPr/>
        </p:nvSpPr>
        <p:spPr>
          <a:xfrm>
            <a:off x="197246" y="2009869"/>
            <a:ext cx="11508885" cy="3754874"/>
          </a:xfrm>
          <a:prstGeom prst="rect">
            <a:avLst/>
          </a:prstGeom>
          <a:noFill/>
        </p:spPr>
        <p:txBody>
          <a:bodyPr wrap="square">
            <a:spAutoFit/>
          </a:bodyPr>
          <a:lstStyle/>
          <a:p>
            <a:pPr algn="just"/>
            <a:r>
              <a:rPr lang="ru-RU" sz="1400" dirty="0" err="1"/>
              <a:t>Додаткові</a:t>
            </a:r>
            <a:r>
              <a:rPr lang="ru-RU" sz="1400" dirty="0"/>
              <a:t> </a:t>
            </a:r>
            <a:r>
              <a:rPr lang="ru-RU" sz="1400" b="1" dirty="0"/>
              <a:t>70000</a:t>
            </a:r>
            <a:r>
              <a:rPr lang="ru-RU" sz="1400" dirty="0"/>
              <a:t> гривень </a:t>
            </a:r>
            <a:r>
              <a:rPr lang="ru-RU" sz="1400" dirty="0" err="1"/>
              <a:t>виплачуються</a:t>
            </a:r>
            <a:r>
              <a:rPr lang="ru-RU" sz="1400" dirty="0"/>
              <a:t> за </a:t>
            </a:r>
            <a:r>
              <a:rPr lang="ru-RU" sz="1400" dirty="0" err="1"/>
              <a:t>кожні</a:t>
            </a:r>
            <a:r>
              <a:rPr lang="ru-RU" sz="1400" dirty="0"/>
              <a:t> 30 </a:t>
            </a:r>
            <a:r>
              <a:rPr lang="ru-RU" sz="1400" dirty="0" err="1"/>
              <a:t>днів</a:t>
            </a:r>
            <a:r>
              <a:rPr lang="ru-RU" sz="1400" dirty="0"/>
              <a:t> (</a:t>
            </a:r>
            <a:r>
              <a:rPr lang="ru-RU" sz="1400" dirty="0" err="1"/>
              <a:t>сумарно</a:t>
            </a:r>
            <a:r>
              <a:rPr lang="ru-RU" sz="1400" dirty="0"/>
              <a:t> </a:t>
            </a:r>
            <a:r>
              <a:rPr lang="ru-RU" sz="1400" dirty="0" err="1"/>
              <a:t>обчислених</a:t>
            </a:r>
            <a:r>
              <a:rPr lang="ru-RU" sz="1400" dirty="0"/>
              <a:t>) </a:t>
            </a:r>
            <a:r>
              <a:rPr lang="ru-RU" sz="1400" dirty="0" err="1"/>
              <a:t>виконання</a:t>
            </a:r>
            <a:r>
              <a:rPr lang="ru-RU" sz="1400" dirty="0"/>
              <a:t> </a:t>
            </a:r>
            <a:r>
              <a:rPr lang="ru-RU" sz="1400" dirty="0" err="1"/>
              <a:t>бойових</a:t>
            </a:r>
            <a:r>
              <a:rPr lang="ru-RU" sz="1400" dirty="0"/>
              <a:t> </a:t>
            </a:r>
            <a:r>
              <a:rPr lang="ru-RU" sz="1400" dirty="0" err="1"/>
              <a:t>чи</a:t>
            </a:r>
            <a:r>
              <a:rPr lang="ru-RU" sz="1400" dirty="0"/>
              <a:t> </a:t>
            </a:r>
            <a:r>
              <a:rPr lang="ru-RU" sz="1400" dirty="0" err="1"/>
              <a:t>спеціальних</a:t>
            </a:r>
            <a:r>
              <a:rPr lang="ru-RU" sz="1400" dirty="0"/>
              <a:t> </a:t>
            </a:r>
            <a:r>
              <a:rPr lang="ru-RU" sz="1400" dirty="0" err="1"/>
              <a:t>завдань</a:t>
            </a:r>
            <a:r>
              <a:rPr lang="ru-RU" sz="1400" dirty="0"/>
              <a:t>, </a:t>
            </a:r>
            <a:r>
              <a:rPr lang="ru-RU" sz="1400" dirty="0" err="1"/>
              <a:t>що</a:t>
            </a:r>
            <a:r>
              <a:rPr lang="ru-RU" sz="1400" dirty="0"/>
              <a:t> </a:t>
            </a:r>
            <a:r>
              <a:rPr lang="ru-RU" sz="1400" dirty="0" err="1"/>
              <a:t>може</a:t>
            </a:r>
            <a:r>
              <a:rPr lang="ru-RU" sz="1400" dirty="0"/>
              <a:t> бути </a:t>
            </a:r>
            <a:r>
              <a:rPr lang="ru-RU" sz="1400" dirty="0" err="1"/>
              <a:t>реалізовано</a:t>
            </a:r>
            <a:r>
              <a:rPr lang="ru-RU" sz="1400" dirty="0"/>
              <a:t> </a:t>
            </a:r>
            <a:r>
              <a:rPr lang="ru-RU" sz="1400" dirty="0" err="1"/>
              <a:t>протягом</a:t>
            </a:r>
            <a:r>
              <a:rPr lang="ru-RU" sz="1400" dirty="0"/>
              <a:t> одного </a:t>
            </a:r>
            <a:r>
              <a:rPr lang="ru-RU" sz="1400" dirty="0" err="1"/>
              <a:t>або</a:t>
            </a:r>
            <a:r>
              <a:rPr lang="ru-RU" sz="1400" dirty="0"/>
              <a:t> </a:t>
            </a:r>
            <a:r>
              <a:rPr lang="ru-RU" sz="1400" dirty="0" err="1"/>
              <a:t>декількох</a:t>
            </a:r>
            <a:r>
              <a:rPr lang="ru-RU" sz="1400" dirty="0"/>
              <a:t> </a:t>
            </a:r>
            <a:r>
              <a:rPr lang="ru-RU" sz="1400" dirty="0" err="1"/>
              <a:t>місяців</a:t>
            </a:r>
            <a:r>
              <a:rPr lang="ru-RU" sz="1400" dirty="0"/>
              <a:t>. </a:t>
            </a:r>
            <a:r>
              <a:rPr lang="ru-RU" sz="1400" dirty="0" err="1"/>
              <a:t>Ці</a:t>
            </a:r>
            <a:r>
              <a:rPr lang="ru-RU" sz="1400" dirty="0"/>
              <a:t> </a:t>
            </a:r>
            <a:r>
              <a:rPr lang="ru-RU" sz="1400" dirty="0" err="1"/>
              <a:t>кошти</a:t>
            </a:r>
            <a:r>
              <a:rPr lang="ru-RU" sz="1400" dirty="0"/>
              <a:t> </a:t>
            </a:r>
            <a:r>
              <a:rPr lang="ru-RU" sz="1400" dirty="0" err="1"/>
              <a:t>нараховуються</a:t>
            </a:r>
            <a:r>
              <a:rPr lang="ru-RU" sz="1400" dirty="0"/>
              <a:t> за </a:t>
            </a:r>
            <a:r>
              <a:rPr lang="ru-RU" sz="1400" dirty="0" err="1"/>
              <a:t>перебування</a:t>
            </a:r>
            <a:r>
              <a:rPr lang="ru-RU" sz="1400" dirty="0"/>
              <a:t> на </a:t>
            </a:r>
            <a:r>
              <a:rPr lang="ru-RU" sz="1400" dirty="0" err="1"/>
              <a:t>лінії</a:t>
            </a:r>
            <a:r>
              <a:rPr lang="ru-RU" sz="1400" dirty="0"/>
              <a:t> </a:t>
            </a:r>
            <a:r>
              <a:rPr lang="ru-RU" sz="1400" dirty="0" err="1"/>
              <a:t>бойового</a:t>
            </a:r>
            <a:r>
              <a:rPr lang="ru-RU" sz="1400" dirty="0"/>
              <a:t> </a:t>
            </a:r>
            <a:r>
              <a:rPr lang="ru-RU" sz="1400" dirty="0" err="1"/>
              <a:t>зіткнення</a:t>
            </a:r>
            <a:r>
              <a:rPr lang="ru-RU" sz="1400" dirty="0"/>
              <a:t> у </a:t>
            </a:r>
            <a:r>
              <a:rPr lang="ru-RU" sz="1400" dirty="0" err="1"/>
              <a:t>першому</a:t>
            </a:r>
            <a:r>
              <a:rPr lang="ru-RU" sz="1400" dirty="0"/>
              <a:t> </a:t>
            </a:r>
            <a:r>
              <a:rPr lang="ru-RU" sz="1400" dirty="0" err="1"/>
              <a:t>ешелоні</a:t>
            </a:r>
            <a:r>
              <a:rPr lang="ru-RU" sz="1400" dirty="0"/>
              <a:t> оборони/наступу, на </a:t>
            </a:r>
            <a:r>
              <a:rPr lang="ru-RU" sz="1400" dirty="0" err="1"/>
              <a:t>окупованих</a:t>
            </a:r>
            <a:r>
              <a:rPr lang="ru-RU" sz="1400" dirty="0"/>
              <a:t> </a:t>
            </a:r>
            <a:r>
              <a:rPr lang="ru-RU" sz="1400" dirty="0" err="1"/>
              <a:t>територіях</a:t>
            </a:r>
            <a:r>
              <a:rPr lang="ru-RU" sz="1400" dirty="0"/>
              <a:t> </a:t>
            </a:r>
            <a:r>
              <a:rPr lang="ru-RU" sz="1400" dirty="0" err="1"/>
              <a:t>України</a:t>
            </a:r>
            <a:r>
              <a:rPr lang="ru-RU" sz="1400" dirty="0"/>
              <a:t>, на </a:t>
            </a:r>
            <a:r>
              <a:rPr lang="ru-RU" sz="1400" dirty="0" err="1"/>
              <a:t>території</a:t>
            </a:r>
            <a:r>
              <a:rPr lang="ru-RU" sz="1400" dirty="0"/>
              <a:t> </a:t>
            </a:r>
            <a:r>
              <a:rPr lang="ru-RU" sz="1400" dirty="0" err="1"/>
              <a:t>між</a:t>
            </a:r>
            <a:r>
              <a:rPr lang="ru-RU" sz="1400" dirty="0"/>
              <a:t> </a:t>
            </a:r>
            <a:r>
              <a:rPr lang="ru-RU" sz="1400" dirty="0" err="1"/>
              <a:t>позиціями</a:t>
            </a:r>
            <a:r>
              <a:rPr lang="ru-RU" sz="1400" dirty="0"/>
              <a:t> Сил оборони та ворога, </a:t>
            </a:r>
            <a:r>
              <a:rPr lang="ru-RU" sz="1400" dirty="0" err="1"/>
              <a:t>або</a:t>
            </a:r>
            <a:r>
              <a:rPr lang="ru-RU" sz="1400" dirty="0"/>
              <a:t> на </a:t>
            </a:r>
            <a:r>
              <a:rPr lang="ru-RU" sz="1400" dirty="0" err="1"/>
              <a:t>території</a:t>
            </a:r>
            <a:r>
              <a:rPr lang="ru-RU" sz="1400" dirty="0"/>
              <a:t> самого противника. </a:t>
            </a:r>
            <a:endParaRPr lang="ru-RU" sz="1400" b="1" dirty="0"/>
          </a:p>
          <a:p>
            <a:pPr algn="just"/>
            <a:r>
              <a:rPr lang="ru-RU" sz="1400" b="1" dirty="0" err="1"/>
              <a:t>Виплату</a:t>
            </a:r>
            <a:r>
              <a:rPr lang="ru-RU" sz="1400" b="1" dirty="0"/>
              <a:t> </a:t>
            </a:r>
            <a:r>
              <a:rPr lang="ru-RU" sz="1400" b="1" dirty="0" err="1"/>
              <a:t>можуть</a:t>
            </a:r>
            <a:r>
              <a:rPr lang="ru-RU" sz="1400" b="1" dirty="0"/>
              <a:t> </a:t>
            </a:r>
            <a:r>
              <a:rPr lang="ru-RU" sz="1400" b="1" dirty="0" err="1"/>
              <a:t>отримати</a:t>
            </a:r>
            <a:r>
              <a:rPr lang="ru-RU" sz="1400" b="1" dirty="0"/>
              <a:t> </a:t>
            </a:r>
            <a:r>
              <a:rPr lang="ru-RU" sz="1400" b="1" dirty="0" err="1"/>
              <a:t>військовослужбовці</a:t>
            </a:r>
            <a:r>
              <a:rPr lang="ru-RU" sz="1400" b="1" dirty="0"/>
              <a:t>, </a:t>
            </a:r>
            <a:r>
              <a:rPr lang="ru-RU" sz="1400" b="1" dirty="0" err="1"/>
              <a:t>які</a:t>
            </a:r>
            <a:r>
              <a:rPr lang="ru-RU" sz="1400" b="1" dirty="0"/>
              <a:t>:</a:t>
            </a:r>
          </a:p>
          <a:p>
            <a:pPr algn="just"/>
            <a:r>
              <a:rPr lang="ru-RU" sz="1400" dirty="0" err="1"/>
              <a:t>Перебувають</a:t>
            </a:r>
            <a:r>
              <a:rPr lang="ru-RU" sz="1400" dirty="0"/>
              <a:t> на </a:t>
            </a:r>
            <a:r>
              <a:rPr lang="ru-RU" sz="1400" dirty="0" err="1"/>
              <a:t>лінії</a:t>
            </a:r>
            <a:r>
              <a:rPr lang="ru-RU" sz="1400" dirty="0"/>
              <a:t> </a:t>
            </a:r>
            <a:r>
              <a:rPr lang="ru-RU" sz="1400" dirty="0" err="1"/>
              <a:t>бойового</a:t>
            </a:r>
            <a:r>
              <a:rPr lang="ru-RU" sz="1400" dirty="0"/>
              <a:t> </a:t>
            </a:r>
            <a:r>
              <a:rPr lang="ru-RU" sz="1400" dirty="0" err="1"/>
              <a:t>зіткнення</a:t>
            </a:r>
            <a:r>
              <a:rPr lang="ru-RU" sz="1400" dirty="0"/>
              <a:t>, </a:t>
            </a:r>
            <a:r>
              <a:rPr lang="ru-RU" sz="1400" dirty="0" err="1"/>
              <a:t>виконуючи</a:t>
            </a:r>
            <a:r>
              <a:rPr lang="ru-RU" sz="1400" dirty="0"/>
              <a:t> </a:t>
            </a:r>
            <a:r>
              <a:rPr lang="ru-RU" sz="1400" dirty="0" err="1"/>
              <a:t>завдання</a:t>
            </a:r>
            <a:r>
              <a:rPr lang="ru-RU" sz="1400" dirty="0"/>
              <a:t> на </a:t>
            </a:r>
            <a:r>
              <a:rPr lang="ru-RU" sz="1400" dirty="0" err="1"/>
              <a:t>першому</a:t>
            </a:r>
            <a:r>
              <a:rPr lang="ru-RU" sz="1400" dirty="0"/>
              <a:t> </a:t>
            </a:r>
            <a:r>
              <a:rPr lang="ru-RU" sz="1400" dirty="0" err="1"/>
              <a:t>ешелоні</a:t>
            </a:r>
            <a:r>
              <a:rPr lang="ru-RU" sz="1400" dirty="0"/>
              <a:t> оборони </a:t>
            </a:r>
            <a:r>
              <a:rPr lang="ru-RU" sz="1400" dirty="0" err="1"/>
              <a:t>або</a:t>
            </a:r>
            <a:r>
              <a:rPr lang="ru-RU" sz="1400" dirty="0"/>
              <a:t> наступу, </a:t>
            </a:r>
            <a:r>
              <a:rPr lang="ru-RU" sz="1400" dirty="0" err="1"/>
              <a:t>включно</a:t>
            </a:r>
            <a:r>
              <a:rPr lang="ru-RU" sz="1400" dirty="0"/>
              <a:t> з районом до ротного опорного пункту. </a:t>
            </a:r>
          </a:p>
          <a:p>
            <a:pPr algn="just"/>
            <a:r>
              <a:rPr lang="ru-RU" sz="1400" dirty="0" err="1"/>
              <a:t>Виконують</a:t>
            </a:r>
            <a:r>
              <a:rPr lang="ru-RU" sz="1400" dirty="0"/>
              <a:t> </a:t>
            </a:r>
            <a:r>
              <a:rPr lang="ru-RU" sz="1400" dirty="0" err="1"/>
              <a:t>бойові</a:t>
            </a:r>
            <a:r>
              <a:rPr lang="ru-RU" sz="1400" dirty="0"/>
              <a:t> </a:t>
            </a:r>
            <a:r>
              <a:rPr lang="ru-RU" sz="1400" dirty="0" err="1"/>
              <a:t>чи</a:t>
            </a:r>
            <a:r>
              <a:rPr lang="ru-RU" sz="1400" dirty="0"/>
              <a:t> </a:t>
            </a:r>
            <a:r>
              <a:rPr lang="ru-RU" sz="1400" dirty="0" err="1"/>
              <a:t>спеціальні</a:t>
            </a:r>
            <a:r>
              <a:rPr lang="ru-RU" sz="1400" dirty="0"/>
              <a:t> </a:t>
            </a:r>
            <a:r>
              <a:rPr lang="ru-RU" sz="1400" dirty="0" err="1"/>
              <a:t>завдання</a:t>
            </a:r>
            <a:r>
              <a:rPr lang="ru-RU" sz="1400" dirty="0"/>
              <a:t> на </a:t>
            </a:r>
            <a:r>
              <a:rPr lang="ru-RU" sz="1400" dirty="0" err="1"/>
              <a:t>тимчасово</a:t>
            </a:r>
            <a:r>
              <a:rPr lang="ru-RU" sz="1400" dirty="0"/>
              <a:t> </a:t>
            </a:r>
            <a:r>
              <a:rPr lang="ru-RU" sz="1400" dirty="0" err="1"/>
              <a:t>окупованих</a:t>
            </a:r>
            <a:r>
              <a:rPr lang="ru-RU" sz="1400" dirty="0"/>
              <a:t> </a:t>
            </a:r>
            <a:r>
              <a:rPr lang="ru-RU" sz="1400" dirty="0" err="1"/>
              <a:t>територіях</a:t>
            </a:r>
            <a:r>
              <a:rPr lang="ru-RU" sz="1400" dirty="0"/>
              <a:t> </a:t>
            </a:r>
            <a:r>
              <a:rPr lang="ru-RU" sz="1400" dirty="0" err="1"/>
              <a:t>України</a:t>
            </a:r>
            <a:r>
              <a:rPr lang="ru-RU" sz="1400" dirty="0"/>
              <a:t>. </a:t>
            </a:r>
          </a:p>
          <a:p>
            <a:pPr algn="just"/>
            <a:r>
              <a:rPr lang="ru-RU" sz="1400" dirty="0" err="1"/>
              <a:t>Виконують</a:t>
            </a:r>
            <a:r>
              <a:rPr lang="ru-RU" sz="1400" dirty="0"/>
              <a:t> </a:t>
            </a:r>
            <a:r>
              <a:rPr lang="ru-RU" sz="1400" dirty="0" err="1"/>
              <a:t>завдання</a:t>
            </a:r>
            <a:r>
              <a:rPr lang="ru-RU" sz="1400" dirty="0"/>
              <a:t> на </a:t>
            </a:r>
            <a:r>
              <a:rPr lang="ru-RU" sz="1400" dirty="0" err="1"/>
              <a:t>території</a:t>
            </a:r>
            <a:r>
              <a:rPr lang="ru-RU" sz="1400" dirty="0"/>
              <a:t> </a:t>
            </a:r>
            <a:r>
              <a:rPr lang="ru-RU" sz="1400" dirty="0" err="1"/>
              <a:t>між</a:t>
            </a:r>
            <a:r>
              <a:rPr lang="ru-RU" sz="1400" dirty="0"/>
              <a:t> </a:t>
            </a:r>
            <a:r>
              <a:rPr lang="ru-RU" sz="1400" dirty="0" err="1"/>
              <a:t>позиціями</a:t>
            </a:r>
            <a:r>
              <a:rPr lang="ru-RU" sz="1400" dirty="0"/>
              <a:t> Сил оборони та </a:t>
            </a:r>
            <a:r>
              <a:rPr lang="ru-RU" sz="1400" dirty="0" err="1"/>
              <a:t>позиціями</a:t>
            </a:r>
            <a:r>
              <a:rPr lang="ru-RU" sz="1400" dirty="0"/>
              <a:t> </a:t>
            </a:r>
            <a:r>
              <a:rPr lang="ru-RU" sz="1400" dirty="0" err="1"/>
              <a:t>військ</a:t>
            </a:r>
            <a:r>
              <a:rPr lang="ru-RU" sz="1400" dirty="0"/>
              <a:t> РФ у районах </a:t>
            </a:r>
            <a:r>
              <a:rPr lang="ru-RU" sz="1400" dirty="0" err="1"/>
              <a:t>ведення</a:t>
            </a:r>
            <a:r>
              <a:rPr lang="ru-RU" sz="1400" dirty="0"/>
              <a:t> </a:t>
            </a:r>
            <a:r>
              <a:rPr lang="ru-RU" sz="1400" dirty="0" err="1"/>
              <a:t>бойових</a:t>
            </a:r>
            <a:r>
              <a:rPr lang="ru-RU" sz="1400" dirty="0"/>
              <a:t> </a:t>
            </a:r>
            <a:r>
              <a:rPr lang="ru-RU" sz="1400" dirty="0" err="1"/>
              <a:t>дій</a:t>
            </a:r>
            <a:r>
              <a:rPr lang="ru-RU" sz="1400" dirty="0"/>
              <a:t>. </a:t>
            </a:r>
          </a:p>
          <a:p>
            <a:pPr algn="just"/>
            <a:r>
              <a:rPr lang="ru-RU" sz="1400" dirty="0" err="1"/>
              <a:t>Виконують</a:t>
            </a:r>
            <a:r>
              <a:rPr lang="ru-RU" sz="1400" dirty="0"/>
              <a:t> </a:t>
            </a:r>
            <a:r>
              <a:rPr lang="ru-RU" sz="1400" dirty="0" err="1"/>
              <a:t>завдання</a:t>
            </a:r>
            <a:r>
              <a:rPr lang="ru-RU" sz="1400" dirty="0"/>
              <a:t> на </a:t>
            </a:r>
            <a:r>
              <a:rPr lang="ru-RU" sz="1400" dirty="0" err="1"/>
              <a:t>території</a:t>
            </a:r>
            <a:r>
              <a:rPr lang="ru-RU" sz="1400" dirty="0"/>
              <a:t>, </a:t>
            </a:r>
            <a:r>
              <a:rPr lang="ru-RU" sz="1400" dirty="0" err="1"/>
              <a:t>контрольованій</a:t>
            </a:r>
            <a:r>
              <a:rPr lang="ru-RU" sz="1400" dirty="0"/>
              <a:t> противником. </a:t>
            </a:r>
          </a:p>
          <a:p>
            <a:pPr algn="just"/>
            <a:r>
              <a:rPr lang="ru-RU" sz="1400" dirty="0"/>
              <a:t>Як </a:t>
            </a:r>
            <a:r>
              <a:rPr lang="ru-RU" sz="1400" dirty="0" err="1"/>
              <a:t>нараховується</a:t>
            </a:r>
            <a:r>
              <a:rPr lang="ru-RU" sz="1400" dirty="0"/>
              <a:t> </a:t>
            </a:r>
            <a:r>
              <a:rPr lang="ru-RU" sz="1400" dirty="0" err="1"/>
              <a:t>виплата</a:t>
            </a:r>
            <a:r>
              <a:rPr lang="ru-RU" sz="1400" dirty="0"/>
              <a:t> </a:t>
            </a:r>
          </a:p>
          <a:p>
            <a:pPr algn="just"/>
            <a:r>
              <a:rPr lang="ru-RU" sz="1400" b="1" dirty="0" err="1"/>
              <a:t>Накопичувальна</a:t>
            </a:r>
            <a:r>
              <a:rPr lang="ru-RU" sz="1400" b="1" dirty="0"/>
              <a:t> система:</a:t>
            </a:r>
            <a:endParaRPr lang="ru-RU" sz="1400" dirty="0"/>
          </a:p>
          <a:p>
            <a:pPr algn="just"/>
            <a:r>
              <a:rPr lang="ru-RU" sz="1400" dirty="0" err="1"/>
              <a:t>Виплата</a:t>
            </a:r>
            <a:r>
              <a:rPr lang="ru-RU" sz="1400" dirty="0"/>
              <a:t> </a:t>
            </a:r>
            <a:r>
              <a:rPr lang="ru-RU" sz="1400" dirty="0" err="1"/>
              <a:t>здійснюється</a:t>
            </a:r>
            <a:r>
              <a:rPr lang="ru-RU" sz="1400" dirty="0"/>
              <a:t> за </a:t>
            </a:r>
            <a:r>
              <a:rPr lang="ru-RU" sz="1400" dirty="0" err="1"/>
              <a:t>кожні</a:t>
            </a:r>
            <a:r>
              <a:rPr lang="ru-RU" sz="1400" dirty="0"/>
              <a:t> 30 </a:t>
            </a:r>
            <a:r>
              <a:rPr lang="ru-RU" sz="1400" dirty="0" err="1"/>
              <a:t>днів</a:t>
            </a:r>
            <a:r>
              <a:rPr lang="ru-RU" sz="1400" dirty="0"/>
              <a:t>, </a:t>
            </a:r>
            <a:r>
              <a:rPr lang="ru-RU" sz="1400" dirty="0" err="1"/>
              <a:t>проведених</a:t>
            </a:r>
            <a:r>
              <a:rPr lang="ru-RU" sz="1400" dirty="0"/>
              <a:t> у </a:t>
            </a:r>
            <a:r>
              <a:rPr lang="ru-RU" sz="1400" dirty="0" err="1"/>
              <a:t>зазначених</a:t>
            </a:r>
            <a:r>
              <a:rPr lang="ru-RU" sz="1400" dirty="0"/>
              <a:t> </a:t>
            </a:r>
            <a:r>
              <a:rPr lang="ru-RU" sz="1400" dirty="0" err="1"/>
              <a:t>умовах</a:t>
            </a:r>
            <a:r>
              <a:rPr lang="ru-RU" sz="1400" dirty="0"/>
              <a:t>, </a:t>
            </a:r>
            <a:r>
              <a:rPr lang="ru-RU" sz="1400" dirty="0" err="1"/>
              <a:t>незалежно</a:t>
            </a:r>
            <a:r>
              <a:rPr lang="ru-RU" sz="1400" dirty="0"/>
              <a:t> </a:t>
            </a:r>
            <a:r>
              <a:rPr lang="ru-RU" sz="1400" dirty="0" err="1"/>
              <a:t>від</a:t>
            </a:r>
            <a:r>
              <a:rPr lang="ru-RU" sz="1400" dirty="0"/>
              <a:t> того, </a:t>
            </a:r>
            <a:r>
              <a:rPr lang="ru-RU" sz="1400" dirty="0" err="1"/>
              <a:t>чи</a:t>
            </a:r>
            <a:r>
              <a:rPr lang="ru-RU" sz="1400" dirty="0"/>
              <a:t> </a:t>
            </a:r>
            <a:r>
              <a:rPr lang="ru-RU" sz="1400" dirty="0" err="1"/>
              <a:t>це</a:t>
            </a:r>
            <a:r>
              <a:rPr lang="ru-RU" sz="1400" dirty="0"/>
              <a:t> </a:t>
            </a:r>
            <a:r>
              <a:rPr lang="ru-RU" sz="1400" dirty="0" err="1"/>
              <a:t>сукупність</a:t>
            </a:r>
            <a:r>
              <a:rPr lang="ru-RU" sz="1400" dirty="0"/>
              <a:t> </a:t>
            </a:r>
            <a:r>
              <a:rPr lang="ru-RU" sz="1400" dirty="0" err="1"/>
              <a:t>днів</a:t>
            </a:r>
            <a:r>
              <a:rPr lang="ru-RU" sz="1400" dirty="0"/>
              <a:t> </a:t>
            </a:r>
            <a:r>
              <a:rPr lang="ru-RU" sz="1400" dirty="0" err="1"/>
              <a:t>протягом</a:t>
            </a:r>
            <a:r>
              <a:rPr lang="ru-RU" sz="1400" dirty="0"/>
              <a:t> одного </a:t>
            </a:r>
            <a:r>
              <a:rPr lang="ru-RU" sz="1400" dirty="0" err="1"/>
              <a:t>місяця</a:t>
            </a:r>
            <a:r>
              <a:rPr lang="ru-RU" sz="1400" dirty="0"/>
              <a:t>, </a:t>
            </a:r>
            <a:r>
              <a:rPr lang="ru-RU" sz="1400" dirty="0" err="1"/>
              <a:t>чи</a:t>
            </a:r>
            <a:r>
              <a:rPr lang="ru-RU" sz="1400" dirty="0"/>
              <a:t> </a:t>
            </a:r>
            <a:r>
              <a:rPr lang="ru-RU" sz="1400" dirty="0" err="1"/>
              <a:t>накопичилися</a:t>
            </a:r>
            <a:r>
              <a:rPr lang="ru-RU" sz="1400" dirty="0"/>
              <a:t> </a:t>
            </a:r>
            <a:r>
              <a:rPr lang="ru-RU" sz="1400" dirty="0" err="1"/>
              <a:t>протягом</a:t>
            </a:r>
            <a:r>
              <a:rPr lang="ru-RU" sz="1400" dirty="0"/>
              <a:t> </a:t>
            </a:r>
            <a:r>
              <a:rPr lang="ru-RU" sz="1400" dirty="0" err="1"/>
              <a:t>кількох</a:t>
            </a:r>
            <a:r>
              <a:rPr lang="ru-RU" sz="1400" dirty="0"/>
              <a:t> </a:t>
            </a:r>
            <a:r>
              <a:rPr lang="ru-RU" sz="1400" dirty="0" err="1"/>
              <a:t>місяців</a:t>
            </a:r>
            <a:r>
              <a:rPr lang="ru-RU" sz="1400" dirty="0"/>
              <a:t>.</a:t>
            </a:r>
          </a:p>
          <a:p>
            <a:pPr algn="just"/>
            <a:r>
              <a:rPr lang="ru-RU" sz="1400" b="1" dirty="0" err="1"/>
              <a:t>Підтвердження</a:t>
            </a:r>
            <a:r>
              <a:rPr lang="ru-RU" sz="1400" b="1" dirty="0"/>
              <a:t>:</a:t>
            </a:r>
            <a:endParaRPr lang="ru-RU" sz="1400" dirty="0"/>
          </a:p>
          <a:p>
            <a:pPr algn="just"/>
            <a:r>
              <a:rPr lang="ru-RU" sz="1400" dirty="0" err="1"/>
              <a:t>Виконання</a:t>
            </a:r>
            <a:r>
              <a:rPr lang="ru-RU" sz="1400" dirty="0"/>
              <a:t> </a:t>
            </a:r>
            <a:r>
              <a:rPr lang="ru-RU" sz="1400" dirty="0" err="1"/>
              <a:t>завдань</a:t>
            </a:r>
            <a:r>
              <a:rPr lang="ru-RU" sz="1400" dirty="0"/>
              <a:t> </a:t>
            </a:r>
            <a:r>
              <a:rPr lang="ru-RU" sz="1400" dirty="0" err="1"/>
              <a:t>має</a:t>
            </a:r>
            <a:r>
              <a:rPr lang="ru-RU" sz="1400" dirty="0"/>
              <a:t> бути </a:t>
            </a:r>
            <a:r>
              <a:rPr lang="ru-RU" sz="1400" dirty="0" err="1"/>
              <a:t>підтверджене</a:t>
            </a:r>
            <a:r>
              <a:rPr lang="ru-RU" sz="1400" dirty="0"/>
              <a:t> на </a:t>
            </a:r>
            <a:r>
              <a:rPr lang="ru-RU" sz="1400" dirty="0" err="1"/>
              <a:t>підставі</a:t>
            </a:r>
            <a:r>
              <a:rPr lang="ru-RU" sz="1400" dirty="0"/>
              <a:t> </a:t>
            </a:r>
            <a:r>
              <a:rPr lang="ru-RU" sz="1400" dirty="0" err="1"/>
              <a:t>бойового</a:t>
            </a:r>
            <a:r>
              <a:rPr lang="ru-RU" sz="1400" dirty="0"/>
              <a:t> наказу, журналу </a:t>
            </a:r>
            <a:r>
              <a:rPr lang="ru-RU" sz="1400" dirty="0" err="1"/>
              <a:t>бойових</a:t>
            </a:r>
            <a:r>
              <a:rPr lang="ru-RU" sz="1400" dirty="0"/>
              <a:t> </a:t>
            </a:r>
            <a:r>
              <a:rPr lang="ru-RU" sz="1400" dirty="0" err="1"/>
              <a:t>дій</a:t>
            </a:r>
            <a:r>
              <a:rPr lang="ru-RU" sz="1400" dirty="0"/>
              <a:t>, </a:t>
            </a:r>
            <a:r>
              <a:rPr lang="ru-RU" sz="1400" dirty="0" err="1"/>
              <a:t>бойового</a:t>
            </a:r>
            <a:r>
              <a:rPr lang="ru-RU" sz="1400" dirty="0"/>
              <a:t> </a:t>
            </a:r>
            <a:r>
              <a:rPr lang="ru-RU" sz="1400" dirty="0" err="1"/>
              <a:t>донесення</a:t>
            </a:r>
            <a:r>
              <a:rPr lang="ru-RU" sz="1400" dirty="0"/>
              <a:t> та рапорту командира </a:t>
            </a:r>
            <a:r>
              <a:rPr lang="ru-RU" sz="1400" dirty="0" err="1"/>
              <a:t>підрозділу</a:t>
            </a:r>
            <a:r>
              <a:rPr lang="ru-RU" sz="1400" dirty="0"/>
              <a:t>.</a:t>
            </a:r>
          </a:p>
          <a:p>
            <a:pPr algn="just"/>
            <a:r>
              <a:rPr lang="ru-RU" sz="1400" b="1" dirty="0" err="1"/>
              <a:t>Ці</a:t>
            </a:r>
            <a:r>
              <a:rPr lang="ru-RU" sz="1400" b="1" dirty="0"/>
              <a:t> 70000 гривень є </a:t>
            </a:r>
            <a:r>
              <a:rPr lang="ru-RU" sz="1400" b="1" dirty="0" err="1"/>
              <a:t>додатковою</a:t>
            </a:r>
            <a:r>
              <a:rPr lang="ru-RU" sz="1400" b="1" dirty="0"/>
              <a:t> </a:t>
            </a:r>
            <a:r>
              <a:rPr lang="ru-RU" sz="1400" b="1" dirty="0" err="1"/>
              <a:t>виплатою</a:t>
            </a:r>
            <a:r>
              <a:rPr lang="ru-RU" sz="1400" b="1" dirty="0"/>
              <a:t>, яка не </a:t>
            </a:r>
            <a:r>
              <a:rPr lang="ru-RU" sz="1400" b="1" dirty="0" err="1"/>
              <a:t>замінює</a:t>
            </a:r>
            <a:r>
              <a:rPr lang="ru-RU" sz="1400" b="1" dirty="0"/>
              <a:t> </a:t>
            </a:r>
            <a:r>
              <a:rPr lang="ru-RU" sz="1400" b="1" dirty="0" err="1"/>
              <a:t>основну</a:t>
            </a:r>
            <a:r>
              <a:rPr lang="ru-RU" sz="1400" b="1" dirty="0"/>
              <a:t> </a:t>
            </a:r>
            <a:r>
              <a:rPr lang="ru-RU" sz="1400" b="1" dirty="0" err="1"/>
              <a:t>винагороду</a:t>
            </a:r>
            <a:r>
              <a:rPr lang="ru-RU" sz="1400" b="1" dirty="0"/>
              <a:t> за участь у </a:t>
            </a:r>
            <a:r>
              <a:rPr lang="ru-RU" sz="1400" b="1" dirty="0" err="1"/>
              <a:t>бойових</a:t>
            </a:r>
            <a:r>
              <a:rPr lang="ru-RU" sz="1400" b="1" dirty="0"/>
              <a:t> </a:t>
            </a:r>
            <a:r>
              <a:rPr lang="ru-RU" sz="1400" b="1" dirty="0" err="1"/>
              <a:t>діях</a:t>
            </a:r>
            <a:r>
              <a:rPr lang="ru-RU" sz="1400" b="1" dirty="0"/>
              <a:t>. </a:t>
            </a:r>
          </a:p>
        </p:txBody>
      </p:sp>
    </p:spTree>
    <p:extLst>
      <p:ext uri="{BB962C8B-B14F-4D97-AF65-F5344CB8AC3E}">
        <p14:creationId xmlns:p14="http://schemas.microsoft.com/office/powerpoint/2010/main" val="57970476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6C62-0E0A-EE8E-949C-1448D69C5C62}"/>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56DFE001-5B34-2B42-240A-D8B8E0517CD0}"/>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D7ABE5BC-BD2F-8590-0195-0F8592AEBB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7BD0C4E7-FF4D-800B-7C08-97FCF9F03A63}"/>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687EA056-6E4A-0413-8A37-8B75ECEF42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71CA653F-5A5A-B91A-2FD4-252B35CB7D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02F84702-7694-1360-A541-CEBA29DCC7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A7645ABB-11C9-B925-C742-F65EC99D42F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45F60E1-7E5F-D6C6-5791-54988A06B105}"/>
              </a:ext>
            </a:extLst>
          </p:cNvPr>
          <p:cNvSpPr txBox="1"/>
          <p:nvPr/>
        </p:nvSpPr>
        <p:spPr>
          <a:xfrm>
            <a:off x="49510" y="1861602"/>
            <a:ext cx="11891135" cy="3170099"/>
          </a:xfrm>
          <a:prstGeom prst="rect">
            <a:avLst/>
          </a:prstGeom>
          <a:noFill/>
        </p:spPr>
        <p:txBody>
          <a:bodyPr wrap="square">
            <a:spAutoFit/>
          </a:bodyPr>
          <a:lstStyle/>
          <a:p>
            <a:pPr algn="just">
              <a:buFont typeface="+mj-lt"/>
              <a:buAutoNum type="arabicPeriod"/>
            </a:pPr>
            <a:endParaRPr lang="en-US" sz="2000" b="1" dirty="0"/>
          </a:p>
          <a:p>
            <a:pPr algn="just">
              <a:buFont typeface="+mj-lt"/>
              <a:buAutoNum type="arabicPeriod"/>
            </a:pPr>
            <a:endParaRPr lang="en-US" sz="2000" b="1" dirty="0"/>
          </a:p>
          <a:p>
            <a:pPr algn="just">
              <a:buFont typeface="+mj-lt"/>
              <a:buAutoNum type="arabicPeriod"/>
            </a:pPr>
            <a:endParaRPr lang="en-US" sz="2000" b="1" dirty="0"/>
          </a:p>
          <a:p>
            <a:pPr algn="just">
              <a:buFont typeface="+mj-lt"/>
              <a:buAutoNum type="arabicPeriod"/>
            </a:pPr>
            <a:r>
              <a:rPr lang="uk-UA" sz="2000" b="1" dirty="0"/>
              <a:t>Підготовка наказу</a:t>
            </a:r>
            <a:r>
              <a:rPr lang="uk-UA" sz="2000" dirty="0"/>
              <a:t>: Командир військової частини готує наказ про призначення додаткової винагороди відповідно до виконуваних завдань та умов служби.</a:t>
            </a:r>
          </a:p>
          <a:p>
            <a:pPr algn="just">
              <a:buFont typeface="+mj-lt"/>
              <a:buAutoNum type="arabicPeriod"/>
            </a:pPr>
            <a:r>
              <a:rPr lang="uk-UA" sz="2000" b="1" dirty="0"/>
              <a:t>Перевірка умов</a:t>
            </a:r>
            <a:r>
              <a:rPr lang="uk-UA" sz="2000" dirty="0"/>
              <a:t>: Фінансовий відділ перевіряє відповідність умов служби військовослужбовця до критеріїв, визначених для кожного розміру винагороди.</a:t>
            </a:r>
          </a:p>
          <a:p>
            <a:pPr algn="just">
              <a:buFont typeface="+mj-lt"/>
              <a:buAutoNum type="arabicPeriod"/>
            </a:pPr>
            <a:r>
              <a:rPr lang="uk-UA" sz="2000" b="1" dirty="0"/>
              <a:t>Нарахування</a:t>
            </a:r>
            <a:r>
              <a:rPr lang="uk-UA" sz="2000" dirty="0"/>
              <a:t>: Після підтвердження умов служби здійснюється нарахування додаткової винагороди.</a:t>
            </a:r>
          </a:p>
          <a:p>
            <a:pPr algn="just">
              <a:buFont typeface="+mj-lt"/>
              <a:buAutoNum type="arabicPeriod"/>
            </a:pPr>
            <a:r>
              <a:rPr lang="uk-UA" sz="2000" b="1" dirty="0"/>
              <a:t>Виплата</a:t>
            </a:r>
            <a:r>
              <a:rPr lang="uk-UA" sz="2000" dirty="0"/>
              <a:t>: Виплата здійснюється щомісячно на банківський рахунок військовослужбовця або через фінансову службу військової частини.</a:t>
            </a:r>
          </a:p>
        </p:txBody>
      </p:sp>
      <p:sp>
        <p:nvSpPr>
          <p:cNvPr id="5" name="TextBox 4">
            <a:extLst>
              <a:ext uri="{FF2B5EF4-FFF2-40B4-BE49-F238E27FC236}">
                <a16:creationId xmlns:a16="http://schemas.microsoft.com/office/drawing/2014/main" id="{84B5311C-0C23-0953-7D46-9ABD5113945A}"/>
              </a:ext>
            </a:extLst>
          </p:cNvPr>
          <p:cNvSpPr txBox="1"/>
          <p:nvPr/>
        </p:nvSpPr>
        <p:spPr>
          <a:xfrm>
            <a:off x="49510" y="1383869"/>
            <a:ext cx="12142490" cy="369332"/>
          </a:xfrm>
          <a:prstGeom prst="rect">
            <a:avLst/>
          </a:prstGeom>
          <a:noFill/>
        </p:spPr>
        <p:txBody>
          <a:bodyPr wrap="square">
            <a:spAutoFit/>
          </a:bodyPr>
          <a:lstStyle/>
          <a:p>
            <a:pPr algn="ctr">
              <a:buNone/>
            </a:pPr>
            <a:r>
              <a:rPr lang="uk-UA" b="1" dirty="0"/>
              <a:t>4. Порядок нарахування та виплати</a:t>
            </a:r>
          </a:p>
        </p:txBody>
      </p:sp>
    </p:spTree>
    <p:extLst>
      <p:ext uri="{BB962C8B-B14F-4D97-AF65-F5344CB8AC3E}">
        <p14:creationId xmlns:p14="http://schemas.microsoft.com/office/powerpoint/2010/main" val="48425229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FE1FC-68CF-6012-FF3C-CA0C64D499F8}"/>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F553C754-A104-F631-BDAB-2B58D85C2744}"/>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AC0A27D8-2D49-3F12-622F-781D820335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F64C108E-22C4-5CA9-CFE4-732FDB096A99}"/>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D1B91C6F-16FB-7877-A683-AA358BF058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2716A760-EAF7-6852-613C-6DAB5BFC2A1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F4AAD626-D153-B7C8-4E8E-77D07BC1F0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A4FC2C9F-76B4-AEEE-E02E-FC36DFF2E83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B41BE50-58FF-CA38-CC8A-45450E5C00BC}"/>
              </a:ext>
            </a:extLst>
          </p:cNvPr>
          <p:cNvSpPr txBox="1"/>
          <p:nvPr/>
        </p:nvSpPr>
        <p:spPr>
          <a:xfrm>
            <a:off x="197246" y="2218099"/>
            <a:ext cx="11834809" cy="2862322"/>
          </a:xfrm>
          <a:prstGeom prst="rect">
            <a:avLst/>
          </a:prstGeom>
          <a:noFill/>
        </p:spPr>
        <p:txBody>
          <a:bodyPr wrap="square">
            <a:spAutoFit/>
          </a:bodyPr>
          <a:lstStyle/>
          <a:p>
            <a:pPr algn="just">
              <a:buFont typeface="Arial" panose="020B0604020202020204" pitchFamily="34" charset="0"/>
              <a:buChar char="•"/>
            </a:pPr>
            <a:endParaRPr lang="uk-UA" sz="2000" b="1" dirty="0"/>
          </a:p>
          <a:p>
            <a:pPr algn="just">
              <a:buFont typeface="Arial" panose="020B0604020202020204" pitchFamily="34" charset="0"/>
              <a:buChar char="•"/>
            </a:pPr>
            <a:endParaRPr lang="uk-UA" sz="2000" b="1" dirty="0"/>
          </a:p>
          <a:p>
            <a:pPr algn="just">
              <a:buFont typeface="Arial" panose="020B0604020202020204" pitchFamily="34" charset="0"/>
              <a:buChar char="•"/>
            </a:pPr>
            <a:r>
              <a:rPr lang="uk-UA" sz="2000" b="1" dirty="0"/>
              <a:t>Пропорційність виплати</a:t>
            </a:r>
            <a:r>
              <a:rPr lang="uk-UA" sz="2000" dirty="0"/>
              <a:t>: У разі часткового місяця виплата здійснюється </a:t>
            </a:r>
            <a:r>
              <a:rPr lang="uk-UA" sz="2000" dirty="0" err="1"/>
              <a:t>пропорційно</a:t>
            </a:r>
            <a:r>
              <a:rPr lang="uk-UA" sz="2000" dirty="0"/>
              <a:t> до кількості днів, коли військовослужбовець виконував відповідні завдання.</a:t>
            </a:r>
          </a:p>
          <a:p>
            <a:pPr algn="just">
              <a:buFont typeface="Arial" panose="020B0604020202020204" pitchFamily="34" charset="0"/>
              <a:buChar char="•"/>
            </a:pPr>
            <a:r>
              <a:rPr lang="uk-UA" sz="2000" b="1" dirty="0"/>
              <a:t>Документальне підтвердження</a:t>
            </a:r>
            <a:r>
              <a:rPr lang="uk-UA" sz="2000" dirty="0"/>
              <a:t>: Для отримання додаткової винагороди необхідно мати відповідні документи, такі як бойові накази, розпорядження, довідки від командира тощо.</a:t>
            </a:r>
          </a:p>
          <a:p>
            <a:pPr algn="just">
              <a:buFont typeface="Arial" panose="020B0604020202020204" pitchFamily="34" charset="0"/>
              <a:buChar char="•"/>
            </a:pPr>
            <a:r>
              <a:rPr lang="uk-UA" sz="2000" b="1" dirty="0"/>
              <a:t>Збереження виплати під час лікування</a:t>
            </a:r>
            <a:r>
              <a:rPr lang="uk-UA" sz="2000" dirty="0"/>
              <a:t>: Військовослужбовці, які перебувають на стаціонарному лікуванні після поранення, продовжують отримувати додаткову винагороду в розмірі 100 000 грн, незалежно від тяжкості поранення, за умови, що поранення пов'язане з виконанням бойових завдань.</a:t>
            </a:r>
          </a:p>
        </p:txBody>
      </p:sp>
      <p:sp>
        <p:nvSpPr>
          <p:cNvPr id="7" name="TextBox 6">
            <a:extLst>
              <a:ext uri="{FF2B5EF4-FFF2-40B4-BE49-F238E27FC236}">
                <a16:creationId xmlns:a16="http://schemas.microsoft.com/office/drawing/2014/main" id="{E7F69BAC-D2CF-4FC9-8833-C14407F987C5}"/>
              </a:ext>
            </a:extLst>
          </p:cNvPr>
          <p:cNvSpPr txBox="1"/>
          <p:nvPr/>
        </p:nvSpPr>
        <p:spPr>
          <a:xfrm>
            <a:off x="49510" y="1383869"/>
            <a:ext cx="12092980" cy="369332"/>
          </a:xfrm>
          <a:prstGeom prst="rect">
            <a:avLst/>
          </a:prstGeom>
          <a:noFill/>
        </p:spPr>
        <p:txBody>
          <a:bodyPr wrap="square">
            <a:spAutoFit/>
          </a:bodyPr>
          <a:lstStyle/>
          <a:p>
            <a:pPr algn="ctr">
              <a:buNone/>
            </a:pPr>
            <a:r>
              <a:rPr lang="uk-UA" b="1" dirty="0"/>
              <a:t>5. Важливі зауваження</a:t>
            </a:r>
          </a:p>
        </p:txBody>
      </p:sp>
    </p:spTree>
    <p:extLst>
      <p:ext uri="{BB962C8B-B14F-4D97-AF65-F5344CB8AC3E}">
        <p14:creationId xmlns:p14="http://schemas.microsoft.com/office/powerpoint/2010/main" val="275593222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D0043-4CD2-66F2-6251-5BCC14ED3111}"/>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491BAD8A-F545-206F-A37E-A303A79511AC}"/>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4800609F-CA5A-3CC6-16B1-D835FCE66D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F78422BA-9819-00E1-AB39-8449CC72FD8D}"/>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BDE2909A-7937-EFD9-F97D-5E3CC61763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F1FC42A9-B1A1-5D22-C03B-D42A1728AD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A6B405FD-BE91-7FA3-C24F-4F5FAA7417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5356047A-DE20-A734-6674-955B55A73C1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75B6F81-391F-DA34-D15B-666A45938013}"/>
              </a:ext>
            </a:extLst>
          </p:cNvPr>
          <p:cNvSpPr txBox="1"/>
          <p:nvPr/>
        </p:nvSpPr>
        <p:spPr>
          <a:xfrm>
            <a:off x="49510" y="1382286"/>
            <a:ext cx="12142490" cy="369332"/>
          </a:xfrm>
          <a:prstGeom prst="rect">
            <a:avLst/>
          </a:prstGeom>
          <a:noFill/>
        </p:spPr>
        <p:txBody>
          <a:bodyPr wrap="square">
            <a:spAutoFit/>
          </a:bodyPr>
          <a:lstStyle/>
          <a:p>
            <a:pPr algn="ctr">
              <a:buNone/>
            </a:pPr>
            <a:r>
              <a:rPr lang="uk-UA" b="1" dirty="0"/>
              <a:t>6. Разова допомога</a:t>
            </a:r>
          </a:p>
        </p:txBody>
      </p:sp>
      <p:sp>
        <p:nvSpPr>
          <p:cNvPr id="7" name="TextBox 6">
            <a:extLst>
              <a:ext uri="{FF2B5EF4-FFF2-40B4-BE49-F238E27FC236}">
                <a16:creationId xmlns:a16="http://schemas.microsoft.com/office/drawing/2014/main" id="{519A498D-92DE-6D47-75A0-04F54ED967D4}"/>
              </a:ext>
            </a:extLst>
          </p:cNvPr>
          <p:cNvSpPr txBox="1"/>
          <p:nvPr/>
        </p:nvSpPr>
        <p:spPr>
          <a:xfrm>
            <a:off x="197246" y="1865619"/>
            <a:ext cx="10793661" cy="3416320"/>
          </a:xfrm>
          <a:prstGeom prst="rect">
            <a:avLst/>
          </a:prstGeom>
          <a:noFill/>
        </p:spPr>
        <p:txBody>
          <a:bodyPr wrap="square">
            <a:spAutoFit/>
          </a:bodyPr>
          <a:lstStyle/>
          <a:p>
            <a:pPr algn="just">
              <a:buNone/>
            </a:pPr>
            <a:endParaRPr lang="uk-UA" b="1" dirty="0"/>
          </a:p>
          <a:p>
            <a:pPr algn="just">
              <a:buNone/>
            </a:pPr>
            <a:r>
              <a:rPr lang="uk-UA" b="1" dirty="0"/>
              <a:t>Одноразова грошова допомога у разі загибелі військовослужбовця</a:t>
            </a:r>
          </a:p>
          <a:p>
            <a:pPr algn="just"/>
            <a:r>
              <a:rPr lang="uk-UA" b="1" dirty="0"/>
              <a:t>Розмір допомоги</a:t>
            </a:r>
            <a:r>
              <a:rPr lang="uk-UA" dirty="0"/>
              <a:t>: </a:t>
            </a:r>
            <a:r>
              <a:rPr lang="uk-UA" b="1" dirty="0"/>
              <a:t>15 000 000 грн</a:t>
            </a:r>
            <a:r>
              <a:rPr lang="uk-UA" dirty="0"/>
              <a:t>.</a:t>
            </a:r>
          </a:p>
          <a:p>
            <a:pPr algn="just"/>
            <a:r>
              <a:rPr lang="uk-UA" b="1" dirty="0"/>
              <a:t>Умови виплати</a:t>
            </a:r>
            <a:r>
              <a:rPr lang="uk-UA" dirty="0"/>
              <a:t>: Виплачується членам сім’ї, батькам або утриманцям загиблого військовослужбовця, якщо смерть настала під час виконання обов’язків військової служби або внаслідок поранення, контузії чи каліцтва, отриманого під час бойових дій.</a:t>
            </a:r>
          </a:p>
          <a:p>
            <a:pPr algn="just"/>
            <a:r>
              <a:rPr lang="uk-UA" b="1" dirty="0"/>
              <a:t>Порядок виплати</a:t>
            </a:r>
            <a:r>
              <a:rPr lang="uk-UA" dirty="0"/>
              <a:t>: Виплата здійснюється у два етапи:</a:t>
            </a:r>
          </a:p>
          <a:p>
            <a:pPr marL="742950" lvl="1" indent="-285750" algn="just">
              <a:buFont typeface="Arial" panose="020B0604020202020204" pitchFamily="34" charset="0"/>
              <a:buChar char="•"/>
            </a:pPr>
            <a:r>
              <a:rPr lang="uk-UA" b="1" dirty="0"/>
              <a:t>Перший платіж</a:t>
            </a:r>
            <a:r>
              <a:rPr lang="uk-UA" dirty="0"/>
              <a:t>: 1/5 від призначеної суми (3 000 000 грн) виплачується не пізніше ніж через 5 робочих днів з моменту отримання коштів.</a:t>
            </a:r>
          </a:p>
          <a:p>
            <a:pPr marL="742950" lvl="1" indent="-285750" algn="just">
              <a:buFont typeface="Arial" panose="020B0604020202020204" pitchFamily="34" charset="0"/>
              <a:buChar char="•"/>
            </a:pPr>
            <a:r>
              <a:rPr lang="uk-UA" b="1" dirty="0"/>
              <a:t>Другий платіж</a:t>
            </a:r>
            <a:r>
              <a:rPr lang="uk-UA" dirty="0"/>
              <a:t>: 4/5 від призначеної суми (12 000 000 грн) виплачується рівними частками щомісячно протягом 40 місяців по 300 000 грн.</a:t>
            </a:r>
          </a:p>
          <a:p>
            <a:pPr algn="just"/>
            <a:r>
              <a:rPr lang="uk-UA" b="1" dirty="0"/>
              <a:t>Термін звернення</a:t>
            </a:r>
            <a:r>
              <a:rPr lang="uk-UA" dirty="0"/>
              <a:t>: Не пізніше трьох років з дати складання актового запису про смерть.</a:t>
            </a:r>
          </a:p>
        </p:txBody>
      </p:sp>
    </p:spTree>
    <p:extLst>
      <p:ext uri="{BB962C8B-B14F-4D97-AF65-F5344CB8AC3E}">
        <p14:creationId xmlns:p14="http://schemas.microsoft.com/office/powerpoint/2010/main" val="281239976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26E49-E0EC-AB60-2FF8-6CF419FAD672}"/>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344C4ABB-6A67-0F04-977E-6D31C34DC79E}"/>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B641BC87-6375-2232-4283-6509F215E0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B52C5183-BC3B-DE6D-4AE4-CA5D7D6D3BD0}"/>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89080F61-F671-A65C-4637-6959116139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C68B536F-1CB1-52AB-9BAC-17E5C2E6CB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B1741B6D-1224-F233-1AF6-B4BFAC6FD8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07C0AE9A-4B02-2355-B765-6776DBEE411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7A316A6-4D6F-772C-998C-E3316A2D8983}"/>
              </a:ext>
            </a:extLst>
          </p:cNvPr>
          <p:cNvSpPr txBox="1"/>
          <p:nvPr/>
        </p:nvSpPr>
        <p:spPr>
          <a:xfrm>
            <a:off x="49510" y="1383869"/>
            <a:ext cx="12142490" cy="369332"/>
          </a:xfrm>
          <a:prstGeom prst="rect">
            <a:avLst/>
          </a:prstGeom>
          <a:noFill/>
        </p:spPr>
        <p:txBody>
          <a:bodyPr wrap="square">
            <a:spAutoFit/>
          </a:bodyPr>
          <a:lstStyle/>
          <a:p>
            <a:pPr algn="ctr">
              <a:buNone/>
            </a:pPr>
            <a:r>
              <a:rPr lang="uk-UA" b="1" dirty="0"/>
              <a:t>6. Разова допомога</a:t>
            </a:r>
          </a:p>
        </p:txBody>
      </p:sp>
      <p:sp>
        <p:nvSpPr>
          <p:cNvPr id="5" name="TextBox 4">
            <a:extLst>
              <a:ext uri="{FF2B5EF4-FFF2-40B4-BE49-F238E27FC236}">
                <a16:creationId xmlns:a16="http://schemas.microsoft.com/office/drawing/2014/main" id="{492AC7EF-785E-4EED-1ABE-270D19BC6E54}"/>
              </a:ext>
            </a:extLst>
          </p:cNvPr>
          <p:cNvSpPr txBox="1"/>
          <p:nvPr/>
        </p:nvSpPr>
        <p:spPr>
          <a:xfrm>
            <a:off x="197246" y="1964602"/>
            <a:ext cx="11345922" cy="3970318"/>
          </a:xfrm>
          <a:prstGeom prst="rect">
            <a:avLst/>
          </a:prstGeom>
          <a:noFill/>
        </p:spPr>
        <p:txBody>
          <a:bodyPr wrap="square">
            <a:spAutoFit/>
          </a:bodyPr>
          <a:lstStyle/>
          <a:p>
            <a:pPr algn="just">
              <a:buNone/>
            </a:pPr>
            <a:endParaRPr lang="uk-UA" b="1" dirty="0"/>
          </a:p>
          <a:p>
            <a:pPr algn="just">
              <a:buNone/>
            </a:pPr>
            <a:r>
              <a:rPr lang="uk-UA" b="1" dirty="0"/>
              <a:t>Одноразова грошова допомога у разі поранення, контузії або каліцтва</a:t>
            </a:r>
          </a:p>
          <a:p>
            <a:pPr algn="just"/>
            <a:r>
              <a:rPr lang="uk-UA" b="1" dirty="0"/>
              <a:t>Розмір допомоги</a:t>
            </a:r>
            <a:r>
              <a:rPr lang="uk-UA" dirty="0"/>
              <a:t>: Залежить від групи інвалідності або ступеня втрати працездатності:</a:t>
            </a:r>
          </a:p>
          <a:p>
            <a:pPr marL="742950" lvl="1" indent="-285750" algn="just">
              <a:buFont typeface="Arial" panose="020B0604020202020204" pitchFamily="34" charset="0"/>
              <a:buChar char="•"/>
            </a:pPr>
            <a:r>
              <a:rPr lang="uk-UA" b="1" dirty="0"/>
              <a:t>1 група інвалідності</a:t>
            </a:r>
            <a:r>
              <a:rPr lang="uk-UA" dirty="0"/>
              <a:t>: 400-кратний розмір прожиткового мінімуму для працездатних осіб (у 2025 році — 1 211 200 грн).</a:t>
            </a:r>
          </a:p>
          <a:p>
            <a:pPr marL="742950" lvl="1" indent="-285750" algn="just">
              <a:buFont typeface="Arial" panose="020B0604020202020204" pitchFamily="34" charset="0"/>
              <a:buChar char="•"/>
            </a:pPr>
            <a:r>
              <a:rPr lang="uk-UA" b="1" dirty="0"/>
              <a:t>2 група інвалідності</a:t>
            </a:r>
            <a:r>
              <a:rPr lang="uk-UA" dirty="0"/>
              <a:t>: 300-кратний розмір прожиткового мінімуму для працездатних осіб (у 2025 році — 908 400 грн).</a:t>
            </a:r>
          </a:p>
          <a:p>
            <a:pPr marL="742950" lvl="1" indent="-285750" algn="just">
              <a:buFont typeface="Arial" panose="020B0604020202020204" pitchFamily="34" charset="0"/>
              <a:buChar char="•"/>
            </a:pPr>
            <a:r>
              <a:rPr lang="uk-UA" b="1" dirty="0"/>
              <a:t>3 група інвалідності</a:t>
            </a:r>
            <a:r>
              <a:rPr lang="uk-UA" dirty="0"/>
              <a:t>: 250-кратний розмір прожиткового мінімуму для працездатних осіб (у 2025 році — 757 000 грн).</a:t>
            </a:r>
          </a:p>
          <a:p>
            <a:pPr algn="just"/>
            <a:r>
              <a:rPr lang="uk-UA" b="1" dirty="0"/>
              <a:t>Умови виплати</a:t>
            </a:r>
            <a:r>
              <a:rPr lang="uk-UA" dirty="0"/>
              <a:t>: Виплачується військовослужбовцям, які отримали поранення, контузію або каліцтво під час виконання обов’язків військової служби або внаслідок бойових дій, що призвели до встановлення інвалідності або часткової втрати працездатності.</a:t>
            </a:r>
          </a:p>
          <a:p>
            <a:pPr algn="just"/>
            <a:r>
              <a:rPr lang="uk-UA" b="1" dirty="0"/>
              <a:t>Порядок виплати</a:t>
            </a:r>
            <a:r>
              <a:rPr lang="uk-UA" dirty="0"/>
              <a:t>: Виплата здійснюється одноразово після встановлення групи інвалідності або ступеня втрати працездатності</a:t>
            </a:r>
          </a:p>
        </p:txBody>
      </p:sp>
    </p:spTree>
    <p:extLst>
      <p:ext uri="{BB962C8B-B14F-4D97-AF65-F5344CB8AC3E}">
        <p14:creationId xmlns:p14="http://schemas.microsoft.com/office/powerpoint/2010/main" val="222546505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52EF8-4AB5-E747-EADC-947BEA4D0C5D}"/>
            </a:ext>
          </a:extLst>
        </p:cNvPr>
        <p:cNvGrpSpPr/>
        <p:nvPr/>
      </p:nvGrpSpPr>
      <p:grpSpPr>
        <a:xfrm>
          <a:off x="0" y="0"/>
          <a:ext cx="0" cy="0"/>
          <a:chOff x="0" y="0"/>
          <a:chExt cx="0" cy="0"/>
        </a:xfrm>
      </p:grpSpPr>
      <p:pic>
        <p:nvPicPr>
          <p:cNvPr id="6158" name="Рисунок 6157">
            <a:extLst>
              <a:ext uri="{FF2B5EF4-FFF2-40B4-BE49-F238E27FC236}">
                <a16:creationId xmlns:a16="http://schemas.microsoft.com/office/drawing/2014/main" id="{2BC75117-E1C2-1E52-63CE-D8A76D0473DE}"/>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49510" y="1339282"/>
            <a:ext cx="12153937" cy="458507"/>
          </a:xfrm>
          <a:prstGeom prst="rect">
            <a:avLst/>
          </a:prstGeom>
        </p:spPr>
      </p:pic>
      <p:pic>
        <p:nvPicPr>
          <p:cNvPr id="6159" name="Рисунок 5">
            <a:extLst>
              <a:ext uri="{FF2B5EF4-FFF2-40B4-BE49-F238E27FC236}">
                <a16:creationId xmlns:a16="http://schemas.microsoft.com/office/drawing/2014/main" id="{0E207F5A-3629-FF46-58C8-08D574D86B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Подзаголовок 2">
            <a:extLst>
              <a:ext uri="{FF2B5EF4-FFF2-40B4-BE49-F238E27FC236}">
                <a16:creationId xmlns:a16="http://schemas.microsoft.com/office/drawing/2014/main" id="{8DD89F2E-5D90-96E3-233C-48EA9FCA5EFA}"/>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altLang="uk-UA" sz="4400" b="1" dirty="0">
                <a:solidFill>
                  <a:schemeClr val="bg1"/>
                </a:solidFill>
                <a:latin typeface="UAF Sans" pitchFamily="2" charset="-52"/>
                <a:ea typeface="UAF Sans" pitchFamily="2" charset="-52"/>
                <a:cs typeface="UAF Sans" pitchFamily="2" charset="-52"/>
              </a:rPr>
              <a:t>Фінансова підтримка</a:t>
            </a:r>
            <a:endParaRPr lang="uk-UA" altLang="en-US" sz="4400" b="1" dirty="0">
              <a:solidFill>
                <a:schemeClr val="bg1"/>
              </a:solidFill>
              <a:latin typeface="UAF Sans"/>
              <a:ea typeface="UAF Sans" pitchFamily="2" charset="-52"/>
              <a:cs typeface="UAF Sans" pitchFamily="2" charset="-52"/>
            </a:endParaRPr>
          </a:p>
        </p:txBody>
      </p:sp>
      <p:pic>
        <p:nvPicPr>
          <p:cNvPr id="6161" name="ДШВ">
            <a:extLst>
              <a:ext uri="{FF2B5EF4-FFF2-40B4-BE49-F238E27FC236}">
                <a16:creationId xmlns:a16="http://schemas.microsoft.com/office/drawing/2014/main" id="{EF0CA49A-365C-90BC-BD70-BFA2C3C99F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6162" name="псих">
            <a:extLst>
              <a:ext uri="{FF2B5EF4-FFF2-40B4-BE49-F238E27FC236}">
                <a16:creationId xmlns:a16="http://schemas.microsoft.com/office/drawing/2014/main" id="{D8AA7D52-EA50-81F7-C8C9-1D47998944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6163" name="Рисунок 6162"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D92ADF76-401E-F748-D606-36BFC8C4E22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6164" name="Рисунок 14">
            <a:extLst>
              <a:ext uri="{FF2B5EF4-FFF2-40B4-BE49-F238E27FC236}">
                <a16:creationId xmlns:a16="http://schemas.microsoft.com/office/drawing/2014/main" id="{E6C0A659-3373-0685-8EB2-6AC018222F4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E1F7E1BA-B924-F424-D326-F5A3D523B315}"/>
              </a:ext>
            </a:extLst>
          </p:cNvPr>
          <p:cNvSpPr txBox="1"/>
          <p:nvPr/>
        </p:nvSpPr>
        <p:spPr>
          <a:xfrm>
            <a:off x="49510" y="1383869"/>
            <a:ext cx="12092980" cy="369332"/>
          </a:xfrm>
          <a:prstGeom prst="rect">
            <a:avLst/>
          </a:prstGeom>
          <a:noFill/>
        </p:spPr>
        <p:txBody>
          <a:bodyPr wrap="square">
            <a:spAutoFit/>
          </a:bodyPr>
          <a:lstStyle/>
          <a:p>
            <a:pPr algn="ctr"/>
            <a:r>
              <a:rPr lang="uk-UA" b="1" dirty="0"/>
              <a:t>6. Разова допомога</a:t>
            </a:r>
            <a:endParaRPr lang="uk-UA" dirty="0"/>
          </a:p>
        </p:txBody>
      </p:sp>
      <p:sp>
        <p:nvSpPr>
          <p:cNvPr id="5" name="TextBox 4">
            <a:extLst>
              <a:ext uri="{FF2B5EF4-FFF2-40B4-BE49-F238E27FC236}">
                <a16:creationId xmlns:a16="http://schemas.microsoft.com/office/drawing/2014/main" id="{2B03E980-65C0-A56C-BE90-4AACB68F8547}"/>
              </a:ext>
            </a:extLst>
          </p:cNvPr>
          <p:cNvSpPr txBox="1"/>
          <p:nvPr/>
        </p:nvSpPr>
        <p:spPr>
          <a:xfrm>
            <a:off x="251355" y="1865619"/>
            <a:ext cx="11689290" cy="4247317"/>
          </a:xfrm>
          <a:prstGeom prst="rect">
            <a:avLst/>
          </a:prstGeom>
          <a:noFill/>
        </p:spPr>
        <p:txBody>
          <a:bodyPr wrap="square">
            <a:spAutoFit/>
          </a:bodyPr>
          <a:lstStyle/>
          <a:p>
            <a:pPr algn="just">
              <a:buNone/>
            </a:pPr>
            <a:r>
              <a:rPr lang="uk-UA" b="1" dirty="0"/>
              <a:t>Порядок звернення за одноразовою грошовою допомогою</a:t>
            </a:r>
          </a:p>
          <a:p>
            <a:pPr algn="just">
              <a:buFont typeface="+mj-lt"/>
              <a:buAutoNum type="arabicPeriod"/>
            </a:pPr>
            <a:r>
              <a:rPr lang="uk-UA" b="1" dirty="0"/>
              <a:t>Підготовка документів</a:t>
            </a:r>
            <a:r>
              <a:rPr lang="uk-UA" dirty="0"/>
              <a:t>:</a:t>
            </a:r>
          </a:p>
          <a:p>
            <a:pPr marL="742950" lvl="1" indent="-285750" algn="just">
              <a:buFont typeface="+mj-lt"/>
              <a:buAutoNum type="arabicPeriod"/>
            </a:pPr>
            <a:r>
              <a:rPr lang="uk-UA" dirty="0"/>
              <a:t>Заява на отримання допомоги.</a:t>
            </a:r>
          </a:p>
          <a:p>
            <a:pPr marL="742950" lvl="1" indent="-285750" algn="just">
              <a:buFont typeface="+mj-lt"/>
              <a:buAutoNum type="arabicPeriod"/>
            </a:pPr>
            <a:r>
              <a:rPr lang="uk-UA" dirty="0"/>
              <a:t>Копія свідоцтва про смерть (у разі загибелі).</a:t>
            </a:r>
          </a:p>
          <a:p>
            <a:pPr marL="742950" lvl="1" indent="-285750" algn="just">
              <a:buFont typeface="+mj-lt"/>
              <a:buAutoNum type="arabicPeriod"/>
            </a:pPr>
            <a:r>
              <a:rPr lang="uk-UA" dirty="0"/>
              <a:t>Копія довідки медико-соціальної експертної комісії (у разі встановлення інвалідності).</a:t>
            </a:r>
          </a:p>
          <a:p>
            <a:pPr marL="742950" lvl="1" indent="-285750" algn="just">
              <a:buFont typeface="+mj-lt"/>
              <a:buAutoNum type="arabicPeriod"/>
            </a:pPr>
            <a:r>
              <a:rPr lang="uk-UA" dirty="0"/>
              <a:t>Копії документів, що підтверджують родинні зв’язки (свідоцтва про шлюб, народження тощо).</a:t>
            </a:r>
          </a:p>
          <a:p>
            <a:pPr marL="742950" lvl="1" indent="-285750" algn="just">
              <a:buFont typeface="+mj-lt"/>
              <a:buAutoNum type="arabicPeriod"/>
            </a:pPr>
            <a:r>
              <a:rPr lang="uk-UA" dirty="0"/>
              <a:t>Інші документи, що підтверджують факт перебування на утриманні загиблого (у разі необхідності).</a:t>
            </a:r>
          </a:p>
          <a:p>
            <a:pPr algn="just">
              <a:buFont typeface="+mj-lt"/>
              <a:buAutoNum type="arabicPeriod"/>
            </a:pPr>
            <a:r>
              <a:rPr lang="uk-UA" b="1" dirty="0"/>
              <a:t>Подання документів</a:t>
            </a:r>
            <a:r>
              <a:rPr lang="uk-UA" dirty="0"/>
              <a:t>:</a:t>
            </a:r>
          </a:p>
          <a:p>
            <a:pPr lvl="1" algn="just"/>
            <a:r>
              <a:rPr lang="uk-UA" dirty="0"/>
              <a:t>Документи подаються до територіального центру комплектування та соціальної підтримки (ТЦК та СП) за місцем проживання заявника або до командування військової частини, де проходив службу загиблий або поранений.</a:t>
            </a:r>
          </a:p>
          <a:p>
            <a:pPr algn="just">
              <a:buFont typeface="+mj-lt"/>
              <a:buAutoNum type="arabicPeriod"/>
            </a:pPr>
            <a:r>
              <a:rPr lang="uk-UA" b="1" dirty="0"/>
              <a:t>Розгляд заяви</a:t>
            </a:r>
            <a:r>
              <a:rPr lang="uk-UA" dirty="0"/>
              <a:t>:</a:t>
            </a:r>
          </a:p>
          <a:p>
            <a:pPr lvl="1" algn="just"/>
            <a:r>
              <a:rPr lang="uk-UA" dirty="0"/>
              <a:t>ТЦК та СП або командування військової частини розглядають подані документи та приймають рішення про призначення одноразової грошової допомоги.</a:t>
            </a:r>
          </a:p>
          <a:p>
            <a:pPr algn="just">
              <a:buFont typeface="+mj-lt"/>
              <a:buAutoNum type="arabicPeriod"/>
            </a:pPr>
            <a:r>
              <a:rPr lang="uk-UA" b="1" dirty="0"/>
              <a:t>Виплата допомоги</a:t>
            </a:r>
            <a:r>
              <a:rPr lang="uk-UA" dirty="0"/>
              <a:t>:</a:t>
            </a:r>
          </a:p>
          <a:p>
            <a:pPr lvl="1" algn="just"/>
            <a:r>
              <a:rPr lang="uk-UA" dirty="0"/>
              <a:t>Після прийняття позитивного рішення допомога виплачується відповідно до встановленого порядку та термінів.</a:t>
            </a:r>
          </a:p>
        </p:txBody>
      </p:sp>
    </p:spTree>
    <p:extLst>
      <p:ext uri="{BB962C8B-B14F-4D97-AF65-F5344CB8AC3E}">
        <p14:creationId xmlns:p14="http://schemas.microsoft.com/office/powerpoint/2010/main" val="69547513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14466-5396-746B-D81E-0D2C9A5F9AFF}"/>
            </a:ext>
          </a:extLst>
        </p:cNvPr>
        <p:cNvGrpSpPr/>
        <p:nvPr/>
      </p:nvGrpSpPr>
      <p:grpSpPr>
        <a:xfrm>
          <a:off x="0" y="0"/>
          <a:ext cx="0" cy="0"/>
          <a:chOff x="0" y="0"/>
          <a:chExt cx="0" cy="0"/>
        </a:xfrm>
      </p:grpSpPr>
      <p:pic>
        <p:nvPicPr>
          <p:cNvPr id="3074" name="Рисунок 5">
            <a:extLst>
              <a:ext uri="{FF2B5EF4-FFF2-40B4-BE49-F238E27FC236}">
                <a16:creationId xmlns:a16="http://schemas.microsoft.com/office/drawing/2014/main" id="{CB0244F2-30A1-E80E-3AD5-A7840F824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 y="-28312"/>
            <a:ext cx="12316964" cy="708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14">
            <a:extLst>
              <a:ext uri="{FF2B5EF4-FFF2-40B4-BE49-F238E27FC236}">
                <a16:creationId xmlns:a16="http://schemas.microsoft.com/office/drawing/2014/main" id="{5B33FDCF-7007-5F75-1E53-EC1AB47FE3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2463806"/>
            <a:ext cx="152685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Заголовок 1">
            <a:extLst>
              <a:ext uri="{FF2B5EF4-FFF2-40B4-BE49-F238E27FC236}">
                <a16:creationId xmlns:a16="http://schemas.microsoft.com/office/drawing/2014/main" id="{36F256FC-73FC-85D8-654F-BC2EE0D1D843}"/>
              </a:ext>
            </a:extLst>
          </p:cNvPr>
          <p:cNvSpPr>
            <a:spLocks noGrp="1"/>
          </p:cNvSpPr>
          <p:nvPr>
            <p:ph type="ctrTitle"/>
          </p:nvPr>
        </p:nvSpPr>
        <p:spPr>
          <a:xfrm>
            <a:off x="2015636" y="241765"/>
            <a:ext cx="7745685" cy="1857746"/>
          </a:xfrm>
        </p:spPr>
        <p:txBody>
          <a:bodyPr>
            <a:noAutofit/>
          </a:bodyPr>
          <a:lstStyle/>
          <a:p>
            <a:br>
              <a:rPr lang="uk-UA" altLang="uk-UA" sz="5400" b="1" dirty="0">
                <a:solidFill>
                  <a:schemeClr val="bg1"/>
                </a:solidFill>
                <a:latin typeface="UAF Sans" pitchFamily="2" charset="-52"/>
                <a:ea typeface="UAF Sans" pitchFamily="2" charset="-52"/>
                <a:cs typeface="UAF Sans" pitchFamily="2" charset="-52"/>
              </a:rPr>
            </a:br>
            <a:br>
              <a:rPr lang="uk-UA" altLang="uk-UA" sz="5400" b="1" dirty="0">
                <a:solidFill>
                  <a:schemeClr val="bg1"/>
                </a:solidFill>
                <a:latin typeface="UAF Sans" pitchFamily="2" charset="-52"/>
                <a:ea typeface="UAF Sans" pitchFamily="2" charset="-52"/>
                <a:cs typeface="UAF Sans" pitchFamily="2" charset="-52"/>
              </a:rPr>
            </a:br>
            <a:br>
              <a:rPr lang="uk-UA" altLang="uk-UA" sz="5400" b="1" dirty="0">
                <a:solidFill>
                  <a:schemeClr val="bg1"/>
                </a:solidFill>
                <a:latin typeface="UAF Sans" pitchFamily="2" charset="-52"/>
                <a:ea typeface="UAF Sans" pitchFamily="2" charset="-52"/>
                <a:cs typeface="UAF Sans" pitchFamily="2" charset="-52"/>
              </a:rPr>
            </a:br>
            <a:r>
              <a:rPr lang="uk-UA" altLang="uk-UA" sz="6600" b="1" dirty="0">
                <a:solidFill>
                  <a:schemeClr val="bg1"/>
                </a:solidFill>
                <a:latin typeface="UAF Sans" pitchFamily="2" charset="-52"/>
                <a:ea typeface="UAF Sans" pitchFamily="2" charset="-52"/>
                <a:cs typeface="UAF Sans" pitchFamily="2" charset="-52"/>
              </a:rPr>
              <a:t>Дякую за увагу</a:t>
            </a:r>
            <a:br>
              <a:rPr lang="uk-UA" altLang="uk-UA" sz="6600" b="1" dirty="0">
                <a:solidFill>
                  <a:schemeClr val="bg1"/>
                </a:solidFill>
                <a:latin typeface="UAF Sans" pitchFamily="2" charset="-52"/>
                <a:ea typeface="UAF Sans" pitchFamily="2" charset="-52"/>
                <a:cs typeface="UAF Sans" pitchFamily="2" charset="-52"/>
              </a:rPr>
            </a:br>
            <a:r>
              <a:rPr lang="uk-UA" altLang="uk-UA" sz="6600" b="1" dirty="0">
                <a:solidFill>
                  <a:schemeClr val="bg1"/>
                </a:solidFill>
                <a:latin typeface="UAF Sans" pitchFamily="2" charset="-52"/>
                <a:ea typeface="UAF Sans" pitchFamily="2" charset="-52"/>
                <a:cs typeface="UAF Sans" pitchFamily="2" charset="-52"/>
              </a:rPr>
              <a:t>Питання?</a:t>
            </a:r>
            <a:endParaRPr lang="uk-UA" altLang="uk-UA" b="1" dirty="0">
              <a:solidFill>
                <a:schemeClr val="bg1"/>
              </a:solidFill>
              <a:ea typeface="UAF Sans" pitchFamily="2" charset="-52"/>
              <a:cs typeface="UAF Sans" pitchFamily="2" charset="-52"/>
            </a:endParaRPr>
          </a:p>
        </p:txBody>
      </p:sp>
      <p:pic>
        <p:nvPicPr>
          <p:cNvPr id="6" name="ДШВ">
            <a:extLst>
              <a:ext uri="{FF2B5EF4-FFF2-40B4-BE49-F238E27FC236}">
                <a16:creationId xmlns:a16="http://schemas.microsoft.com/office/drawing/2014/main" id="{90BCB0A6-A4DF-740B-CFCC-AC6ADE145B27}"/>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7" name="псих">
            <a:extLst>
              <a:ext uri="{FF2B5EF4-FFF2-40B4-BE49-F238E27FC236}">
                <a16:creationId xmlns:a16="http://schemas.microsoft.com/office/drawing/2014/main" id="{C61C0228-0ABE-BACC-4440-E6224BDE483C}"/>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8" name="TextBox 7">
            <a:extLst>
              <a:ext uri="{FF2B5EF4-FFF2-40B4-BE49-F238E27FC236}">
                <a16:creationId xmlns:a16="http://schemas.microsoft.com/office/drawing/2014/main" id="{B39993C5-E671-3069-765A-B77746A072B0}"/>
              </a:ext>
            </a:extLst>
          </p:cNvPr>
          <p:cNvSpPr txBox="1"/>
          <p:nvPr/>
        </p:nvSpPr>
        <p:spPr>
          <a:xfrm>
            <a:off x="154913" y="5713803"/>
            <a:ext cx="8440447" cy="1138773"/>
          </a:xfrm>
          <a:prstGeom prst="rect">
            <a:avLst/>
          </a:prstGeom>
          <a:noFill/>
        </p:spPr>
        <p:txBody>
          <a:bodyPr wrap="square">
            <a:spAutoFit/>
          </a:bodyPr>
          <a:lstStyle/>
          <a:p>
            <a:br>
              <a:rPr lang="uk-UA" sz="1600" dirty="0">
                <a:solidFill>
                  <a:schemeClr val="bg1">
                    <a:alpha val="84000"/>
                  </a:schemeClr>
                </a:solidFill>
                <a:latin typeface="UAF Sans" pitchFamily="2" charset="-52"/>
                <a:ea typeface="UAF Sans" pitchFamily="2" charset="-52"/>
              </a:rPr>
            </a:br>
            <a:r>
              <a:rPr lang="uk-UA" sz="1600" dirty="0">
                <a:solidFill>
                  <a:schemeClr val="bg1">
                    <a:alpha val="84000"/>
                  </a:schemeClr>
                </a:solidFill>
                <a:latin typeface="UAF Sans" pitchFamily="2" charset="-52"/>
                <a:ea typeface="UAF Sans" pitchFamily="2" charset="-52"/>
              </a:rPr>
              <a:t>Заступник начальника 199 навчального центру з психологічної підтримки персонал – начальник відділення психологічної підтримки персоналу </a:t>
            </a:r>
            <a:br>
              <a:rPr lang="uk-UA" sz="1600" dirty="0">
                <a:solidFill>
                  <a:schemeClr val="bg1">
                    <a:alpha val="84000"/>
                  </a:schemeClr>
                </a:solidFill>
                <a:latin typeface="UAF Sans" pitchFamily="2" charset="-52"/>
                <a:ea typeface="UAF Sans" pitchFamily="2" charset="-52"/>
              </a:rPr>
            </a:br>
            <a:r>
              <a:rPr lang="uk-UA" b="1" dirty="0">
                <a:solidFill>
                  <a:schemeClr val="bg1">
                    <a:alpha val="84000"/>
                  </a:schemeClr>
                </a:solidFill>
                <a:latin typeface="UAF Sans" pitchFamily="2" charset="-52"/>
                <a:ea typeface="UAF Sans" pitchFamily="2" charset="-52"/>
              </a:rPr>
              <a:t>підполковник                   </a:t>
            </a:r>
            <a:r>
              <a:rPr lang="en-US" b="1" dirty="0">
                <a:solidFill>
                  <a:schemeClr val="bg1">
                    <a:alpha val="84000"/>
                  </a:schemeClr>
                </a:solidFill>
                <a:latin typeface="UAF Sans" pitchFamily="2" charset="-52"/>
                <a:ea typeface="UAF Sans" pitchFamily="2" charset="-52"/>
              </a:rPr>
              <a:t>                                                 </a:t>
            </a:r>
            <a:r>
              <a:rPr lang="uk-UA" b="1" dirty="0">
                <a:solidFill>
                  <a:schemeClr val="bg1">
                    <a:alpha val="84000"/>
                  </a:schemeClr>
                </a:solidFill>
                <a:latin typeface="UAF Sans" pitchFamily="2" charset="-52"/>
                <a:ea typeface="UAF Sans" pitchFamily="2" charset="-52"/>
              </a:rPr>
              <a:t>Дмитро </a:t>
            </a:r>
            <a:r>
              <a:rPr lang="uk-UA" b="1" cap="all" dirty="0">
                <a:solidFill>
                  <a:schemeClr val="bg1">
                    <a:alpha val="84000"/>
                  </a:schemeClr>
                </a:solidFill>
                <a:latin typeface="UAF Sans" pitchFamily="2" charset="-52"/>
                <a:ea typeface="UAF Sans" pitchFamily="2" charset="-52"/>
              </a:rPr>
              <a:t>Шимко</a:t>
            </a:r>
            <a:endParaRPr lang="uk-UA" sz="1600" b="1" cap="all" dirty="0">
              <a:solidFill>
                <a:schemeClr val="bg1">
                  <a:alpha val="84000"/>
                </a:schemeClr>
              </a:solidFill>
              <a:latin typeface="UAF Sans" pitchFamily="2" charset="-52"/>
              <a:ea typeface="UAF Sans" pitchFamily="2" charset="-52"/>
            </a:endParaRPr>
          </a:p>
        </p:txBody>
      </p:sp>
      <p:pic>
        <p:nvPicPr>
          <p:cNvPr id="3077" name="Рисунок 18">
            <a:extLst>
              <a:ext uri="{FF2B5EF4-FFF2-40B4-BE49-F238E27FC236}">
                <a16:creationId xmlns:a16="http://schemas.microsoft.com/office/drawing/2014/main" id="{26DCB01F-CB2C-3677-3BAF-FFB923B637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1321" y="67484"/>
            <a:ext cx="2293558" cy="206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E25C7AA4-7C02-EE85-C21A-9024E4AC922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913" y="178877"/>
            <a:ext cx="1691662" cy="1964178"/>
          </a:xfrm>
          <a:prstGeom prst="rect">
            <a:avLst/>
          </a:prstGeom>
        </p:spPr>
      </p:pic>
    </p:spTree>
    <p:extLst>
      <p:ext uri="{BB962C8B-B14F-4D97-AF65-F5344CB8AC3E}">
        <p14:creationId xmlns:p14="http://schemas.microsoft.com/office/powerpoint/2010/main" val="1402879119"/>
      </p:ext>
    </p:extLst>
  </p:cSld>
  <p:clrMapOvr>
    <a:masterClrMapping/>
  </p:clrMapOvr>
  <p:transition spd="med">
    <p:fade/>
  </p:transition>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637</TotalTime>
  <Words>1425</Words>
  <Application>Microsoft Office PowerPoint</Application>
  <PresentationFormat>Широкий екран</PresentationFormat>
  <Paragraphs>116</Paragraphs>
  <Slides>13</Slides>
  <Notes>11</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13</vt:i4>
      </vt:variant>
    </vt:vector>
  </HeadingPairs>
  <TitlesOfParts>
    <vt:vector size="18" baseType="lpstr">
      <vt:lpstr>Arial</vt:lpstr>
      <vt:lpstr>Calibri</vt:lpstr>
      <vt:lpstr>Calibri Light</vt:lpstr>
      <vt:lpstr>UAF Sans</vt:lpstr>
      <vt:lpstr>Тема Office</vt:lpstr>
      <vt:lpstr>   Фінансова підтримка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   Дякую за увагу Питання?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Психологічна підготовка в системі індивідуальної підготовки в Збройних Силах України</dc:title>
  <dc:creator>artarmor@gmail.com</dc:creator>
  <cp:lastModifiedBy>Вячеслав Перепелиця</cp:lastModifiedBy>
  <cp:revision>57</cp:revision>
  <dcterms:created xsi:type="dcterms:W3CDTF">2025-03-23T21:26:12Z</dcterms:created>
  <dcterms:modified xsi:type="dcterms:W3CDTF">2025-08-21T16:17:54Z</dcterms:modified>
</cp:coreProperties>
</file>