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6" roundtripDataSignature="AMtx7miepofW3ilLxz+GkNOT5MMp+GAnm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6" Type="http://customschemas.google.com/relationships/presentationmetadata" Target="meta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ru-RU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8" name="Google Shape;98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2" name="Google Shape;112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" name="Google Shape;113;p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6" name="Google Shape;126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" name="Google Shape;127;p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0" name="Google Shape;140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1" name="Google Shape;141;p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4" name="Google Shape;154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5" name="Google Shape;155;p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8" name="Google Shape;168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9" name="Google Shape;169;p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2" name="Google Shape;182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3" name="Google Shape;183;p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6" name="Google Shape;196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7" name="Google Shape;197;p9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1" name="Google Shape;211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2" name="Google Shape;212;p10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5" name="Google Shape;225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ий слайд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3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3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Назва та вміст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Назва розділу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5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5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Два об’єкти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6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6" name="Google Shape;36;p16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" name="Google Shape;37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орівняння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7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7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17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4" name="Google Shape;44;p17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17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6" name="Google Shape;46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Лише заголовок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ий слайд" type="blank">
  <p:cSld name="BLANK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міст і підпис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2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20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20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Рисунок і підпис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1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1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21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2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2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вертикальний текст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22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2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2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ртикальний заголовок і текст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3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3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png"/><Relationship Id="rId4" Type="http://schemas.openxmlformats.org/officeDocument/2006/relationships/image" Target="../media/image16.png"/><Relationship Id="rId5" Type="http://schemas.openxmlformats.org/officeDocument/2006/relationships/image" Target="../media/image1.png"/><Relationship Id="rId6" Type="http://schemas.openxmlformats.org/officeDocument/2006/relationships/image" Target="../media/image2.png"/><Relationship Id="rId7" Type="http://schemas.openxmlformats.org/officeDocument/2006/relationships/image" Target="../media/image7.png"/><Relationship Id="rId8" Type="http://schemas.openxmlformats.org/officeDocument/2006/relationships/image" Target="../media/image1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png"/><Relationship Id="rId4" Type="http://schemas.openxmlformats.org/officeDocument/2006/relationships/image" Target="../media/image8.png"/><Relationship Id="rId5" Type="http://schemas.openxmlformats.org/officeDocument/2006/relationships/image" Target="../media/image4.png"/><Relationship Id="rId6" Type="http://schemas.openxmlformats.org/officeDocument/2006/relationships/image" Target="../media/image11.png"/><Relationship Id="rId7" Type="http://schemas.openxmlformats.org/officeDocument/2006/relationships/image" Target="../media/image16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.png"/><Relationship Id="rId4" Type="http://schemas.openxmlformats.org/officeDocument/2006/relationships/image" Target="../media/image8.png"/><Relationship Id="rId5" Type="http://schemas.openxmlformats.org/officeDocument/2006/relationships/image" Target="../media/image4.png"/><Relationship Id="rId6" Type="http://schemas.openxmlformats.org/officeDocument/2006/relationships/image" Target="../media/image11.png"/><Relationship Id="rId7" Type="http://schemas.openxmlformats.org/officeDocument/2006/relationships/image" Target="../media/image16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png"/><Relationship Id="rId4" Type="http://schemas.openxmlformats.org/officeDocument/2006/relationships/image" Target="../media/image8.png"/><Relationship Id="rId5" Type="http://schemas.openxmlformats.org/officeDocument/2006/relationships/image" Target="../media/image4.png"/><Relationship Id="rId6" Type="http://schemas.openxmlformats.org/officeDocument/2006/relationships/image" Target="../media/image11.png"/><Relationship Id="rId7" Type="http://schemas.openxmlformats.org/officeDocument/2006/relationships/image" Target="../media/image16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.png"/><Relationship Id="rId4" Type="http://schemas.openxmlformats.org/officeDocument/2006/relationships/image" Target="../media/image8.png"/><Relationship Id="rId5" Type="http://schemas.openxmlformats.org/officeDocument/2006/relationships/image" Target="../media/image4.png"/><Relationship Id="rId6" Type="http://schemas.openxmlformats.org/officeDocument/2006/relationships/image" Target="../media/image11.png"/><Relationship Id="rId7" Type="http://schemas.openxmlformats.org/officeDocument/2006/relationships/image" Target="../media/image16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5.png"/><Relationship Id="rId4" Type="http://schemas.openxmlformats.org/officeDocument/2006/relationships/image" Target="../media/image8.png"/><Relationship Id="rId5" Type="http://schemas.openxmlformats.org/officeDocument/2006/relationships/image" Target="../media/image4.png"/><Relationship Id="rId6" Type="http://schemas.openxmlformats.org/officeDocument/2006/relationships/image" Target="../media/image11.png"/><Relationship Id="rId7" Type="http://schemas.openxmlformats.org/officeDocument/2006/relationships/image" Target="../media/image16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5.png"/><Relationship Id="rId4" Type="http://schemas.openxmlformats.org/officeDocument/2006/relationships/image" Target="../media/image8.png"/><Relationship Id="rId5" Type="http://schemas.openxmlformats.org/officeDocument/2006/relationships/image" Target="../media/image4.png"/><Relationship Id="rId6" Type="http://schemas.openxmlformats.org/officeDocument/2006/relationships/image" Target="../media/image11.png"/><Relationship Id="rId7" Type="http://schemas.openxmlformats.org/officeDocument/2006/relationships/image" Target="../media/image16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5.png"/><Relationship Id="rId4" Type="http://schemas.openxmlformats.org/officeDocument/2006/relationships/image" Target="../media/image8.png"/><Relationship Id="rId5" Type="http://schemas.openxmlformats.org/officeDocument/2006/relationships/image" Target="../media/image4.png"/><Relationship Id="rId6" Type="http://schemas.openxmlformats.org/officeDocument/2006/relationships/image" Target="../media/image11.png"/><Relationship Id="rId7" Type="http://schemas.openxmlformats.org/officeDocument/2006/relationships/image" Target="../media/image16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5.png"/><Relationship Id="rId4" Type="http://schemas.openxmlformats.org/officeDocument/2006/relationships/image" Target="../media/image8.png"/><Relationship Id="rId5" Type="http://schemas.openxmlformats.org/officeDocument/2006/relationships/image" Target="../media/image4.png"/><Relationship Id="rId6" Type="http://schemas.openxmlformats.org/officeDocument/2006/relationships/image" Target="../media/image11.png"/><Relationship Id="rId7" Type="http://schemas.openxmlformats.org/officeDocument/2006/relationships/image" Target="../media/image16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5.png"/><Relationship Id="rId4" Type="http://schemas.openxmlformats.org/officeDocument/2006/relationships/image" Target="../media/image8.png"/><Relationship Id="rId5" Type="http://schemas.openxmlformats.org/officeDocument/2006/relationships/image" Target="../media/image4.png"/><Relationship Id="rId6" Type="http://schemas.openxmlformats.org/officeDocument/2006/relationships/image" Target="../media/image11.png"/><Relationship Id="rId7" Type="http://schemas.openxmlformats.org/officeDocument/2006/relationships/image" Target="../media/image16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5.png"/><Relationship Id="rId4" Type="http://schemas.openxmlformats.org/officeDocument/2006/relationships/image" Target="../media/image16.png"/><Relationship Id="rId5" Type="http://schemas.openxmlformats.org/officeDocument/2006/relationships/image" Target="../media/image1.png"/><Relationship Id="rId6" Type="http://schemas.openxmlformats.org/officeDocument/2006/relationships/image" Target="../media/image2.png"/><Relationship Id="rId7" Type="http://schemas.openxmlformats.org/officeDocument/2006/relationships/image" Target="../media/image7.png"/><Relationship Id="rId8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Google Shape;88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62483" y="-28312"/>
            <a:ext cx="12316964" cy="7082254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-1538288" y="2463806"/>
            <a:ext cx="15268575" cy="2498725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1"/>
          <p:cNvSpPr txBox="1"/>
          <p:nvPr>
            <p:ph type="ctrTitle"/>
          </p:nvPr>
        </p:nvSpPr>
        <p:spPr>
          <a:xfrm>
            <a:off x="2089674" y="-141529"/>
            <a:ext cx="8012649" cy="24987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Arial"/>
              <a:buNone/>
            </a:pPr>
            <a:br>
              <a:rPr b="1" lang="ru-RU" sz="4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b="1" lang="ru-RU" sz="4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b="1" lang="ru-RU" sz="4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lang="ru-RU" sz="4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Захист прав військовослужбовців </a:t>
            </a:r>
            <a:br>
              <a:rPr lang="ru-RU" sz="4800"/>
            </a:br>
            <a:endParaRPr b="1" sz="4800">
              <a:solidFill>
                <a:schemeClr val="lt1"/>
              </a:solidFill>
            </a:endParaRPr>
          </a:p>
        </p:txBody>
      </p:sp>
      <p:pic>
        <p:nvPicPr>
          <p:cNvPr id="91" name="Google Shape;91;p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1278042" y="5766772"/>
            <a:ext cx="662603" cy="662603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0678926" y="6036079"/>
            <a:ext cx="662603" cy="662603"/>
          </a:xfrm>
          <a:prstGeom prst="rect">
            <a:avLst/>
          </a:prstGeom>
          <a:noFill/>
          <a:ln>
            <a:noFill/>
          </a:ln>
        </p:spPr>
      </p:pic>
      <p:sp>
        <p:nvSpPr>
          <p:cNvPr id="93" name="Google Shape;93;p1"/>
          <p:cNvSpPr txBox="1"/>
          <p:nvPr/>
        </p:nvSpPr>
        <p:spPr>
          <a:xfrm>
            <a:off x="154913" y="5713803"/>
            <a:ext cx="8440447" cy="11387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br>
              <a:rPr b="0" i="0" lang="ru-RU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ru-RU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Заступник начальника 199 навчального центру з психологічної підтримки персонал – начальник відділення психологічної підтримки персоналу </a:t>
            </a:r>
            <a:br>
              <a:rPr b="0" i="0" lang="ru-RU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ru-RU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підполковник                                                                    Дмитро ШИМКО</a:t>
            </a:r>
            <a:endParaRPr b="1" sz="1600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4" name="Google Shape;94;p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9761321" y="67484"/>
            <a:ext cx="2293558" cy="206686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Зображення, що містить емблема, символ, нашивка, логотип&#10;&#10;Вміст на основі ШІ може бути неправильним." id="95" name="Google Shape;95;p1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54913" y="178877"/>
            <a:ext cx="1691662" cy="196417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" name="Google Shape;101;p2"/>
          <p:cNvPicPr preferRelativeResize="0"/>
          <p:nvPr/>
        </p:nvPicPr>
        <p:blipFill rotWithShape="1">
          <a:blip r:embed="rId3">
            <a:alphaModFix amt="40000"/>
          </a:blip>
          <a:srcRect b="0" l="0" r="0" t="0"/>
          <a:stretch/>
        </p:blipFill>
        <p:spPr>
          <a:xfrm>
            <a:off x="1" y="1420684"/>
            <a:ext cx="12192000" cy="4575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25413"/>
            <a:ext cx="12192000" cy="944562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2"/>
          <p:cNvSpPr txBox="1"/>
          <p:nvPr/>
        </p:nvSpPr>
        <p:spPr>
          <a:xfrm>
            <a:off x="0" y="215900"/>
            <a:ext cx="12192000" cy="854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ru-RU" sz="4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Захист прав військовослужбовців</a:t>
            </a:r>
            <a:endParaRPr b="1" sz="4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" name="Google Shape;104;p2"/>
          <p:cNvSpPr txBox="1"/>
          <p:nvPr/>
        </p:nvSpPr>
        <p:spPr>
          <a:xfrm>
            <a:off x="137085" y="2027503"/>
            <a:ext cx="11659580" cy="42380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b="1" lang="ru-RU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Стаття 17 Конституції України</a:t>
            </a:r>
            <a:endParaRPr/>
          </a:p>
          <a:p>
            <a:pPr indent="0" lvl="0" marL="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ru-RU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Держава забезпечує </a:t>
            </a:r>
            <a:r>
              <a:rPr b="1" lang="ru-RU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соціальний захист військовослужбовців та членів їхніх сімей</a:t>
            </a:r>
            <a:r>
              <a:rPr lang="ru-RU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/>
          </a:p>
          <a:p>
            <a:pPr indent="0" lvl="0" marL="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ru-RU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Військові користуються </a:t>
            </a:r>
            <a:r>
              <a:rPr b="1" lang="ru-RU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підвищеною увагою та підтримкою держави</a:t>
            </a:r>
            <a:r>
              <a:rPr lang="ru-RU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як особи, що виконують особливий обов’язок — оборону країни.</a:t>
            </a:r>
            <a:endParaRPr/>
          </a:p>
          <a:p>
            <a:pPr indent="0" lvl="0" marL="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b="1" lang="ru-RU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Стаття 24 Конституції України</a:t>
            </a:r>
            <a:endParaRPr/>
          </a:p>
          <a:p>
            <a:pPr indent="0" lvl="0" marL="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ru-RU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Військовослужбовці є рівними у правах з усіма громадянами.</a:t>
            </a:r>
            <a:endParaRPr/>
          </a:p>
          <a:p>
            <a:pPr indent="0" lvl="0" marL="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ru-RU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Забороняється обмеження прав за професійною ознакою (військова служба не є підставою для дискримінації).</a:t>
            </a:r>
            <a:endParaRPr/>
          </a:p>
          <a:p>
            <a:pPr indent="0" lvl="0" marL="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b="1" lang="ru-RU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Стаття 43 Конституції України</a:t>
            </a:r>
            <a:endParaRPr/>
          </a:p>
          <a:p>
            <a:pPr indent="0" lvl="0" marL="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ru-RU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Право на працю реалізується для військовослужбовців як право на </a:t>
            </a:r>
            <a:r>
              <a:rPr b="1" lang="ru-RU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службу у Збройних Силах України</a:t>
            </a:r>
            <a:r>
              <a:rPr lang="ru-RU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з належними умовами.</a:t>
            </a:r>
            <a:endParaRPr b="1"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b="1" lang="ru-RU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Стаття 46 Конституції України</a:t>
            </a:r>
            <a:endParaRPr/>
          </a:p>
          <a:p>
            <a:pPr indent="0" lvl="0" marL="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ru-RU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Гарантується </a:t>
            </a:r>
            <a:r>
              <a:rPr b="1" lang="ru-RU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право на соціальний захист</a:t>
            </a:r>
            <a:r>
              <a:rPr lang="ru-RU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у випадках:</a:t>
            </a:r>
            <a:endParaRPr/>
          </a:p>
          <a:p>
            <a:pPr indent="-285750" lvl="1" marL="74295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</a:pPr>
            <a:r>
              <a:rPr b="0" i="0" lang="ru-RU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втрати працездатності;</a:t>
            </a:r>
            <a:endParaRPr/>
          </a:p>
          <a:p>
            <a:pPr indent="-285750" lvl="1" marL="74295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</a:pPr>
            <a:r>
              <a:rPr b="0" i="0" lang="ru-RU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втрати годувальника;</a:t>
            </a:r>
            <a:endParaRPr/>
          </a:p>
          <a:p>
            <a:pPr indent="-285750" lvl="1" marL="74295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</a:pPr>
            <a:r>
              <a:rPr b="0" i="0" lang="ru-RU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безробіття (після звільнення зі служби);</a:t>
            </a:r>
            <a:endParaRPr/>
          </a:p>
          <a:p>
            <a:pPr indent="-285750" lvl="1" marL="74295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</a:pPr>
            <a:r>
              <a:rPr b="0" i="0" lang="ru-RU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у старості (пенсія).</a:t>
            </a:r>
            <a:endParaRPr/>
          </a:p>
          <a:p>
            <a:pPr indent="0" lvl="0" marL="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b="1" lang="ru-RU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Стаття 55 Конституції України</a:t>
            </a:r>
            <a:endParaRPr/>
          </a:p>
          <a:p>
            <a:pPr indent="0" lvl="0" marL="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ru-RU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Кожен військовослужбовець має право на </a:t>
            </a:r>
            <a:r>
              <a:rPr b="1" lang="ru-RU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судовий захист</a:t>
            </a:r>
            <a:r>
              <a:rPr lang="ru-RU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своїх прав і свобод.</a:t>
            </a:r>
            <a:endParaRPr/>
          </a:p>
          <a:p>
            <a:pPr indent="0" lvl="0" marL="0" marR="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r>
              <a:t/>
            </a:r>
            <a:endParaRPr b="1" sz="1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5" name="Google Shape;105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278042" y="5766772"/>
            <a:ext cx="662603" cy="66260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678926" y="6036079"/>
            <a:ext cx="662603" cy="66260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Зображення, що містить емблема, символ, нашивка, логотип&#10;&#10;Вміст на основі ШІ може бути неправильним." id="107" name="Google Shape;107;p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97246" y="323676"/>
            <a:ext cx="509511" cy="59159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2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-1469746" y="1138199"/>
            <a:ext cx="15268575" cy="133253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2"/>
          <p:cNvSpPr txBox="1"/>
          <p:nvPr/>
        </p:nvSpPr>
        <p:spPr>
          <a:xfrm>
            <a:off x="-38063" y="1386982"/>
            <a:ext cx="12192000" cy="50072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ru-RU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 Конституційні гарантії</a:t>
            </a:r>
            <a:br>
              <a:rPr b="1" lang="ru-RU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lang="ru-RU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                    </a:t>
            </a:r>
            <a:endParaRPr/>
          </a:p>
          <a:p>
            <a:pPr indent="0" lvl="0" marL="0" marR="0" rtl="0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t/>
            </a:r>
            <a:endParaRPr b="1"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spd="med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" name="Google Shape;115;p3"/>
          <p:cNvPicPr preferRelativeResize="0"/>
          <p:nvPr/>
        </p:nvPicPr>
        <p:blipFill rotWithShape="1">
          <a:blip r:embed="rId3">
            <a:alphaModFix amt="40000"/>
          </a:blip>
          <a:srcRect b="0" l="0" r="0" t="0"/>
          <a:stretch/>
        </p:blipFill>
        <p:spPr>
          <a:xfrm>
            <a:off x="1" y="1420684"/>
            <a:ext cx="12192000" cy="4575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25413"/>
            <a:ext cx="12192000" cy="944562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3"/>
          <p:cNvSpPr txBox="1"/>
          <p:nvPr/>
        </p:nvSpPr>
        <p:spPr>
          <a:xfrm>
            <a:off x="0" y="215900"/>
            <a:ext cx="12192000" cy="854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ru-RU" sz="4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Захист прав військовослужбовців</a:t>
            </a:r>
            <a:endParaRPr b="1" sz="4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" name="Google Shape;118;p3"/>
          <p:cNvSpPr txBox="1"/>
          <p:nvPr/>
        </p:nvSpPr>
        <p:spPr>
          <a:xfrm>
            <a:off x="137085" y="2027503"/>
            <a:ext cx="11659580" cy="42380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b="1" lang="ru-RU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Правовий статус (ст. 2)</a:t>
            </a:r>
            <a:endParaRPr/>
          </a:p>
          <a:p>
            <a:pPr indent="0" lvl="0" marL="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ru-RU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Військовослужбовці користуються всіма конституційними правами і свободами. Обмеження стосуються лише:</a:t>
            </a:r>
            <a:endParaRPr/>
          </a:p>
          <a:p>
            <a:pPr indent="0" lvl="0" marL="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ru-RU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права брати участь у політичній діяльності (не можна бути членом політичних партій під час служби);</a:t>
            </a:r>
            <a:endParaRPr/>
          </a:p>
          <a:p>
            <a:pPr indent="0" lvl="0" marL="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ru-RU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права на підприємницьку діяльність.</a:t>
            </a:r>
            <a:endParaRPr/>
          </a:p>
          <a:p>
            <a:pPr indent="0" lvl="0" marL="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b="1" lang="ru-RU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Право на матеріальне забезпечення (ст. 9)</a:t>
            </a:r>
            <a:endParaRPr/>
          </a:p>
          <a:p>
            <a:pPr indent="0" lvl="0" marL="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ru-RU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Грошове забезпечення: посадовий оклад + оклад за звання + надбавки за вислугу років, умови служби, кваліфікацію.</a:t>
            </a:r>
            <a:endParaRPr/>
          </a:p>
          <a:p>
            <a:pPr indent="0" lvl="0" marL="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ru-RU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Премії та винагороди.</a:t>
            </a:r>
            <a:endParaRPr/>
          </a:p>
          <a:p>
            <a:pPr indent="0" lvl="0" marL="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ru-RU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Додаткові виплати під час бойових дій чи воєнного стану.</a:t>
            </a:r>
            <a:endParaRPr/>
          </a:p>
          <a:p>
            <a:pPr indent="0" lvl="0" marL="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b="1" lang="ru-RU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Право на житло (ст. 12)</a:t>
            </a:r>
            <a:endParaRPr/>
          </a:p>
          <a:p>
            <a:pPr indent="0" lvl="0" marL="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ru-RU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Забезпечення службовим житлом.</a:t>
            </a:r>
            <a:endParaRPr/>
          </a:p>
          <a:p>
            <a:pPr indent="0" lvl="0" marL="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ru-RU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У разі його відсутності — щомісячна грошова компенсація за наймання житла.</a:t>
            </a:r>
            <a:endParaRPr/>
          </a:p>
          <a:p>
            <a:pPr indent="0" lvl="0" marL="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ru-RU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Після 20 років служби — право на постійне житло від держави.</a:t>
            </a: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b="1" lang="ru-RU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Право на медичне забезпечення (ст. 11)</a:t>
            </a:r>
            <a:endParaRPr/>
          </a:p>
          <a:p>
            <a:pPr indent="0" lvl="0" marL="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ru-RU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Безкоштовне лікування у військових і державних медзакладах.</a:t>
            </a:r>
            <a:endParaRPr/>
          </a:p>
          <a:p>
            <a:pPr indent="0" lvl="0" marL="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ru-RU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Забезпечення ліками.</a:t>
            </a:r>
            <a:endParaRPr/>
          </a:p>
          <a:p>
            <a:pPr indent="0" lvl="0" marL="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ru-RU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Право на безкоштовне протезування (крім зубних протезів з дорогоцінних металів).</a:t>
            </a:r>
            <a:endParaRPr/>
          </a:p>
          <a:p>
            <a:pPr indent="0" lvl="0" marL="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ru-RU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Право на санаторно-курортне лікування.</a:t>
            </a:r>
            <a:endParaRPr/>
          </a:p>
          <a:p>
            <a:pPr indent="0" lvl="0" marL="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t/>
            </a: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9" name="Google Shape;119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278042" y="5766772"/>
            <a:ext cx="662603" cy="66260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678926" y="6036079"/>
            <a:ext cx="662603" cy="66260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Зображення, що містить емблема, символ, нашивка, логотип&#10;&#10;Вміст на основі ШІ може бути неправильним." id="121" name="Google Shape;121;p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97246" y="323676"/>
            <a:ext cx="509511" cy="59159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Google Shape;122;p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-1469746" y="1138199"/>
            <a:ext cx="15268575" cy="133253"/>
          </a:xfrm>
          <a:prstGeom prst="rect">
            <a:avLst/>
          </a:prstGeom>
          <a:noFill/>
          <a:ln>
            <a:noFill/>
          </a:ln>
        </p:spPr>
      </p:pic>
      <p:sp>
        <p:nvSpPr>
          <p:cNvPr id="123" name="Google Shape;123;p3"/>
          <p:cNvSpPr txBox="1"/>
          <p:nvPr/>
        </p:nvSpPr>
        <p:spPr>
          <a:xfrm>
            <a:off x="137085" y="1511181"/>
            <a:ext cx="11917830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2. Закон України «Про соціальний і правовий захист військовослужбовців та членів їх сімей» (№ 2011-XII від 20.12.1991)</a:t>
            </a: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spd="med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" name="Google Shape;129;p4"/>
          <p:cNvPicPr preferRelativeResize="0"/>
          <p:nvPr/>
        </p:nvPicPr>
        <p:blipFill rotWithShape="1">
          <a:blip r:embed="rId3">
            <a:alphaModFix amt="40000"/>
          </a:blip>
          <a:srcRect b="0" l="0" r="0" t="0"/>
          <a:stretch/>
        </p:blipFill>
        <p:spPr>
          <a:xfrm>
            <a:off x="1" y="1420684"/>
            <a:ext cx="12192000" cy="4575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25413"/>
            <a:ext cx="12192000" cy="944562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p4"/>
          <p:cNvSpPr txBox="1"/>
          <p:nvPr/>
        </p:nvSpPr>
        <p:spPr>
          <a:xfrm>
            <a:off x="0" y="215900"/>
            <a:ext cx="12192000" cy="854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ru-RU" sz="4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Захист прав військовослужбовців</a:t>
            </a:r>
            <a:endParaRPr b="1" sz="4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2" name="Google Shape;132;p4"/>
          <p:cNvSpPr txBox="1"/>
          <p:nvPr/>
        </p:nvSpPr>
        <p:spPr>
          <a:xfrm>
            <a:off x="137085" y="2027503"/>
            <a:ext cx="11659580" cy="42380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b="1" lang="ru-RU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1" lang="ru-RU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Право на відпочинок (ст. 10)</a:t>
            </a:r>
            <a:endParaRPr/>
          </a:p>
          <a:p>
            <a:pPr indent="0" lvl="0" marL="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ru-RU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Щорічна відпустка із збереженням грошового забезпечення.</a:t>
            </a:r>
            <a:endParaRPr/>
          </a:p>
          <a:p>
            <a:pPr indent="0" lvl="0" marL="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ru-RU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Додаткові відпустки (за вислугу років, у зв’язку з сімейними обставинами, після участі в бойових діях).</a:t>
            </a:r>
            <a:endParaRPr/>
          </a:p>
          <a:p>
            <a:pPr indent="0" lvl="0" marL="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1" lang="ru-RU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Право на соціальні виплати у випадку поранення чи загибелі (ст. 16)</a:t>
            </a:r>
            <a:endParaRPr/>
          </a:p>
          <a:p>
            <a:pPr indent="0" lvl="0" marL="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ru-RU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Одноразова грошова допомога у разі інвалідності чи смерті.</a:t>
            </a:r>
            <a:endParaRPr/>
          </a:p>
          <a:p>
            <a:pPr indent="0" lvl="0" marL="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ru-RU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Державна компенсація витрат на поховання.</a:t>
            </a:r>
            <a:endParaRPr/>
          </a:p>
          <a:p>
            <a:pPr indent="0" lvl="0" marL="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ru-RU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Соціальні виплати сім’ї загиблого.</a:t>
            </a:r>
            <a:endParaRPr/>
          </a:p>
        </p:txBody>
      </p:sp>
      <p:pic>
        <p:nvPicPr>
          <p:cNvPr id="133" name="Google Shape;133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278042" y="5766772"/>
            <a:ext cx="662603" cy="662603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p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678926" y="6036079"/>
            <a:ext cx="662603" cy="66260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Зображення, що містить емблема, символ, нашивка, логотип&#10;&#10;Вміст на основі ШІ може бути неправильним." id="135" name="Google Shape;135;p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97246" y="323676"/>
            <a:ext cx="509511" cy="59159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4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-1469746" y="1138199"/>
            <a:ext cx="15268575" cy="133253"/>
          </a:xfrm>
          <a:prstGeom prst="rect">
            <a:avLst/>
          </a:prstGeom>
          <a:noFill/>
          <a:ln>
            <a:noFill/>
          </a:ln>
        </p:spPr>
      </p:pic>
      <p:sp>
        <p:nvSpPr>
          <p:cNvPr id="137" name="Google Shape;137;p4"/>
          <p:cNvSpPr txBox="1"/>
          <p:nvPr/>
        </p:nvSpPr>
        <p:spPr>
          <a:xfrm>
            <a:off x="137085" y="1458927"/>
            <a:ext cx="1191783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2. Закон України «Про соціальний і правовий захист військовослужбовців та членів їх сімей» (№ 2011-XII від 20.12.1991)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 spd="med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" name="Google Shape;143;p5"/>
          <p:cNvPicPr preferRelativeResize="0"/>
          <p:nvPr/>
        </p:nvPicPr>
        <p:blipFill rotWithShape="1">
          <a:blip r:embed="rId3">
            <a:alphaModFix amt="40000"/>
          </a:blip>
          <a:srcRect b="0" l="0" r="0" t="0"/>
          <a:stretch/>
        </p:blipFill>
        <p:spPr>
          <a:xfrm>
            <a:off x="1" y="1420684"/>
            <a:ext cx="12192000" cy="4575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Google Shape;144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25413"/>
            <a:ext cx="12192000" cy="944562"/>
          </a:xfrm>
          <a:prstGeom prst="rect">
            <a:avLst/>
          </a:prstGeom>
          <a:noFill/>
          <a:ln>
            <a:noFill/>
          </a:ln>
        </p:spPr>
      </p:pic>
      <p:sp>
        <p:nvSpPr>
          <p:cNvPr id="145" name="Google Shape;145;p5"/>
          <p:cNvSpPr txBox="1"/>
          <p:nvPr/>
        </p:nvSpPr>
        <p:spPr>
          <a:xfrm>
            <a:off x="0" y="215900"/>
            <a:ext cx="12192000" cy="854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ru-RU" sz="4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Захист прав військовослужбовців</a:t>
            </a:r>
            <a:endParaRPr b="1" sz="4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" name="Google Shape;146;p5"/>
          <p:cNvSpPr txBox="1"/>
          <p:nvPr/>
        </p:nvSpPr>
        <p:spPr>
          <a:xfrm>
            <a:off x="137085" y="2018449"/>
            <a:ext cx="11659580" cy="42380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1" lang="ru-RU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Конкретні права військовослужбовців:</a:t>
            </a:r>
            <a:endParaRPr/>
          </a:p>
          <a:p>
            <a:pPr indent="0" lvl="0" marL="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1" lang="ru-RU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Право на відпустки</a:t>
            </a:r>
            <a:r>
              <a:rPr lang="ru-RU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(щорічні, додаткові, у зв’язку з сімейними обставинами).</a:t>
            </a:r>
            <a:endParaRPr/>
          </a:p>
          <a:p>
            <a:pPr indent="0" lvl="0" marL="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1" lang="ru-RU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Право на забезпечення форменим одягом та харчуванням</a:t>
            </a:r>
            <a:r>
              <a:rPr lang="ru-RU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за рахунок держави.</a:t>
            </a:r>
            <a:endParaRPr/>
          </a:p>
          <a:p>
            <a:pPr indent="0" lvl="0" marL="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1" lang="ru-RU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Право на грошове та матеріальне забезпечення</a:t>
            </a:r>
            <a:r>
              <a:rPr lang="ru-RU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протягом усього терміну служби.</a:t>
            </a:r>
            <a:endParaRPr/>
          </a:p>
          <a:p>
            <a:pPr indent="0" lvl="0" marL="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1" lang="ru-RU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Право на навчання</a:t>
            </a:r>
            <a:r>
              <a:rPr lang="ru-RU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під час служби (курси підготовки, перепідготовка).</a:t>
            </a:r>
            <a:endParaRPr/>
          </a:p>
          <a:p>
            <a:pPr indent="0" lvl="0" marL="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1" lang="ru-RU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Право на звільнення зі служби</a:t>
            </a:r>
            <a:r>
              <a:rPr lang="ru-RU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після закінчення контракту або за станом здоров’я.</a:t>
            </a:r>
            <a:endParaRPr/>
          </a:p>
        </p:txBody>
      </p:sp>
      <p:pic>
        <p:nvPicPr>
          <p:cNvPr id="147" name="Google Shape;147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278042" y="5766772"/>
            <a:ext cx="662603" cy="662603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p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678926" y="6036079"/>
            <a:ext cx="662603" cy="66260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Зображення, що містить емблема, символ, нашивка, логотип&#10;&#10;Вміст на основі ШІ може бути неправильним." id="149" name="Google Shape;149;p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97246" y="323676"/>
            <a:ext cx="509511" cy="59159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Google Shape;150;p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-1469746" y="1138199"/>
            <a:ext cx="15268575" cy="133253"/>
          </a:xfrm>
          <a:prstGeom prst="rect">
            <a:avLst/>
          </a:prstGeom>
          <a:noFill/>
          <a:ln>
            <a:noFill/>
          </a:ln>
        </p:spPr>
      </p:pic>
      <p:sp>
        <p:nvSpPr>
          <p:cNvPr id="151" name="Google Shape;151;p5"/>
          <p:cNvSpPr txBox="1"/>
          <p:nvPr/>
        </p:nvSpPr>
        <p:spPr>
          <a:xfrm>
            <a:off x="137085" y="1458927"/>
            <a:ext cx="11917830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3. Закон України «Про військовий обов’язок і військову службу» (№ 2232-XII від 25.03.1992)</a:t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spd="med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" name="Google Shape;157;p6"/>
          <p:cNvPicPr preferRelativeResize="0"/>
          <p:nvPr/>
        </p:nvPicPr>
        <p:blipFill rotWithShape="1">
          <a:blip r:embed="rId3">
            <a:alphaModFix amt="40000"/>
          </a:blip>
          <a:srcRect b="0" l="0" r="0" t="0"/>
          <a:stretch/>
        </p:blipFill>
        <p:spPr>
          <a:xfrm>
            <a:off x="1" y="1420684"/>
            <a:ext cx="12192000" cy="4575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" name="Google Shape;158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25413"/>
            <a:ext cx="12192000" cy="944562"/>
          </a:xfrm>
          <a:prstGeom prst="rect">
            <a:avLst/>
          </a:prstGeom>
          <a:noFill/>
          <a:ln>
            <a:noFill/>
          </a:ln>
        </p:spPr>
      </p:pic>
      <p:sp>
        <p:nvSpPr>
          <p:cNvPr id="159" name="Google Shape;159;p6"/>
          <p:cNvSpPr txBox="1"/>
          <p:nvPr/>
        </p:nvSpPr>
        <p:spPr>
          <a:xfrm>
            <a:off x="0" y="215900"/>
            <a:ext cx="12192000" cy="854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ru-RU" sz="4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Захист прав військовослужбовців</a:t>
            </a:r>
            <a:endParaRPr b="1" sz="4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" name="Google Shape;160;p6"/>
          <p:cNvSpPr txBox="1"/>
          <p:nvPr/>
        </p:nvSpPr>
        <p:spPr>
          <a:xfrm>
            <a:off x="137085" y="2027503"/>
            <a:ext cx="11659580" cy="42380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1"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Пільги для учасників бойових дій:</a:t>
            </a:r>
            <a:endParaRPr/>
          </a:p>
          <a:p>
            <a:pPr indent="0" lvl="0" marL="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Безоплатний проїзд у міському та приміському транспорті.</a:t>
            </a:r>
            <a:endParaRPr/>
          </a:p>
          <a:p>
            <a:pPr indent="0" lvl="0" marL="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75% знижка на оплату житлово-комунальних послуг.</a:t>
            </a:r>
            <a:endParaRPr/>
          </a:p>
          <a:p>
            <a:pPr indent="0" lvl="0" marL="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Право на безкоштовне отримання ліків за рецептами лікарів.</a:t>
            </a:r>
            <a:endParaRPr/>
          </a:p>
          <a:p>
            <a:pPr indent="0" lvl="0" marL="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Позачергове забезпечення житлом.</a:t>
            </a:r>
            <a:endParaRPr/>
          </a:p>
          <a:p>
            <a:pPr indent="0" lvl="0" marL="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Щорічна грошова допомога до 5 травня.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1"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Пільги для членів сімей загиблих:</a:t>
            </a:r>
            <a:endParaRPr/>
          </a:p>
          <a:p>
            <a:pPr indent="0" lvl="0" marL="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Збереження пільг на комунальні послуги.</a:t>
            </a:r>
            <a:endParaRPr/>
          </a:p>
          <a:p>
            <a:pPr indent="0" lvl="0" marL="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Першочергове право на соціальне забезпечення і житло.</a:t>
            </a:r>
            <a:endParaRPr/>
          </a:p>
          <a:p>
            <a:pPr indent="0" lvl="0" marL="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Безкоштовне медичне обслуговування.</a:t>
            </a:r>
            <a:endParaRPr/>
          </a:p>
        </p:txBody>
      </p:sp>
      <p:pic>
        <p:nvPicPr>
          <p:cNvPr id="161" name="Google Shape;161;p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278042" y="5766772"/>
            <a:ext cx="662603" cy="662603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" name="Google Shape;162;p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678926" y="6036079"/>
            <a:ext cx="662603" cy="66260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Зображення, що містить емблема, символ, нашивка, логотип&#10;&#10;Вміст на основі ШІ може бути неправильним." id="163" name="Google Shape;163;p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97246" y="323676"/>
            <a:ext cx="509511" cy="59159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" name="Google Shape;164;p6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-1469746" y="1138199"/>
            <a:ext cx="15268575" cy="133253"/>
          </a:xfrm>
          <a:prstGeom prst="rect">
            <a:avLst/>
          </a:prstGeom>
          <a:noFill/>
          <a:ln>
            <a:noFill/>
          </a:ln>
        </p:spPr>
      </p:pic>
      <p:sp>
        <p:nvSpPr>
          <p:cNvPr id="165" name="Google Shape;165;p6"/>
          <p:cNvSpPr txBox="1"/>
          <p:nvPr/>
        </p:nvSpPr>
        <p:spPr>
          <a:xfrm>
            <a:off x="0" y="1464230"/>
            <a:ext cx="12191999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4. Закон України «Про статус ветеранів війни, гарантії їх соціального захисту» (№ 3551-XII від 22.10.1993)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spd="med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" name="Google Shape;171;p7"/>
          <p:cNvPicPr preferRelativeResize="0"/>
          <p:nvPr/>
        </p:nvPicPr>
        <p:blipFill rotWithShape="1">
          <a:blip r:embed="rId3">
            <a:alphaModFix amt="40000"/>
          </a:blip>
          <a:srcRect b="0" l="0" r="0" t="0"/>
          <a:stretch/>
        </p:blipFill>
        <p:spPr>
          <a:xfrm>
            <a:off x="1" y="1420684"/>
            <a:ext cx="12192000" cy="4575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" name="Google Shape;172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25413"/>
            <a:ext cx="12192000" cy="944562"/>
          </a:xfrm>
          <a:prstGeom prst="rect">
            <a:avLst/>
          </a:prstGeom>
          <a:noFill/>
          <a:ln>
            <a:noFill/>
          </a:ln>
        </p:spPr>
      </p:pic>
      <p:sp>
        <p:nvSpPr>
          <p:cNvPr id="173" name="Google Shape;173;p7"/>
          <p:cNvSpPr txBox="1"/>
          <p:nvPr/>
        </p:nvSpPr>
        <p:spPr>
          <a:xfrm>
            <a:off x="0" y="215900"/>
            <a:ext cx="12192000" cy="854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ru-RU" sz="4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Захист прав військовослужбовців</a:t>
            </a:r>
            <a:endParaRPr b="1" sz="4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4" name="Google Shape;174;p7"/>
          <p:cNvSpPr txBox="1"/>
          <p:nvPr/>
        </p:nvSpPr>
        <p:spPr>
          <a:xfrm>
            <a:off x="126749" y="2734147"/>
            <a:ext cx="11669916" cy="35314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1" lang="ru-RU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Права військових:</a:t>
            </a:r>
            <a:endParaRPr/>
          </a:p>
          <a:p>
            <a:pPr indent="0" lvl="0" marL="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1" lang="ru-RU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Пенсія за вислугу років</a:t>
            </a:r>
            <a:r>
              <a:rPr lang="ru-RU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— після 20–25 років служби.</a:t>
            </a:r>
            <a:endParaRPr/>
          </a:p>
          <a:p>
            <a:pPr indent="0" lvl="0" marL="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1" lang="ru-RU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Пенсія по інвалідності</a:t>
            </a:r>
            <a:r>
              <a:rPr lang="ru-RU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— якщо інвалідність настала під час служби чи внаслідок неї.</a:t>
            </a:r>
            <a:endParaRPr/>
          </a:p>
          <a:p>
            <a:pPr indent="0" lvl="0" marL="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1" lang="ru-RU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Пенсія у разі втрати годувальника</a:t>
            </a:r>
            <a:r>
              <a:rPr lang="ru-RU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— для членів сім’ї загиблого військовослужбовця.</a:t>
            </a:r>
            <a:endParaRPr/>
          </a:p>
        </p:txBody>
      </p:sp>
      <p:pic>
        <p:nvPicPr>
          <p:cNvPr id="175" name="Google Shape;175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278042" y="5766772"/>
            <a:ext cx="662603" cy="662603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" name="Google Shape;176;p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678926" y="6036079"/>
            <a:ext cx="662603" cy="66260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Зображення, що містить емблема, символ, нашивка, логотип&#10;&#10;Вміст на основі ШІ може бути неправильним." id="177" name="Google Shape;177;p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97246" y="323676"/>
            <a:ext cx="509511" cy="59159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Google Shape;178;p7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-1469746" y="1138199"/>
            <a:ext cx="15268575" cy="133253"/>
          </a:xfrm>
          <a:prstGeom prst="rect">
            <a:avLst/>
          </a:prstGeom>
          <a:noFill/>
          <a:ln>
            <a:noFill/>
          </a:ln>
        </p:spPr>
      </p:pic>
      <p:sp>
        <p:nvSpPr>
          <p:cNvPr id="179" name="Google Shape;179;p7"/>
          <p:cNvSpPr txBox="1"/>
          <p:nvPr/>
        </p:nvSpPr>
        <p:spPr>
          <a:xfrm>
            <a:off x="1" y="1458927"/>
            <a:ext cx="12191998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5. Закон України «Про пенсійне забезпечення осіб, звільнених з військової служби» (№ 2262-</a:t>
            </a:r>
            <a:r>
              <a:rPr lang="ru-RU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XII </a:t>
            </a:r>
            <a:r>
              <a:rPr lang="ru-RU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від 09.04.1992)</a:t>
            </a:r>
            <a:endParaRPr/>
          </a:p>
        </p:txBody>
      </p:sp>
    </p:spTree>
  </p:cSld>
  <p:clrMapOvr>
    <a:masterClrMapping/>
  </p:clrMapOvr>
  <p:transition spd="med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5" name="Google Shape;185;p8"/>
          <p:cNvPicPr preferRelativeResize="0"/>
          <p:nvPr/>
        </p:nvPicPr>
        <p:blipFill rotWithShape="1">
          <a:blip r:embed="rId3">
            <a:alphaModFix amt="40000"/>
          </a:blip>
          <a:srcRect b="0" l="0" r="0" t="0"/>
          <a:stretch/>
        </p:blipFill>
        <p:spPr>
          <a:xfrm>
            <a:off x="1" y="1420684"/>
            <a:ext cx="12192000" cy="4575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25413"/>
            <a:ext cx="12192000" cy="944562"/>
          </a:xfrm>
          <a:prstGeom prst="rect">
            <a:avLst/>
          </a:prstGeom>
          <a:noFill/>
          <a:ln>
            <a:noFill/>
          </a:ln>
        </p:spPr>
      </p:pic>
      <p:sp>
        <p:nvSpPr>
          <p:cNvPr id="187" name="Google Shape;187;p8"/>
          <p:cNvSpPr txBox="1"/>
          <p:nvPr/>
        </p:nvSpPr>
        <p:spPr>
          <a:xfrm>
            <a:off x="0" y="215900"/>
            <a:ext cx="12192000" cy="854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ru-RU" sz="4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Захист прав військовослужбовців</a:t>
            </a:r>
            <a:endParaRPr b="1" sz="4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8" name="Google Shape;188;p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278042" y="5766772"/>
            <a:ext cx="662603" cy="662603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Google Shape;189;p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678926" y="6036079"/>
            <a:ext cx="662603" cy="66260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Зображення, що містить емблема, символ, нашивка, логотип&#10;&#10;Вміст на основі ШІ може бути неправильним." id="190" name="Google Shape;190;p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97246" y="323676"/>
            <a:ext cx="509511" cy="59159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" name="Google Shape;191;p8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-1469746" y="1138199"/>
            <a:ext cx="15268575" cy="133253"/>
          </a:xfrm>
          <a:prstGeom prst="rect">
            <a:avLst/>
          </a:prstGeom>
          <a:noFill/>
          <a:ln>
            <a:noFill/>
          </a:ln>
        </p:spPr>
      </p:pic>
      <p:sp>
        <p:nvSpPr>
          <p:cNvPr id="192" name="Google Shape;192;p8"/>
          <p:cNvSpPr txBox="1"/>
          <p:nvPr/>
        </p:nvSpPr>
        <p:spPr>
          <a:xfrm>
            <a:off x="0" y="1409731"/>
            <a:ext cx="1219200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6. Соціальні гарантії під час воєнного стану (постанова КМУ № 168 від 28.02.2022)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3" name="Google Shape;193;p8"/>
          <p:cNvSpPr/>
          <p:nvPr/>
        </p:nvSpPr>
        <p:spPr>
          <a:xfrm>
            <a:off x="197246" y="3166323"/>
            <a:ext cx="10359095" cy="15696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Додаткові щомісячні виплати військовослужбовцям.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Одноразові компенсації у разі поранення чи загибелі.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Розширені пільги для сімей загиблих військових.</a:t>
            </a:r>
            <a:endParaRPr/>
          </a:p>
        </p:txBody>
      </p:sp>
    </p:spTree>
  </p:cSld>
  <p:clrMapOvr>
    <a:masterClrMapping/>
  </p:clrMapOvr>
  <p:transition spd="med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9" name="Google Shape;199;p9"/>
          <p:cNvPicPr preferRelativeResize="0"/>
          <p:nvPr/>
        </p:nvPicPr>
        <p:blipFill rotWithShape="1">
          <a:blip r:embed="rId3">
            <a:alphaModFix amt="40000"/>
          </a:blip>
          <a:srcRect b="0" l="0" r="0" t="0"/>
          <a:stretch/>
        </p:blipFill>
        <p:spPr>
          <a:xfrm>
            <a:off x="0" y="4979750"/>
            <a:ext cx="12191998" cy="1810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0" name="Google Shape;200;p9"/>
          <p:cNvPicPr preferRelativeResize="0"/>
          <p:nvPr/>
        </p:nvPicPr>
        <p:blipFill rotWithShape="1">
          <a:blip r:embed="rId3">
            <a:alphaModFix amt="40000"/>
          </a:blip>
          <a:srcRect b="0" l="0" r="0" t="0"/>
          <a:stretch/>
        </p:blipFill>
        <p:spPr>
          <a:xfrm>
            <a:off x="1" y="1420684"/>
            <a:ext cx="12192000" cy="457587"/>
          </a:xfrm>
          <a:prstGeom prst="rect">
            <a:avLst/>
          </a:prstGeom>
          <a:noFill/>
          <a:ln>
            <a:noFill/>
          </a:ln>
        </p:spPr>
      </p:pic>
      <p:pic>
        <p:nvPicPr>
          <p:cNvPr id="201" name="Google Shape;201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25413"/>
            <a:ext cx="12192000" cy="944562"/>
          </a:xfrm>
          <a:prstGeom prst="rect">
            <a:avLst/>
          </a:prstGeom>
          <a:noFill/>
          <a:ln>
            <a:noFill/>
          </a:ln>
        </p:spPr>
      </p:pic>
      <p:sp>
        <p:nvSpPr>
          <p:cNvPr id="202" name="Google Shape;202;p9"/>
          <p:cNvSpPr txBox="1"/>
          <p:nvPr/>
        </p:nvSpPr>
        <p:spPr>
          <a:xfrm>
            <a:off x="0" y="215900"/>
            <a:ext cx="12192000" cy="854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ru-RU" sz="4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Захист прав військовослужбовців</a:t>
            </a:r>
            <a:endParaRPr b="1" sz="4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3" name="Google Shape;203;p9"/>
          <p:cNvSpPr txBox="1"/>
          <p:nvPr/>
        </p:nvSpPr>
        <p:spPr>
          <a:xfrm>
            <a:off x="137085" y="2027503"/>
            <a:ext cx="11659580" cy="42380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ru-RU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Військовослужбовці України мають комплекс прав:</a:t>
            </a:r>
            <a:endParaRPr/>
          </a:p>
          <a:p>
            <a:pPr indent="0" lvl="0" marL="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1" lang="ru-RU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конституційні права</a:t>
            </a:r>
            <a:r>
              <a:rPr lang="ru-RU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(на працю, соціальний захист, судовий захист, рівність);</a:t>
            </a:r>
            <a:endParaRPr/>
          </a:p>
          <a:p>
            <a:pPr indent="0" lvl="0" marL="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1" lang="ru-RU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професійні права</a:t>
            </a:r>
            <a:r>
              <a:rPr lang="ru-RU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(на грошове забезпечення, відпустку, житло, медичне обслуговування);</a:t>
            </a:r>
            <a:endParaRPr/>
          </a:p>
          <a:p>
            <a:pPr indent="0" lvl="0" marL="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1" lang="ru-RU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соціальні гарантії</a:t>
            </a:r>
            <a:r>
              <a:rPr lang="ru-RU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(пенсія, пільги, одноразові виплати, захист сімей);</a:t>
            </a:r>
            <a:endParaRPr/>
          </a:p>
          <a:p>
            <a:pPr indent="0" lvl="0" marL="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1" lang="ru-RU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спеціальні пільги</a:t>
            </a:r>
            <a:r>
              <a:rPr lang="ru-RU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для ветеранів та учасників бойових дій.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52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None/>
            </a:pPr>
            <a:r>
              <a:rPr b="1" lang="ru-RU" sz="2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Держава гарантує їм особливий статус, бо вони виконують найважливіший обов’язок — захищають незалежність і територіальну цілісність України.</a:t>
            </a:r>
            <a:endParaRPr/>
          </a:p>
        </p:txBody>
      </p:sp>
      <p:pic>
        <p:nvPicPr>
          <p:cNvPr id="204" name="Google Shape;204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278042" y="5766772"/>
            <a:ext cx="662603" cy="662603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" name="Google Shape;205;p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678926" y="6036079"/>
            <a:ext cx="662603" cy="66260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Зображення, що містить емблема, символ, нашивка, логотип&#10;&#10;Вміст на основі ШІ може бути неправильним." id="206" name="Google Shape;206;p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97246" y="323676"/>
            <a:ext cx="509511" cy="59159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" name="Google Shape;207;p9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-1469746" y="1138199"/>
            <a:ext cx="15268575" cy="133253"/>
          </a:xfrm>
          <a:prstGeom prst="rect">
            <a:avLst/>
          </a:prstGeom>
          <a:noFill/>
          <a:ln>
            <a:noFill/>
          </a:ln>
        </p:spPr>
      </p:pic>
      <p:sp>
        <p:nvSpPr>
          <p:cNvPr id="208" name="Google Shape;208;p9"/>
          <p:cNvSpPr txBox="1"/>
          <p:nvPr/>
        </p:nvSpPr>
        <p:spPr>
          <a:xfrm>
            <a:off x="119667" y="1455520"/>
            <a:ext cx="12054914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7. </a:t>
            </a:r>
            <a:r>
              <a:rPr lang="ru-RU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Висновки</a:t>
            </a:r>
            <a:endParaRPr/>
          </a:p>
        </p:txBody>
      </p:sp>
    </p:spTree>
  </p:cSld>
  <p:clrMapOvr>
    <a:masterClrMapping/>
  </p:clrMapOvr>
  <p:transition spd="med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4" name="Google Shape;214;p10"/>
          <p:cNvPicPr preferRelativeResize="0"/>
          <p:nvPr/>
        </p:nvPicPr>
        <p:blipFill rotWithShape="1">
          <a:blip r:embed="rId3">
            <a:alphaModFix amt="40000"/>
          </a:blip>
          <a:srcRect b="0" l="0" r="0" t="0"/>
          <a:stretch/>
        </p:blipFill>
        <p:spPr>
          <a:xfrm>
            <a:off x="1" y="1420684"/>
            <a:ext cx="12192000" cy="457587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" name="Google Shape;215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25413"/>
            <a:ext cx="12192000" cy="944562"/>
          </a:xfrm>
          <a:prstGeom prst="rect">
            <a:avLst/>
          </a:prstGeom>
          <a:noFill/>
          <a:ln>
            <a:noFill/>
          </a:ln>
        </p:spPr>
      </p:pic>
      <p:sp>
        <p:nvSpPr>
          <p:cNvPr id="216" name="Google Shape;216;p10"/>
          <p:cNvSpPr txBox="1"/>
          <p:nvPr/>
        </p:nvSpPr>
        <p:spPr>
          <a:xfrm>
            <a:off x="0" y="215900"/>
            <a:ext cx="12192000" cy="854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ru-RU" sz="4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Захист прав військовослужбовців</a:t>
            </a:r>
            <a:endParaRPr b="1" sz="4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7" name="Google Shape;217;p1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278042" y="5766772"/>
            <a:ext cx="662603" cy="662603"/>
          </a:xfrm>
          <a:prstGeom prst="rect">
            <a:avLst/>
          </a:prstGeom>
          <a:noFill/>
          <a:ln>
            <a:noFill/>
          </a:ln>
        </p:spPr>
      </p:pic>
      <p:pic>
        <p:nvPicPr>
          <p:cNvPr id="218" name="Google Shape;218;p1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678926" y="6036079"/>
            <a:ext cx="662603" cy="66260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Зображення, що містить емблема, символ, нашивка, логотип&#10;&#10;Вміст на основі ШІ може бути неправильним." id="219" name="Google Shape;219;p1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97246" y="323676"/>
            <a:ext cx="509511" cy="59159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0" name="Google Shape;220;p10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-1469746" y="1138199"/>
            <a:ext cx="15268575" cy="133253"/>
          </a:xfrm>
          <a:prstGeom prst="rect">
            <a:avLst/>
          </a:prstGeom>
          <a:noFill/>
          <a:ln>
            <a:noFill/>
          </a:ln>
        </p:spPr>
      </p:pic>
      <p:sp>
        <p:nvSpPr>
          <p:cNvPr id="221" name="Google Shape;221;p10"/>
          <p:cNvSpPr txBox="1"/>
          <p:nvPr/>
        </p:nvSpPr>
        <p:spPr>
          <a:xfrm>
            <a:off x="-1" y="1454634"/>
            <a:ext cx="12191999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Джерела</a:t>
            </a:r>
            <a:r>
              <a:rPr lang="ru-RU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endParaRPr/>
          </a:p>
        </p:txBody>
      </p:sp>
      <p:sp>
        <p:nvSpPr>
          <p:cNvPr id="222" name="Google Shape;222;p10"/>
          <p:cNvSpPr/>
          <p:nvPr/>
        </p:nvSpPr>
        <p:spPr>
          <a:xfrm>
            <a:off x="90534" y="2896950"/>
            <a:ext cx="11760452" cy="193899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Конституція України (1996).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Закон України «Про соціальний і правовий захист військовослужбовців та членів їх сімей» № 2011-XII.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Закон України «Про військовий обов’язок і військову службу» № 2232-XII.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Закон України «Про статус ветеранів війни, гарантії їх соціального захисту» № 3551-XII.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Закон України «Про пенсійне забезпечення осіб, звільнених з військової служби» № 2262-XII.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Постанова КМУ № 168 від 28.02.2022.</a:t>
            </a:r>
            <a:endParaRPr/>
          </a:p>
        </p:txBody>
      </p:sp>
    </p:spTree>
  </p:cSld>
  <p:clrMapOvr>
    <a:masterClrMapping/>
  </p:clrMapOvr>
  <p:transition spd="med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7" name="Google Shape;227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62483" y="-28312"/>
            <a:ext cx="12316964" cy="7082254"/>
          </a:xfrm>
          <a:prstGeom prst="rect">
            <a:avLst/>
          </a:prstGeom>
          <a:noFill/>
          <a:ln>
            <a:noFill/>
          </a:ln>
        </p:spPr>
      </p:pic>
      <p:pic>
        <p:nvPicPr>
          <p:cNvPr id="228" name="Google Shape;228;p1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-1538288" y="2463806"/>
            <a:ext cx="15268575" cy="2498725"/>
          </a:xfrm>
          <a:prstGeom prst="rect">
            <a:avLst/>
          </a:prstGeom>
          <a:noFill/>
          <a:ln>
            <a:noFill/>
          </a:ln>
        </p:spPr>
      </p:pic>
      <p:sp>
        <p:nvSpPr>
          <p:cNvPr id="229" name="Google Shape;229;p11"/>
          <p:cNvSpPr txBox="1"/>
          <p:nvPr>
            <p:ph type="ctrTitle"/>
          </p:nvPr>
        </p:nvSpPr>
        <p:spPr>
          <a:xfrm>
            <a:off x="2015636" y="241765"/>
            <a:ext cx="7745685" cy="185774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Arial"/>
              <a:buNone/>
            </a:pPr>
            <a:br>
              <a:rPr b="1" lang="ru-RU" sz="5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b="1" lang="ru-RU" sz="5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b="1" lang="ru-RU" sz="5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lang="ru-RU" sz="6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Дякую за увагу</a:t>
            </a:r>
            <a:br>
              <a:rPr b="1" lang="ru-RU" sz="6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lang="ru-RU" sz="6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Питання?</a:t>
            </a:r>
            <a:endParaRPr b="1">
              <a:solidFill>
                <a:schemeClr val="lt1"/>
              </a:solidFill>
            </a:endParaRPr>
          </a:p>
        </p:txBody>
      </p:sp>
      <p:pic>
        <p:nvPicPr>
          <p:cNvPr id="230" name="Google Shape;230;p1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1278042" y="5766772"/>
            <a:ext cx="662603" cy="662603"/>
          </a:xfrm>
          <a:prstGeom prst="rect">
            <a:avLst/>
          </a:prstGeom>
          <a:noFill/>
          <a:ln>
            <a:noFill/>
          </a:ln>
        </p:spPr>
      </p:pic>
      <p:pic>
        <p:nvPicPr>
          <p:cNvPr id="231" name="Google Shape;231;p1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0678926" y="6036079"/>
            <a:ext cx="662603" cy="662603"/>
          </a:xfrm>
          <a:prstGeom prst="rect">
            <a:avLst/>
          </a:prstGeom>
          <a:noFill/>
          <a:ln>
            <a:noFill/>
          </a:ln>
        </p:spPr>
      </p:pic>
      <p:sp>
        <p:nvSpPr>
          <p:cNvPr id="232" name="Google Shape;232;p11"/>
          <p:cNvSpPr txBox="1"/>
          <p:nvPr/>
        </p:nvSpPr>
        <p:spPr>
          <a:xfrm>
            <a:off x="154913" y="5713803"/>
            <a:ext cx="8440447" cy="11387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br>
              <a:rPr lang="ru-RU" sz="1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ru-RU" sz="1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Заступник начальника 199 навчального центру з психологічної підтримки персонал – начальник відділення психологічної підтримки персоналу </a:t>
            </a:r>
            <a:br>
              <a:rPr lang="ru-RU" sz="1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lang="ru-RU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підполковник                                                                    Дмитро </a:t>
            </a:r>
            <a:r>
              <a:rPr b="1" lang="ru-RU" sz="180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ШИМКО</a:t>
            </a:r>
            <a:endParaRPr b="1" sz="1600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3" name="Google Shape;233;p1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9761321" y="67484"/>
            <a:ext cx="2293558" cy="206686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Зображення, що містить емблема, символ, нашивка, логотип&#10;&#10;Вміст на основі ШІ може бути неправильним." id="234" name="Google Shape;234;p11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54913" y="178877"/>
            <a:ext cx="1691662" cy="196417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>
    <p:fade/>
  </p:transition>
</p:sld>
</file>

<file path=ppt/theme/theme1.xml><?xml version="1.0" encoding="utf-8"?>
<a:theme xmlns:a="http://schemas.openxmlformats.org/drawingml/2006/main" xmlns:r="http://schemas.openxmlformats.org/officeDocument/2006/relationships" name="Тема Office">
  <a:themeElements>
    <a:clrScheme name="Офіс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Тема Office">
  <a:themeElements>
    <a:clrScheme name="Офіс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2025-03-23T21:26:12Z</dcterms:created>
  <dc:creator>artarmor@gmail.com</dc:creator>
</cp:coreProperties>
</file>