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9"/>
  </p:notesMasterIdLst>
  <p:sldIdLst>
    <p:sldId id="256" r:id="rId2"/>
    <p:sldId id="329" r:id="rId3"/>
    <p:sldId id="330" r:id="rId4"/>
    <p:sldId id="347" r:id="rId5"/>
    <p:sldId id="350" r:id="rId6"/>
    <p:sldId id="357" r:id="rId7"/>
    <p:sldId id="358" r:id="rId8"/>
    <p:sldId id="359" r:id="rId9"/>
    <p:sldId id="360" r:id="rId10"/>
    <p:sldId id="353" r:id="rId11"/>
    <p:sldId id="351" r:id="rId12"/>
    <p:sldId id="355" r:id="rId13"/>
    <p:sldId id="352" r:id="rId14"/>
    <p:sldId id="356" r:id="rId15"/>
    <p:sldId id="354" r:id="rId16"/>
    <p:sldId id="361" r:id="rId17"/>
    <p:sldId id="300" r:id="rId18"/>
  </p:sldIdLst>
  <p:sldSz cx="12192000" cy="6858000"/>
  <p:notesSz cx="6858000" cy="9144000"/>
  <p:embeddedFontLst>
    <p:embeddedFont>
      <p:font typeface="UAF Sans Medium" panose="020B0604020202020204" charset="-52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UAF Sans" panose="020B0604020202020204" charset="-52"/>
      <p:regular r:id="rId25"/>
      <p:bold r:id="rId26"/>
    </p:embeddedFont>
    <p:embeddedFont>
      <p:font typeface="UAF Sans SemiBold" panose="020B0604020202020204" charset="-52"/>
      <p:bold r:id="rId2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3919569-E7B9-44A8-B41F-39BAFE14A559}">
          <p14:sldIdLst>
            <p14:sldId id="256"/>
            <p14:sldId id="329"/>
            <p14:sldId id="330"/>
            <p14:sldId id="347"/>
            <p14:sldId id="350"/>
            <p14:sldId id="357"/>
            <p14:sldId id="358"/>
            <p14:sldId id="359"/>
            <p14:sldId id="360"/>
            <p14:sldId id="353"/>
            <p14:sldId id="351"/>
            <p14:sldId id="355"/>
            <p14:sldId id="352"/>
            <p14:sldId id="356"/>
            <p14:sldId id="354"/>
            <p14:sldId id="361"/>
            <p14:sldId id="30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slan Klepets" initials="RK" lastIdx="1" clrIdx="0">
    <p:extLst>
      <p:ext uri="{19B8F6BF-5375-455C-9EA6-DF929625EA0E}">
        <p15:presenceInfo xmlns:p15="http://schemas.microsoft.com/office/powerpoint/2012/main" userId="441f0d8126c8e4f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59" autoAdjust="0"/>
    <p:restoredTop sz="94667" autoAdjust="0"/>
  </p:normalViewPr>
  <p:slideViewPr>
    <p:cSldViewPr snapToGrid="0" showGuides="1">
      <p:cViewPr varScale="1">
        <p:scale>
          <a:sx n="69" d="100"/>
          <a:sy n="69" d="100"/>
        </p:scale>
        <p:origin x="9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64CDAC-005C-423C-9B7E-1B406F1FB54F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2DB6E1-87F8-406B-96F7-0257EF47E4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531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53232-AFDA-4199-453B-EAEB9549CD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UAF Sans SemiBold" pitchFamily="2" charset="-52"/>
                <a:ea typeface="UAF Sans SemiBold" pitchFamily="2" charset="-52"/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8D2DA7-416B-DBC9-2685-4D2D50317B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98E046-5251-8D1E-F981-3277B0FB15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0CD462-C9DA-4DE9-BC94-EDEEDC476D28}" type="datetime1">
              <a:rPr lang="ru-RU" smtClean="0"/>
              <a:t>12.11.2024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63989-12E7-C1C8-B226-5364A4A5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0F845-D38C-FD5A-5B9A-90B4F21FD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17C41B-B130-4FFC-B346-BC5CFC315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292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1BCF7-8835-D974-E130-D1433835A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99A47-075B-A176-4CDB-15F4CAD20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rgbClr val="800000"/>
              </a:buClr>
              <a:buSzPct val="120000"/>
              <a:buFont typeface="Wingdings" panose="05000000000000000000" pitchFamily="2" charset="2"/>
              <a:buChar char="ü"/>
              <a:defRPr/>
            </a:lvl1pPr>
            <a:lvl2pPr marL="685800" indent="-228600">
              <a:buClr>
                <a:srgbClr val="800000"/>
              </a:buClr>
              <a:buFont typeface="Wingdings" panose="05000000000000000000" pitchFamily="2" charset="2"/>
              <a:buChar char="ü"/>
              <a:defRPr/>
            </a:lvl2pPr>
            <a:lvl3pPr marL="1143000" indent="-228600">
              <a:buClr>
                <a:srgbClr val="800000"/>
              </a:buClr>
              <a:buFont typeface="Wingdings" panose="05000000000000000000" pitchFamily="2" charset="2"/>
              <a:buChar char="ü"/>
              <a:defRPr/>
            </a:lvl3pPr>
            <a:lvl4pPr marL="1600200" indent="-228600">
              <a:buClr>
                <a:srgbClr val="800000"/>
              </a:buClr>
              <a:buFont typeface="Wingdings" panose="05000000000000000000" pitchFamily="2" charset="2"/>
              <a:buChar char="ü"/>
              <a:defRPr/>
            </a:lvl4pPr>
            <a:lvl5pPr marL="2057400" indent="-228600">
              <a:buClr>
                <a:srgbClr val="800000"/>
              </a:buClr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9C3B383-D875-FEB4-0416-35827708E181}"/>
              </a:ext>
            </a:extLst>
          </p:cNvPr>
          <p:cNvSpPr txBox="1">
            <a:spLocks/>
          </p:cNvSpPr>
          <p:nvPr userDrawn="1"/>
        </p:nvSpPr>
        <p:spPr>
          <a:xfrm>
            <a:off x="832698" y="5729838"/>
            <a:ext cx="6839415" cy="14288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AF Sans SemiBold" pitchFamily="2" charset="-52"/>
                <a:ea typeface="UAF Sans SemiBold" pitchFamily="2" charset="-52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400" dirty="0">
                <a:solidFill>
                  <a:schemeClr val="bg1"/>
                </a:solidFill>
              </a:rPr>
              <a:t>Десантно-штурмов</a:t>
            </a:r>
            <a:r>
              <a:rPr lang="uk-UA" sz="1400" dirty="0">
                <a:solidFill>
                  <a:schemeClr val="bg1"/>
                </a:solidFill>
              </a:rPr>
              <a:t>і війська</a:t>
            </a:r>
            <a:br>
              <a:rPr lang="uk-UA" sz="1400" dirty="0">
                <a:solidFill>
                  <a:schemeClr val="bg1"/>
                </a:solidFill>
              </a:rPr>
            </a:br>
            <a:r>
              <a:rPr lang="uk-UA" sz="1400" dirty="0">
                <a:solidFill>
                  <a:schemeClr val="bg1"/>
                </a:solidFill>
              </a:rPr>
              <a:t>Збройних Сил України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95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44497-9425-6605-FBD0-507EC4457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3950B7-449A-0B37-11DE-73A6F4170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54452-6C0C-7BC1-F1C1-A467FAA9F4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DF7B2C-63D4-407C-9333-FA9BC2BBFB34}" type="datetime1">
              <a:rPr lang="ru-RU" smtClean="0"/>
              <a:t>12.11.2024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D55A7-6419-C0B5-3DB9-9CB498A5A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9975E-C0CC-E488-59EB-37270B4A3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17C41B-B130-4FFC-B346-BC5CFC315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12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E1879-88D5-2A5C-A735-CD9B5B9B2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70D89-B479-9C87-702A-24887FDDA0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AF640B-1F64-4EAC-D351-6B1F5679DC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EC88C6-45E2-0654-FFEE-D8F3E3075C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0AA2B6-6340-4AFA-B0EE-613CF98E7003}" type="datetime1">
              <a:rPr lang="ru-RU" smtClean="0"/>
              <a:t>12.11.2024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99F793-EC32-5C63-EB41-327216CB4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657835-0F15-253F-7EC7-4323D2BAD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17C41B-B130-4FFC-B346-BC5CFC315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060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06792-B142-0271-6B2E-15E6090B8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2D77DB-B087-7E0C-25B9-AC683C522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E05ACA-675A-C644-EA45-E0EA8785B1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7FBAE9-113A-FD09-FE0D-22707633A4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2036BC-1D85-D8E9-13AE-8272619B07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2278C4-E2D3-E2D0-567D-1AC4AB1170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1446E8-FA0D-43F9-937D-0A817C65D5A7}" type="datetime1">
              <a:rPr lang="ru-RU" smtClean="0"/>
              <a:t>12.11.2024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9EA204-3BAA-CCB5-249B-70D99E108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232AB6-94AC-D5AF-424D-650B7D98B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17C41B-B130-4FFC-B346-BC5CFC315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5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36615-58EE-6CB7-FA97-0B304DFD8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98DC55-9166-7D91-1DBD-8353404793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B8296B-7776-42AE-9F12-654470B67DCA}" type="datetime1">
              <a:rPr lang="ru-RU" smtClean="0"/>
              <a:t>12.11.2024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FFEE2E-25B7-E141-9B67-5B04C7442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F8A67D-0C2C-C0D1-EFC5-06D611FFA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17C41B-B130-4FFC-B346-BC5CFC315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035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6FB5C9-A685-74AA-7F8F-76ED23C683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8CB54D-AB61-46F2-A4BB-D35AB1B2A4DA}" type="datetime1">
              <a:rPr lang="ru-RU" smtClean="0"/>
              <a:t>12.11.2024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88B87F-CC27-3AC1-5C74-CF7889511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BA4A5F-275D-254F-BA6C-A62726A2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17C41B-B130-4FFC-B346-BC5CFC315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20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6C702-4C40-5B24-C009-371D4D6AB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8FA1D-C6E5-578A-7CD7-288A6E3A7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3C045C-208C-782F-6886-C0D091AFF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9CF49D-BDAF-0446-9225-2E68425BE0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3D6A25-B0E5-4450-A453-0A6B9344C3F9}" type="datetime1">
              <a:rPr lang="ru-RU" smtClean="0"/>
              <a:t>12.11.2024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7D3B9E-DF07-AE3A-E994-CD169A3B7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F67710-8A36-675F-1022-AA34B77DA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17C41B-B130-4FFC-B346-BC5CFC315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160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251C8-9536-47C8-245D-732E9E831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A45540-0F07-90A1-D972-E48187A56D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F6A260-7E88-2EA7-CBEF-F2B848AE87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29373-5078-77EF-4C7F-9FB0AA1878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E1BAE6-2A3B-426B-98F0-D525874C0A4E}" type="datetime1">
              <a:rPr lang="ru-RU" smtClean="0"/>
              <a:t>12.11.2024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68235B-E48E-EC89-9529-37358BB43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77D9A8-732A-AC66-35CA-C15CE612D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17C41B-B130-4FFC-B346-BC5CFC315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113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B0DAF-F779-391D-965B-156A25495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1666C6-BAAE-02DD-6D1B-41FBDAF30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C6DFB6-2A20-C3DD-72BC-E6E40CCD8F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4E15A5-5E61-4CFF-AB09-FFD6BDEDCD86}" type="datetime1">
              <a:rPr lang="ru-RU" smtClean="0"/>
              <a:t>12.11.2024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6F8A7-565B-F159-5B2F-4595D4217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55087A-CA4E-F110-DD7B-C3124B2EF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17C41B-B130-4FFC-B346-BC5CFC315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193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3E351D-3ABC-C881-C74C-1E16E71C1C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5C77F1-9B54-7F2C-D98A-4DC98217F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96920-DFCB-452A-07DF-28DA1FCE95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A6D329-F6A3-4B7D-AAAD-06BC915C6B98}" type="datetime1">
              <a:rPr lang="ru-RU" smtClean="0"/>
              <a:t>12.11.2024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84217-0C0B-EC68-2DB9-99B38632F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1EDA1-6B15-0690-D25F-9E84406FE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17C41B-B130-4FFC-B346-BC5CFC315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763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F2B4DA-910E-7B7F-B372-420A9449C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3EDDCC-CEC2-8829-E2DE-1C083E179C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7" name="Місце для номера слайда 3">
            <a:extLst>
              <a:ext uri="{FF2B5EF4-FFF2-40B4-BE49-F238E27FC236}">
                <a16:creationId xmlns:a16="http://schemas.microsoft.com/office/drawing/2014/main" id="{C23B5C00-515A-D795-7DAB-F4F59FFCBF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17C41B-B130-4FFC-B346-BC5CFC3159C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0A6697-D8E6-54AD-EE68-E0F47649AB3B}"/>
              </a:ext>
            </a:extLst>
          </p:cNvPr>
          <p:cNvSpPr/>
          <p:nvPr userDrawn="1"/>
        </p:nvSpPr>
        <p:spPr>
          <a:xfrm>
            <a:off x="0" y="6036816"/>
            <a:ext cx="12192000" cy="8211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11">
            <a:extLst>
              <a:ext uri="{FF2B5EF4-FFF2-40B4-BE49-F238E27FC236}">
                <a16:creationId xmlns:a16="http://schemas.microsoft.com/office/drawing/2014/main" id="{D0B7B835-4C74-2F23-8BEB-C1DBC883CB20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09" y="6185785"/>
            <a:ext cx="572366" cy="512194"/>
          </a:xfrm>
          <a:prstGeom prst="rect">
            <a:avLst/>
          </a:prstGeom>
        </p:spPr>
      </p:pic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013D0B04-5B1A-A880-5B58-BEDA4E7D99BB}"/>
              </a:ext>
            </a:extLst>
          </p:cNvPr>
          <p:cNvSpPr txBox="1">
            <a:spLocks/>
          </p:cNvSpPr>
          <p:nvPr userDrawn="1"/>
        </p:nvSpPr>
        <p:spPr>
          <a:xfrm>
            <a:off x="9241086" y="62616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617C41B-B130-4FFC-B346-BC5CFC3159CA}" type="slidenum">
              <a:rPr lang="ru-RU" sz="2400" smtClean="0">
                <a:solidFill>
                  <a:srgbClr val="C00000"/>
                </a:solidFill>
                <a:latin typeface="UAF Sans SemiBold" pitchFamily="2" charset="-52"/>
                <a:ea typeface="UAF Sans SemiBold" pitchFamily="2" charset="-52"/>
              </a:rPr>
              <a:pPr/>
              <a:t>‹#›</a:t>
            </a:fld>
            <a:endParaRPr lang="ru-RU" sz="2400" dirty="0">
              <a:solidFill>
                <a:srgbClr val="C00000"/>
              </a:solidFill>
              <a:latin typeface="UAF Sans SemiBold" pitchFamily="2" charset="-52"/>
              <a:ea typeface="UAF Sans SemiBold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6335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AF Sans SemiBold" pitchFamily="2" charset="-52"/>
          <a:ea typeface="UAF Sans SemiBold" pitchFamily="2" charset="-5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AF Sans Medium" pitchFamily="2" charset="-52"/>
          <a:ea typeface="UAF Sans Medium" pitchFamily="2" charset="-5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AF Sans" pitchFamily="2" charset="-52"/>
          <a:ea typeface="UAF Sans" pitchFamily="2" charset="-5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AF Sans" pitchFamily="2" charset="-52"/>
          <a:ea typeface="UAF Sans" pitchFamily="2" charset="-5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AF Sans" pitchFamily="2" charset="-52"/>
          <a:ea typeface="UAF Sans" pitchFamily="2" charset="-5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AF Sans" pitchFamily="2" charset="-52"/>
          <a:ea typeface="UAF Sans" pitchFamily="2" charset="-5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6F99193-6791-D008-A28D-A777F1905FD8}"/>
              </a:ext>
            </a:extLst>
          </p:cNvPr>
          <p:cNvSpPr/>
          <p:nvPr/>
        </p:nvSpPr>
        <p:spPr>
          <a:xfrm rot="10800000">
            <a:off x="0" y="0"/>
            <a:ext cx="1912937" cy="196215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7640526-DBBC-966E-F51C-3D1935EF7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86" y="263568"/>
            <a:ext cx="1559229" cy="139531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004337-3189-2B67-B7D8-3EC5AE78E0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9612" y="2433723"/>
            <a:ext cx="9748762" cy="2387600"/>
          </a:xfrm>
        </p:spPr>
        <p:txBody>
          <a:bodyPr>
            <a:normAutofit fontScale="90000"/>
          </a:bodyPr>
          <a:lstStyle/>
          <a:p>
            <a:r>
              <a:rPr lang="uk-UA" dirty="0"/>
              <a:t>Перемоги Сил оборони України</a:t>
            </a:r>
            <a:br>
              <a:rPr lang="uk-UA" dirty="0"/>
            </a:br>
            <a:r>
              <a:rPr lang="uk-UA" dirty="0"/>
              <a:t> на суші, морі, у повітрі </a:t>
            </a:r>
            <a:br>
              <a:rPr lang="uk-UA" dirty="0"/>
            </a:br>
            <a:r>
              <a:rPr lang="uk-UA" dirty="0"/>
              <a:t>під час відбиття широкомасштабної збройної агресії ворога</a:t>
            </a:r>
          </a:p>
        </p:txBody>
      </p:sp>
    </p:spTree>
    <p:extLst>
      <p:ext uri="{BB962C8B-B14F-4D97-AF65-F5344CB8AC3E}">
        <p14:creationId xmlns:p14="http://schemas.microsoft.com/office/powerpoint/2010/main" val="3721577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Битва за Київ: Генштаб ЗСУ нагадав про оборону столиці - Останні та  актуальні новини України та світу, новини дня онлайн - Україна Молода">
            <a:extLst>
              <a:ext uri="{FF2B5EF4-FFF2-40B4-BE49-F238E27FC236}">
                <a16:creationId xmlns:a16="http://schemas.microsoft.com/office/drawing/2014/main" id="{54990284-A334-F63C-B331-883864B986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8" r="19094"/>
          <a:stretch/>
        </p:blipFill>
        <p:spPr bwMode="auto">
          <a:xfrm>
            <a:off x="6257291" y="156391"/>
            <a:ext cx="5629270" cy="5926591"/>
          </a:xfrm>
          <a:prstGeom prst="rect">
            <a:avLst/>
          </a:prstGeom>
          <a:noFill/>
          <a:effectLst>
            <a:softEdge rad="444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3BBBFE6-B2F2-F9EA-FE22-EE955BDBD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498" y="1181735"/>
            <a:ext cx="5515151" cy="2823967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uk-UA" sz="1600" b="1" dirty="0">
                <a:latin typeface="UAF Sans" pitchFamily="2" charset="-52"/>
                <a:ea typeface="UAF Sans" pitchFamily="2" charset="-52"/>
              </a:rPr>
              <a:t>Битва за Київ (24.02–02.04.2022) </a:t>
            </a:r>
            <a:br>
              <a:rPr lang="uk-UA" sz="1600" b="1" dirty="0">
                <a:latin typeface="UAF Sans" pitchFamily="2" charset="-52"/>
                <a:ea typeface="UAF Sans" pitchFamily="2" charset="-52"/>
              </a:rPr>
            </a:br>
            <a:r>
              <a:rPr lang="uk-UA" sz="1600" b="1" dirty="0">
                <a:latin typeface="UAF Sans" pitchFamily="2" charset="-52"/>
                <a:ea typeface="UAF Sans" pitchFamily="2" charset="-52"/>
              </a:rPr>
              <a:t>перша і одна з ключових битв у ході російського повномасштабного вторгнення в Україну.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uk-UA" sz="1600" dirty="0">
                <a:latin typeface="UAF Sans" pitchFamily="2" charset="-52"/>
                <a:ea typeface="UAF Sans" pitchFamily="2" charset="-52"/>
              </a:rPr>
              <a:t>В ході бойових дій російські війська зазнали відчутної поразки та вимушені були під тиском ЗСУ відступити з території України для перегрупування. 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uk-UA" sz="1600" dirty="0">
                <a:latin typeface="UAF Sans" pitchFamily="2" charset="-52"/>
                <a:ea typeface="UAF Sans" pitchFamily="2" charset="-52"/>
              </a:rPr>
              <a:t>У результаті контрнаступу були повністю звільнені Київська, Чернігівська, Сумська області, а також окремі райони Харківщини. 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uk-UA" sz="1600" dirty="0">
                <a:latin typeface="UAF Sans" pitchFamily="2" charset="-52"/>
                <a:ea typeface="UAF Sans" pitchFamily="2" charset="-52"/>
              </a:rPr>
              <a:t>Російський план «Стрибок мангуста», був остаточно похований, війна перейшла у затяжну фазу.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uk-UA" sz="1600" dirty="0">
                <a:latin typeface="UAF Sans" pitchFamily="2" charset="-52"/>
                <a:ea typeface="UAF Sans" pitchFamily="2" charset="-52"/>
              </a:rPr>
              <a:t>У ході бойових дій відзначилися, зокрема, підрозділи 79, 80 та 95 ОДШБр.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AC9DC9C-E844-1EE1-FE9F-7E4244253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9" y="570710"/>
            <a:ext cx="10515600" cy="48166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uk-UA" sz="2800" dirty="0">
                <a:solidFill>
                  <a:srgbClr val="800000"/>
                </a:solidFill>
              </a:rPr>
              <a:t>Битва за Київ</a:t>
            </a:r>
          </a:p>
        </p:txBody>
      </p:sp>
    </p:spTree>
    <p:extLst>
      <p:ext uri="{BB962C8B-B14F-4D97-AF65-F5344CB8AC3E}">
        <p14:creationId xmlns:p14="http://schemas.microsoft.com/office/powerpoint/2010/main" val="3791773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8FD8B80F-408A-D1C4-63B8-2EDEDB18D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21689" y="3015862"/>
            <a:ext cx="5970311" cy="3022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5FC4EE-DBE6-599E-43F9-BEC5FCFAE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534" y="700475"/>
            <a:ext cx="10767189" cy="624461"/>
          </a:xfrm>
        </p:spPr>
        <p:txBody>
          <a:bodyPr>
            <a:normAutofit fontScale="90000"/>
          </a:bodyPr>
          <a:lstStyle/>
          <a:p>
            <a:pPr>
              <a:lnSpc>
                <a:spcPct val="120000"/>
              </a:lnSpc>
            </a:pPr>
            <a:r>
              <a:rPr lang="ru-RU" sz="2800" dirty="0">
                <a:solidFill>
                  <a:srgbClr val="800000"/>
                </a:solidFill>
              </a:rPr>
              <a:t>Харк</a:t>
            </a:r>
            <a:r>
              <a:rPr lang="uk-UA" dirty="0"/>
              <a:t>івська</a:t>
            </a:r>
            <a:r>
              <a:rPr lang="ru-RU" sz="2800" dirty="0">
                <a:solidFill>
                  <a:srgbClr val="800000"/>
                </a:solidFill>
              </a:rPr>
              <a:t> наступальна </a:t>
            </a:r>
            <a:br>
              <a:rPr lang="ru-RU" sz="2800" dirty="0">
                <a:solidFill>
                  <a:srgbClr val="800000"/>
                </a:solidFill>
              </a:rPr>
            </a:br>
            <a:r>
              <a:rPr lang="ru-RU" sz="2800" dirty="0">
                <a:solidFill>
                  <a:srgbClr val="800000"/>
                </a:solidFill>
              </a:rPr>
              <a:t>операція</a:t>
            </a:r>
          </a:p>
        </p:txBody>
      </p:sp>
      <p:sp>
        <p:nvSpPr>
          <p:cNvPr id="12" name="Місце для вмісту 2">
            <a:extLst>
              <a:ext uri="{FF2B5EF4-FFF2-40B4-BE49-F238E27FC236}">
                <a16:creationId xmlns:a16="http://schemas.microsoft.com/office/drawing/2014/main" id="{28B106F9-0A48-7EC3-5601-0339307BA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194" y="1848237"/>
            <a:ext cx="5264156" cy="4049643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uk-UA" sz="1600" dirty="0">
                <a:latin typeface="UAF Sans" pitchFamily="2" charset="-52"/>
                <a:ea typeface="UAF Sans" pitchFamily="2" charset="-52"/>
              </a:rPr>
              <a:t>У серпні 2022 року ЗСУ отримали оперативне завдання рішучими наступальними діями прорвати оборону і розгромити угруповання противника в районі н.п. Балаклія, Ізюм, Шевченкове та Куп’янськ, відтіснити противника від м. Харкова до державного кордону.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uk-UA" sz="1600" dirty="0">
                <a:latin typeface="UAF Sans" pitchFamily="2" charset="-52"/>
                <a:ea typeface="UAF Sans" pitchFamily="2" charset="-52"/>
              </a:rPr>
              <a:t>Завдяки введенню противника в оману щодо напрямку майбутнього наступу, у поєднанні </a:t>
            </a:r>
            <a:br>
              <a:rPr lang="uk-UA" sz="1600" dirty="0">
                <a:latin typeface="UAF Sans" pitchFamily="2" charset="-52"/>
                <a:ea typeface="UAF Sans" pitchFamily="2" charset="-52"/>
              </a:rPr>
            </a:br>
            <a:r>
              <a:rPr lang="uk-UA" sz="1600" dirty="0">
                <a:latin typeface="UAF Sans" pitchFamily="2" charset="-52"/>
                <a:ea typeface="UAF Sans" pitchFamily="2" charset="-52"/>
              </a:rPr>
              <a:t>з високим рівнем вмотивованості та підготовки особового складу, ЗСУ зуміли провести </a:t>
            </a:r>
            <a:br>
              <a:rPr lang="uk-UA" sz="1600" dirty="0">
                <a:latin typeface="UAF Sans" pitchFamily="2" charset="-52"/>
                <a:ea typeface="UAF Sans" pitchFamily="2" charset="-52"/>
              </a:rPr>
            </a:br>
            <a:r>
              <a:rPr lang="uk-UA" sz="1600" dirty="0">
                <a:latin typeface="UAF Sans" pitchFamily="2" charset="-52"/>
                <a:ea typeface="UAF Sans" pitchFamily="2" charset="-52"/>
              </a:rPr>
              <a:t>блискучу наступальну операцію на Харківському, Слобожанському й Краматорському </a:t>
            </a:r>
            <a:br>
              <a:rPr lang="uk-UA" sz="1600" dirty="0">
                <a:latin typeface="UAF Sans" pitchFamily="2" charset="-52"/>
                <a:ea typeface="UAF Sans" pitchFamily="2" charset="-52"/>
              </a:rPr>
            </a:br>
            <a:r>
              <a:rPr lang="uk-UA" sz="1600" dirty="0">
                <a:latin typeface="UAF Sans" pitchFamily="2" charset="-52"/>
                <a:ea typeface="UAF Sans" pitchFamily="2" charset="-52"/>
              </a:rPr>
              <a:t>операційних напрямках.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1599E1-35C3-CA7E-C3E3-63037BDC3A4F}"/>
              </a:ext>
            </a:extLst>
          </p:cNvPr>
          <p:cNvSpPr txBox="1"/>
          <p:nvPr/>
        </p:nvSpPr>
        <p:spPr>
          <a:xfrm>
            <a:off x="6126480" y="507691"/>
            <a:ext cx="5789231" cy="3746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uk-UA" sz="1400" b="1" dirty="0">
                <a:latin typeface="UAF Sans" pitchFamily="2" charset="-52"/>
                <a:ea typeface="UAF Sans" pitchFamily="2" charset="-52"/>
              </a:rPr>
              <a:t>Після класичного прориву лінії оборони в районі Балаклії, здійсненого мехбригадами, у пролом були кинуті не танкові частини, як зазвичай, а мобільні підрозділи Десантно-штурмових військ на легкій і швидкісній техніці. Оборону супротивника було повністю дезорганізовано.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uk-UA" sz="1400" b="1" dirty="0">
                <a:latin typeface="UAF Sans" pitchFamily="2" charset="-52"/>
                <a:ea typeface="UAF Sans" pitchFamily="2" charset="-52"/>
              </a:rPr>
              <a:t>12 вересня ЗСУ витіснили росіян за лінію державного кордону, повернувши 421 населений пункт та очистивши від ворога 8 000 кв. км.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uk-UA" sz="1400" b="1" dirty="0">
                <a:latin typeface="UAF Sans" pitchFamily="2" charset="-52"/>
                <a:ea typeface="UAF Sans" pitchFamily="2" charset="-52"/>
              </a:rPr>
              <a:t>За даними Генштабу, за рахунок </a:t>
            </a:r>
            <a:r>
              <a:rPr lang="en-US" sz="1400" b="1" dirty="0">
                <a:latin typeface="UAF Sans" pitchFamily="2" charset="-52"/>
                <a:ea typeface="UAF Sans" pitchFamily="2" charset="-52"/>
              </a:rPr>
              <a:t/>
            </a:r>
            <a:br>
              <a:rPr lang="en-US" sz="1400" b="1" dirty="0">
                <a:latin typeface="UAF Sans" pitchFamily="2" charset="-52"/>
                <a:ea typeface="UAF Sans" pitchFamily="2" charset="-52"/>
              </a:rPr>
            </a:br>
            <a:r>
              <a:rPr lang="uk-UA" sz="1400" b="1" dirty="0">
                <a:latin typeface="UAF Sans" pitchFamily="2" charset="-52"/>
                <a:ea typeface="UAF Sans" pitchFamily="2" charset="-52"/>
              </a:rPr>
              <a:t>швидкого прориву фронту вдалося </a:t>
            </a:r>
            <a:r>
              <a:rPr lang="en-US" sz="1400" b="1" dirty="0">
                <a:latin typeface="UAF Sans" pitchFamily="2" charset="-52"/>
                <a:ea typeface="UAF Sans" pitchFamily="2" charset="-52"/>
              </a:rPr>
              <a:t/>
            </a:r>
            <a:br>
              <a:rPr lang="en-US" sz="1400" b="1" dirty="0">
                <a:latin typeface="UAF Sans" pitchFamily="2" charset="-52"/>
                <a:ea typeface="UAF Sans" pitchFamily="2" charset="-52"/>
              </a:rPr>
            </a:br>
            <a:r>
              <a:rPr lang="uk-UA" sz="1400" b="1" dirty="0">
                <a:latin typeface="UAF Sans" pitchFamily="2" charset="-52"/>
                <a:ea typeface="UAF Sans" pitchFamily="2" charset="-52"/>
              </a:rPr>
              <a:t>мінімізувати втрати українських </a:t>
            </a:r>
            <a:r>
              <a:rPr lang="en-US" sz="1400" b="1" dirty="0">
                <a:latin typeface="UAF Sans" pitchFamily="2" charset="-52"/>
                <a:ea typeface="UAF Sans" pitchFamily="2" charset="-52"/>
              </a:rPr>
              <a:t/>
            </a:r>
            <a:br>
              <a:rPr lang="en-US" sz="1400" b="1" dirty="0">
                <a:latin typeface="UAF Sans" pitchFamily="2" charset="-52"/>
                <a:ea typeface="UAF Sans" pitchFamily="2" charset="-52"/>
              </a:rPr>
            </a:br>
            <a:r>
              <a:rPr lang="uk-UA" sz="1400" b="1" dirty="0">
                <a:latin typeface="UAF Sans" pitchFamily="2" charset="-52"/>
                <a:ea typeface="UAF Sans" pitchFamily="2" charset="-52"/>
              </a:rPr>
              <a:t>військових. Співвідношення втрат – </a:t>
            </a:r>
            <a:r>
              <a:rPr lang="en-US" sz="1400" b="1" dirty="0">
                <a:latin typeface="UAF Sans" pitchFamily="2" charset="-52"/>
                <a:ea typeface="UAF Sans" pitchFamily="2" charset="-52"/>
              </a:rPr>
              <a:t/>
            </a:r>
            <a:br>
              <a:rPr lang="en-US" sz="1400" b="1" dirty="0">
                <a:latin typeface="UAF Sans" pitchFamily="2" charset="-52"/>
                <a:ea typeface="UAF Sans" pitchFamily="2" charset="-52"/>
              </a:rPr>
            </a:br>
            <a:r>
              <a:rPr lang="uk-UA" sz="1400" b="1" dirty="0">
                <a:latin typeface="UAF Sans" pitchFamily="2" charset="-52"/>
                <a:ea typeface="UAF Sans" pitchFamily="2" charset="-52"/>
              </a:rPr>
              <a:t>1:9 на нашу користь.</a:t>
            </a:r>
          </a:p>
        </p:txBody>
      </p:sp>
    </p:spTree>
    <p:extLst>
      <p:ext uri="{BB962C8B-B14F-4D97-AF65-F5344CB8AC3E}">
        <p14:creationId xmlns:p14="http://schemas.microsoft.com/office/powerpoint/2010/main" val="1676461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5040B332-3635-DE12-986C-247EA2479753}"/>
              </a:ext>
            </a:extLst>
          </p:cNvPr>
          <p:cNvSpPr txBox="1">
            <a:spLocks/>
          </p:cNvSpPr>
          <p:nvPr/>
        </p:nvSpPr>
        <p:spPr>
          <a:xfrm>
            <a:off x="9241086" y="62616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617C41B-B130-4FFC-B346-BC5CFC3159CA}" type="slidenum">
              <a:rPr lang="ru-RU" sz="2400" smtClean="0">
                <a:solidFill>
                  <a:srgbClr val="C00000"/>
                </a:solidFill>
                <a:latin typeface="UAF Sans SemiBold" pitchFamily="2" charset="-52"/>
                <a:ea typeface="UAF Sans SemiBold" pitchFamily="2" charset="-52"/>
              </a:rPr>
              <a:pPr/>
              <a:t>4</a:t>
            </a:fld>
            <a:endParaRPr lang="ru-RU" sz="2400" dirty="0">
              <a:solidFill>
                <a:srgbClr val="C00000"/>
              </a:solidFill>
              <a:latin typeface="UAF Sans SemiBold" pitchFamily="2" charset="-52"/>
              <a:ea typeface="UAF Sans SemiBold" pitchFamily="2" charset="-52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AC9DC9C-E844-1EE1-FE9F-7E4244253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199" y="395605"/>
            <a:ext cx="10859347" cy="78422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ru-RU" dirty="0" err="1"/>
              <a:t>Розгром</a:t>
            </a:r>
            <a:r>
              <a:rPr lang="ru-RU" dirty="0"/>
              <a:t> </a:t>
            </a:r>
            <a:r>
              <a:rPr lang="ru-RU" dirty="0" err="1"/>
              <a:t>російських</a:t>
            </a:r>
            <a:r>
              <a:rPr lang="ru-RU" dirty="0"/>
              <a:t> військ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Вугледаром</a:t>
            </a:r>
            <a:endParaRPr lang="ru-RU" sz="2800" dirty="0">
              <a:solidFill>
                <a:srgbClr val="8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20EFAB-1B26-590B-6CA1-41B229694A5C}"/>
              </a:ext>
            </a:extLst>
          </p:cNvPr>
          <p:cNvSpPr txBox="1"/>
          <p:nvPr/>
        </p:nvSpPr>
        <p:spPr>
          <a:xfrm>
            <a:off x="6593305" y="1192490"/>
            <a:ext cx="5390981" cy="44730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spcBef>
                <a:spcPts val="1600"/>
              </a:spcBef>
              <a:buNone/>
            </a:pPr>
            <a:r>
              <a:rPr lang="uk-UA" dirty="0">
                <a:latin typeface="UAF Sans" pitchFamily="2" charset="-52"/>
                <a:ea typeface="UAF Sans" pitchFamily="2" charset="-52"/>
              </a:rPr>
              <a:t>Наприкінці січня – на початку лютого 2023 російська армія, отямившись від болючих поразок на Харківщині і Херсонщині, почала проводити свої потужні наступальні операції.</a:t>
            </a:r>
          </a:p>
          <a:p>
            <a:pPr marL="0" indent="0">
              <a:lnSpc>
                <a:spcPct val="120000"/>
              </a:lnSpc>
              <a:spcBef>
                <a:spcPts val="1600"/>
              </a:spcBef>
              <a:buNone/>
            </a:pPr>
            <a:r>
              <a:rPr lang="uk-UA" dirty="0">
                <a:latin typeface="UAF Sans" pitchFamily="2" charset="-52"/>
                <a:ea typeface="UAF Sans" pitchFamily="2" charset="-52"/>
              </a:rPr>
              <a:t>І якщо біля Бахмуту і Соледару такі дії мали успіх, то на півдні Донеччини – біля містечка Вугледар – війська РФ зазнали поразки.</a:t>
            </a:r>
          </a:p>
          <a:p>
            <a:pPr marL="0" indent="0">
              <a:lnSpc>
                <a:spcPct val="120000"/>
              </a:lnSpc>
              <a:spcBef>
                <a:spcPts val="1600"/>
              </a:spcBef>
              <a:buNone/>
            </a:pPr>
            <a:r>
              <a:rPr lang="uk-UA" dirty="0">
                <a:latin typeface="UAF Sans" pitchFamily="2" charset="-52"/>
                <a:ea typeface="UAF Sans" pitchFamily="2" charset="-52"/>
              </a:rPr>
              <a:t>До початку весни атаки росіян зійшли нанівець. А Україна, за влучною характеристикою </a:t>
            </a:r>
            <a:r>
              <a:rPr lang="en-US" dirty="0">
                <a:latin typeface="UAF Sans" pitchFamily="2" charset="-52"/>
                <a:ea typeface="UAF Sans" pitchFamily="2" charset="-52"/>
              </a:rPr>
              <a:t>The New York Times, </a:t>
            </a:r>
            <a:r>
              <a:rPr lang="uk-UA" dirty="0">
                <a:latin typeface="UAF Sans" pitchFamily="2" charset="-52"/>
                <a:ea typeface="UAF Sans" pitchFamily="2" charset="-52"/>
              </a:rPr>
              <a:t>виграла "найбільшу танкову битву" цієї війни.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3CC4E1-C001-8A3A-38E6-D6CD8C232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99" y="1415633"/>
            <a:ext cx="6006433" cy="391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82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22BE0A-4D2D-D081-9CB6-4D7259382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-259715"/>
            <a:ext cx="10515600" cy="1325563"/>
          </a:xfrm>
        </p:spPr>
        <p:txBody>
          <a:bodyPr/>
          <a:lstStyle/>
          <a:p>
            <a:r>
              <a:rPr lang="uk-UA" dirty="0"/>
              <a:t>Чорне море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AF20A7F-F60A-4700-6045-C3D6467CE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5847"/>
            <a:ext cx="4693920" cy="4725353"/>
          </a:xfrm>
        </p:spPr>
        <p:txBody>
          <a:bodyPr>
            <a:normAutofit/>
          </a:bodyPr>
          <a:lstStyle/>
          <a:p>
            <a:r>
              <a:rPr lang="ru-RU" dirty="0"/>
              <a:t>У </a:t>
            </a:r>
            <a:r>
              <a:rPr lang="ru-RU" dirty="0" err="1"/>
              <a:t>битві</a:t>
            </a:r>
            <a:r>
              <a:rPr lang="ru-RU" dirty="0"/>
              <a:t> за </a:t>
            </a:r>
            <a:r>
              <a:rPr lang="ru-RU" dirty="0" err="1"/>
              <a:t>Чорне</a:t>
            </a:r>
            <a:r>
              <a:rPr lang="ru-RU" dirty="0"/>
              <a:t> море, не </a:t>
            </a:r>
            <a:r>
              <a:rPr lang="ru-RU" dirty="0" err="1"/>
              <a:t>маючи</a:t>
            </a:r>
            <a:r>
              <a:rPr lang="ru-RU" dirty="0"/>
              <a:t> </a:t>
            </a:r>
            <a:r>
              <a:rPr lang="ru-RU" dirty="0" err="1"/>
              <a:t>власного</a:t>
            </a:r>
            <a:r>
              <a:rPr lang="ru-RU" dirty="0"/>
              <a:t> флоту, </a:t>
            </a:r>
            <a:r>
              <a:rPr lang="ru-RU" dirty="0" err="1"/>
              <a:t>Україна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дронових</a:t>
            </a:r>
            <a:r>
              <a:rPr lang="ru-RU" dirty="0"/>
              <a:t> атак </a:t>
            </a:r>
            <a:r>
              <a:rPr lang="ru-RU" dirty="0" err="1"/>
              <a:t>змусила</a:t>
            </a:r>
            <a:r>
              <a:rPr lang="ru-RU" dirty="0"/>
              <a:t> </a:t>
            </a:r>
            <a:r>
              <a:rPr lang="ru-RU" dirty="0" err="1"/>
              <a:t>російські</a:t>
            </a:r>
            <a:r>
              <a:rPr lang="ru-RU" dirty="0"/>
              <a:t> </a:t>
            </a:r>
            <a:r>
              <a:rPr lang="ru-RU" dirty="0" err="1"/>
              <a:t>кораблі</a:t>
            </a:r>
            <a:r>
              <a:rPr lang="ru-RU" dirty="0"/>
              <a:t> </a:t>
            </a:r>
            <a:r>
              <a:rPr lang="ru-RU" dirty="0" err="1"/>
              <a:t>відступити</a:t>
            </a:r>
            <a:r>
              <a:rPr lang="ru-RU" dirty="0"/>
              <a:t> із Севастополя до </a:t>
            </a:r>
            <a:r>
              <a:rPr lang="ru-RU" dirty="0" err="1"/>
              <a:t>Новоросійська</a:t>
            </a:r>
            <a:r>
              <a:rPr lang="ru-RU" dirty="0"/>
              <a:t>.            Але й там до </a:t>
            </a:r>
            <a:r>
              <a:rPr lang="ru-RU" dirty="0" err="1"/>
              <a:t>ворожих</a:t>
            </a:r>
            <a:r>
              <a:rPr lang="ru-RU" dirty="0"/>
              <a:t> суден </a:t>
            </a:r>
            <a:r>
              <a:rPr lang="ru-RU" dirty="0" err="1"/>
              <a:t>дістають</a:t>
            </a:r>
            <a:r>
              <a:rPr lang="ru-RU" dirty="0"/>
              <a:t> </a:t>
            </a:r>
            <a:r>
              <a:rPr lang="ru-RU" dirty="0" err="1"/>
              <a:t>українські</a:t>
            </a:r>
            <a:r>
              <a:rPr lang="ru-RU" dirty="0"/>
              <a:t> </a:t>
            </a:r>
            <a:r>
              <a:rPr lang="ru-RU" dirty="0" err="1"/>
              <a:t>морські</a:t>
            </a:r>
            <a:r>
              <a:rPr lang="ru-RU" dirty="0"/>
              <a:t> </a:t>
            </a:r>
            <a:r>
              <a:rPr lang="ru-RU" dirty="0" err="1"/>
              <a:t>дрони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62A6D01-20DE-6806-C2D8-064BDB485C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080" y="0"/>
            <a:ext cx="7556920" cy="603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160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Знищення</a:t>
            </a:r>
            <a:r>
              <a:rPr lang="ru-RU" dirty="0" smtClean="0"/>
              <a:t> флагмана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крейсера </a:t>
            </a:r>
            <a:r>
              <a:rPr lang="ru-RU" dirty="0" smtClean="0"/>
              <a:t>«</a:t>
            </a:r>
            <a:r>
              <a:rPr lang="ru-RU" dirty="0" err="1" smtClean="0"/>
              <a:t>москва</a:t>
            </a:r>
            <a:r>
              <a:rPr lang="ru-RU" dirty="0"/>
              <a:t>»</a:t>
            </a:r>
            <a:br>
              <a:rPr lang="ru-RU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93115"/>
            <a:ext cx="6116782" cy="4214957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/>
              <a:t>крейсер </a:t>
            </a:r>
            <a:r>
              <a:rPr lang="ru-RU" dirty="0" smtClean="0"/>
              <a:t>«</a:t>
            </a:r>
            <a:r>
              <a:rPr lang="ru-RU" dirty="0" err="1" smtClean="0"/>
              <a:t>москва</a:t>
            </a:r>
            <a:r>
              <a:rPr lang="ru-RU" dirty="0"/>
              <a:t>»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найбільшим</a:t>
            </a:r>
            <a:r>
              <a:rPr lang="ru-RU" dirty="0"/>
              <a:t> кораблем </a:t>
            </a:r>
            <a:r>
              <a:rPr lang="ru-RU" dirty="0" err="1"/>
              <a:t>Чорноморського</a:t>
            </a:r>
            <a:r>
              <a:rPr lang="ru-RU" dirty="0"/>
              <a:t> флоту </a:t>
            </a:r>
            <a:r>
              <a:rPr lang="ru-RU" dirty="0" err="1" smtClean="0"/>
              <a:t>рф</a:t>
            </a:r>
            <a:r>
              <a:rPr lang="ru-RU" dirty="0" smtClean="0"/>
              <a:t> </a:t>
            </a:r>
            <a:r>
              <a:rPr lang="ru-RU" dirty="0"/>
              <a:t>та належав до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кораблів</a:t>
            </a:r>
            <a:r>
              <a:rPr lang="ru-RU" dirty="0"/>
              <a:t> далекого </a:t>
            </a:r>
            <a:r>
              <a:rPr lang="ru-RU" dirty="0" err="1"/>
              <a:t>океанічного</a:t>
            </a:r>
            <a:r>
              <a:rPr lang="ru-RU" dirty="0"/>
              <a:t> </a:t>
            </a:r>
            <a:r>
              <a:rPr lang="ru-RU" dirty="0" err="1"/>
              <a:t>плавання</a:t>
            </a:r>
            <a:r>
              <a:rPr lang="ru-RU" dirty="0"/>
              <a:t> </a:t>
            </a:r>
            <a:r>
              <a:rPr lang="ru-RU" dirty="0" err="1"/>
              <a:t>проєкту</a:t>
            </a:r>
            <a:r>
              <a:rPr lang="ru-RU" dirty="0"/>
              <a:t> </a:t>
            </a:r>
            <a:r>
              <a:rPr lang="ru-RU" dirty="0" smtClean="0"/>
              <a:t>«</a:t>
            </a:r>
            <a:r>
              <a:rPr lang="ru-RU" dirty="0"/>
              <a:t>Атлант»,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створені</a:t>
            </a:r>
            <a:r>
              <a:rPr lang="ru-RU" dirty="0"/>
              <a:t> для </a:t>
            </a:r>
            <a:r>
              <a:rPr lang="ru-RU" dirty="0" err="1"/>
              <a:t>знищення</a:t>
            </a:r>
            <a:r>
              <a:rPr lang="ru-RU" dirty="0"/>
              <a:t> </a:t>
            </a:r>
            <a:r>
              <a:rPr lang="ru-RU" dirty="0" err="1"/>
              <a:t>авіаносних</a:t>
            </a:r>
            <a:r>
              <a:rPr lang="ru-RU" dirty="0"/>
              <a:t> </a:t>
            </a:r>
            <a:r>
              <a:rPr lang="ru-RU" dirty="0" err="1"/>
              <a:t>груп</a:t>
            </a:r>
            <a:r>
              <a:rPr lang="ru-RU" dirty="0"/>
              <a:t> супротивника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dirty="0"/>
              <a:t>Крейсер </a:t>
            </a:r>
            <a:r>
              <a:rPr lang="ru-RU" dirty="0" smtClean="0"/>
              <a:t>«</a:t>
            </a:r>
            <a:r>
              <a:rPr lang="ru-RU" dirty="0" err="1" smtClean="0"/>
              <a:t>москва</a:t>
            </a:r>
            <a:r>
              <a:rPr lang="ru-RU" dirty="0"/>
              <a:t>» </a:t>
            </a:r>
            <a:r>
              <a:rPr lang="ru-RU" dirty="0" err="1"/>
              <a:t>був</a:t>
            </a:r>
            <a:r>
              <a:rPr lang="ru-RU" dirty="0"/>
              <a:t> флагманом і </a:t>
            </a:r>
            <a:r>
              <a:rPr lang="ru-RU" dirty="0" err="1"/>
              <a:t>сакральним</a:t>
            </a:r>
            <a:r>
              <a:rPr lang="ru-RU" dirty="0"/>
              <a:t> символом </a:t>
            </a:r>
            <a:r>
              <a:rPr lang="ru-RU" dirty="0" err="1"/>
              <a:t>Чорноморського</a:t>
            </a:r>
            <a:r>
              <a:rPr lang="ru-RU" dirty="0"/>
              <a:t> флоту </a:t>
            </a:r>
            <a:r>
              <a:rPr lang="ru-RU" dirty="0" err="1" smtClean="0"/>
              <a:t>росії</a:t>
            </a:r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Світлина ймовірно палаючого крейсера «Москва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964" y="1493115"/>
            <a:ext cx="5039881" cy="3805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099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/>
              <a:t>Деокупований</a:t>
            </a:r>
            <a:r>
              <a:rPr lang="ru-RU" b="1" dirty="0"/>
              <a:t> </a:t>
            </a:r>
            <a:r>
              <a:rPr lang="ru-RU" b="1" dirty="0" err="1"/>
              <a:t>острів</a:t>
            </a:r>
            <a:r>
              <a:rPr lang="ru-RU" b="1" dirty="0"/>
              <a:t> </a:t>
            </a:r>
            <a:r>
              <a:rPr lang="ru-RU" b="1" dirty="0" err="1"/>
              <a:t>Зміїний</a:t>
            </a:r>
            <a:r>
              <a:rPr lang="ru-RU" b="1" dirty="0"/>
              <a:t/>
            </a:r>
            <a:br>
              <a:rPr lang="ru-RU" b="1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26861"/>
            <a:ext cx="5327073" cy="435133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sz="2200" dirty="0" smtClean="0"/>
              <a:t>	</a:t>
            </a:r>
            <a:r>
              <a:rPr lang="ru-RU" sz="2200" dirty="0" err="1" smtClean="0"/>
              <a:t>Значущим</a:t>
            </a:r>
            <a:r>
              <a:rPr lang="ru-RU" sz="2200" dirty="0" smtClean="0"/>
              <a:t> </a:t>
            </a:r>
            <a:r>
              <a:rPr lang="ru-RU" sz="2200" dirty="0" err="1"/>
              <a:t>здобутком</a:t>
            </a:r>
            <a:r>
              <a:rPr lang="ru-RU" sz="2200" dirty="0"/>
              <a:t> </a:t>
            </a:r>
            <a:r>
              <a:rPr lang="ru-RU" sz="2200" dirty="0" err="1"/>
              <a:t>України</a:t>
            </a:r>
            <a:r>
              <a:rPr lang="ru-RU" sz="2200" dirty="0"/>
              <a:t> на </a:t>
            </a:r>
            <a:r>
              <a:rPr lang="ru-RU" sz="2200" dirty="0" err="1"/>
              <a:t>Чорному</a:t>
            </a:r>
            <a:r>
              <a:rPr lang="ru-RU" sz="2200" dirty="0"/>
              <a:t> </a:t>
            </a:r>
            <a:r>
              <a:rPr lang="ru-RU" sz="2200" dirty="0" err="1"/>
              <a:t>морі</a:t>
            </a:r>
            <a:r>
              <a:rPr lang="ru-RU" sz="2200" dirty="0"/>
              <a:t> стало </a:t>
            </a:r>
            <a:r>
              <a:rPr lang="ru-RU" sz="2200" dirty="0" err="1"/>
              <a:t>визволення</a:t>
            </a:r>
            <a:r>
              <a:rPr lang="ru-RU" sz="2200" dirty="0"/>
              <a:t> </a:t>
            </a:r>
            <a:r>
              <a:rPr lang="ru-RU" sz="2200" dirty="0" err="1"/>
              <a:t>від</a:t>
            </a:r>
            <a:r>
              <a:rPr lang="ru-RU" sz="2200" dirty="0"/>
              <a:t> </a:t>
            </a:r>
            <a:r>
              <a:rPr lang="ru-RU" sz="2200" dirty="0" err="1"/>
              <a:t>російських</a:t>
            </a:r>
            <a:r>
              <a:rPr lang="ru-RU" sz="2200" dirty="0"/>
              <a:t> </a:t>
            </a:r>
            <a:r>
              <a:rPr lang="ru-RU" sz="2200" dirty="0" err="1"/>
              <a:t>окупантів</a:t>
            </a:r>
            <a:r>
              <a:rPr lang="ru-RU" sz="2200" dirty="0"/>
              <a:t> острова </a:t>
            </a:r>
            <a:r>
              <a:rPr lang="ru-RU" sz="2200" dirty="0" err="1"/>
              <a:t>Зміїний</a:t>
            </a:r>
            <a:r>
              <a:rPr lang="ru-RU" sz="2200" dirty="0" smtClean="0"/>
              <a:t>.</a:t>
            </a:r>
            <a:r>
              <a:rPr lang="en-US" sz="2200" dirty="0"/>
              <a:t/>
            </a:r>
            <a:br>
              <a:rPr lang="en-US" sz="2200" dirty="0"/>
            </a:br>
            <a:r>
              <a:rPr lang="uk-UA" sz="2200" dirty="0" smtClean="0"/>
              <a:t>	</a:t>
            </a:r>
            <a:r>
              <a:rPr lang="ru-RU" sz="2200" dirty="0" err="1" smtClean="0"/>
              <a:t>Деокупація</a:t>
            </a:r>
            <a:r>
              <a:rPr lang="ru-RU" sz="2200" dirty="0" smtClean="0"/>
              <a:t> </a:t>
            </a:r>
            <a:r>
              <a:rPr lang="ru-RU" sz="2200" dirty="0" err="1"/>
              <a:t>Зміїного</a:t>
            </a:r>
            <a:r>
              <a:rPr lang="ru-RU" sz="2200" dirty="0"/>
              <a:t> 30 </a:t>
            </a:r>
            <a:r>
              <a:rPr lang="ru-RU" sz="2200" dirty="0" err="1"/>
              <a:t>червня</a:t>
            </a:r>
            <a:r>
              <a:rPr lang="ru-RU" sz="2200" dirty="0"/>
              <a:t> 2022 року критично </a:t>
            </a:r>
            <a:r>
              <a:rPr lang="ru-RU" sz="2200" dirty="0" err="1"/>
              <a:t>підірвала</a:t>
            </a:r>
            <a:r>
              <a:rPr lang="ru-RU" sz="2200" dirty="0"/>
              <a:t> </a:t>
            </a:r>
            <a:r>
              <a:rPr lang="ru-RU" sz="2200" dirty="0" err="1"/>
              <a:t>позиції</a:t>
            </a:r>
            <a:r>
              <a:rPr lang="ru-RU" sz="2200" dirty="0"/>
              <a:t> </a:t>
            </a:r>
            <a:r>
              <a:rPr lang="ru-RU" sz="2200" dirty="0" err="1"/>
              <a:t>росіян</a:t>
            </a:r>
            <a:r>
              <a:rPr lang="ru-RU" sz="2200" dirty="0"/>
              <a:t> у </a:t>
            </a:r>
            <a:r>
              <a:rPr lang="ru-RU" sz="2200" dirty="0" err="1"/>
              <a:t>західній</a:t>
            </a:r>
            <a:r>
              <a:rPr lang="ru-RU" sz="2200" dirty="0"/>
              <a:t> </a:t>
            </a:r>
            <a:r>
              <a:rPr lang="ru-RU" sz="2200" dirty="0" err="1"/>
              <a:t>частині</a:t>
            </a:r>
            <a:r>
              <a:rPr lang="ru-RU" sz="2200" dirty="0"/>
              <a:t> </a:t>
            </a:r>
            <a:r>
              <a:rPr lang="ru-RU" sz="2200" dirty="0" err="1"/>
              <a:t>Чорного</a:t>
            </a:r>
            <a:r>
              <a:rPr lang="ru-RU" sz="2200" dirty="0"/>
              <a:t> моря і </a:t>
            </a:r>
            <a:r>
              <a:rPr lang="ru-RU" sz="2200" dirty="0" err="1"/>
              <a:t>суттєво</a:t>
            </a:r>
            <a:r>
              <a:rPr lang="ru-RU" sz="2200" dirty="0"/>
              <a:t> </a:t>
            </a:r>
            <a:r>
              <a:rPr lang="ru-RU" sz="2200" dirty="0" err="1"/>
              <a:t>зменшила</a:t>
            </a:r>
            <a:r>
              <a:rPr lang="ru-RU" sz="2200" dirty="0"/>
              <a:t> </a:t>
            </a:r>
            <a:r>
              <a:rPr lang="ru-RU" sz="2200" dirty="0" err="1"/>
              <a:t>їхню</a:t>
            </a:r>
            <a:r>
              <a:rPr lang="ru-RU" sz="2200" dirty="0"/>
              <a:t> </a:t>
            </a:r>
            <a:r>
              <a:rPr lang="ru-RU" sz="2200" dirty="0" err="1"/>
              <a:t>спроможність</a:t>
            </a:r>
            <a:r>
              <a:rPr lang="ru-RU" sz="2200" dirty="0"/>
              <a:t> </a:t>
            </a:r>
            <a:r>
              <a:rPr lang="ru-RU" sz="2200" dirty="0" err="1"/>
              <a:t>блокувати</a:t>
            </a:r>
            <a:r>
              <a:rPr lang="ru-RU" sz="2200" dirty="0"/>
              <a:t> </a:t>
            </a:r>
            <a:r>
              <a:rPr lang="ru-RU" sz="2200" dirty="0" err="1"/>
              <a:t>торговельне</a:t>
            </a:r>
            <a:r>
              <a:rPr lang="ru-RU" sz="2200" dirty="0"/>
              <a:t> </a:t>
            </a:r>
            <a:r>
              <a:rPr lang="ru-RU" sz="2200" dirty="0" err="1"/>
              <a:t>судноплавство</a:t>
            </a:r>
            <a:r>
              <a:rPr lang="ru-RU" sz="2200" dirty="0"/>
              <a:t> в </a:t>
            </a:r>
            <a:r>
              <a:rPr lang="ru-RU" sz="2200" dirty="0" err="1"/>
              <a:t>регіоні</a:t>
            </a:r>
            <a:r>
              <a:rPr lang="ru-RU" sz="2200" dirty="0"/>
              <a:t>.</a:t>
            </a:r>
            <a:r>
              <a:rPr lang="en-US" sz="2200" dirty="0"/>
              <a:t/>
            </a:r>
            <a:br>
              <a:rPr lang="en-US" sz="2200" dirty="0"/>
            </a:br>
            <a:endParaRPr lang="ru-RU" sz="2200" dirty="0"/>
          </a:p>
          <a:p>
            <a:pPr marL="0" indent="0">
              <a:buNone/>
            </a:pPr>
            <a:r>
              <a:rPr lang="en-US" sz="2200" dirty="0"/>
              <a:t/>
            </a:r>
            <a:br>
              <a:rPr lang="en-US" sz="2200" dirty="0"/>
            </a:br>
            <a:endParaRPr lang="en-US" sz="2200" dirty="0"/>
          </a:p>
        </p:txBody>
      </p:sp>
      <p:pic>
        <p:nvPicPr>
          <p:cNvPr id="2050" name="Picture 2" descr="https://armyinform.com.ua/wp-content/uploads/2023/12/03-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194" y="1690688"/>
            <a:ext cx="5725168" cy="3688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2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b="1" dirty="0" err="1"/>
              <a:t>Перенесення</a:t>
            </a:r>
            <a:r>
              <a:rPr lang="ru-RU" b="1" dirty="0"/>
              <a:t> </a:t>
            </a:r>
            <a:r>
              <a:rPr lang="ru-RU" b="1" dirty="0" err="1"/>
              <a:t>бойових</a:t>
            </a:r>
            <a:r>
              <a:rPr lang="ru-RU" b="1" dirty="0"/>
              <a:t> </a:t>
            </a:r>
            <a:r>
              <a:rPr lang="ru-RU" b="1" dirty="0" err="1"/>
              <a:t>дій</a:t>
            </a:r>
            <a:r>
              <a:rPr lang="ru-RU" b="1" dirty="0"/>
              <a:t> у </a:t>
            </a:r>
            <a:r>
              <a:rPr lang="ru-RU" b="1" dirty="0" err="1"/>
              <a:t>Крим</a:t>
            </a:r>
            <a:r>
              <a:rPr lang="ru-RU" b="1" dirty="0"/>
              <a:t/>
            </a:r>
            <a:br>
              <a:rPr lang="ru-RU" b="1" dirty="0"/>
            </a:br>
            <a:endParaRPr lang="en-US" dirty="0"/>
          </a:p>
        </p:txBody>
      </p:sp>
      <p:pic>
        <p:nvPicPr>
          <p:cNvPr id="3074" name="Picture 2" descr="https://armyinform.com.ua/wp-content/uploads/2023/12/04-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779" y="1041657"/>
            <a:ext cx="4266815" cy="284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armyinform.com.ua/wp-content/uploads/2023/12/05-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27906"/>
            <a:ext cx="3794195" cy="285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armyinform.com.ua/wp-content/uploads/2023/12/06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6" t="-25617" r="9677" b="32817"/>
          <a:stretch/>
        </p:blipFill>
        <p:spPr bwMode="auto">
          <a:xfrm>
            <a:off x="-1" y="2562155"/>
            <a:ext cx="5943600" cy="429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Сили оборони України уразили нафтовий термінал загарбників в окупованому  Криму, — Генштаб - Вечірній Київ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594" y="1041657"/>
            <a:ext cx="4602406" cy="284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Росіяни тікають з Криму і плачуть після вибухів, відео — Укрaїнa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59"/>
          <a:stretch/>
        </p:blipFill>
        <p:spPr bwMode="auto">
          <a:xfrm>
            <a:off x="5943599" y="3724275"/>
            <a:ext cx="6396351" cy="313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55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32509"/>
            <a:ext cx="10515600" cy="6024563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/>
              <a:t>На </a:t>
            </a:r>
            <a:r>
              <a:rPr lang="ru-RU" sz="2400" dirty="0" err="1"/>
              <a:t>сьогодні</a:t>
            </a:r>
            <a:r>
              <a:rPr lang="ru-RU" sz="2400" dirty="0"/>
              <a:t> в </a:t>
            </a:r>
            <a:r>
              <a:rPr lang="ru-RU" sz="2400" dirty="0" err="1"/>
              <a:t>чорноморського</a:t>
            </a:r>
            <a:r>
              <a:rPr lang="ru-RU" sz="2400" dirty="0"/>
              <a:t> флоту </a:t>
            </a:r>
            <a:r>
              <a:rPr lang="ru-RU" sz="2400" dirty="0" err="1"/>
              <a:t>рф</a:t>
            </a:r>
            <a:r>
              <a:rPr lang="ru-RU" sz="2400" dirty="0"/>
              <a:t> не лишилось </a:t>
            </a:r>
            <a:r>
              <a:rPr lang="ru-RU" sz="2400" dirty="0" err="1"/>
              <a:t>жодної</a:t>
            </a:r>
            <a:r>
              <a:rPr lang="ru-RU" sz="2400" dirty="0"/>
              <a:t> </a:t>
            </a:r>
            <a:r>
              <a:rPr lang="ru-RU" sz="2400" dirty="0" err="1"/>
              <a:t>бази</a:t>
            </a:r>
            <a:r>
              <a:rPr lang="ru-RU" sz="2400" dirty="0"/>
              <a:t>, де </a:t>
            </a:r>
            <a:r>
              <a:rPr lang="ru-RU" sz="2400" dirty="0" err="1"/>
              <a:t>російські</a:t>
            </a:r>
            <a:r>
              <a:rPr lang="ru-RU" sz="2400" dirty="0"/>
              <a:t> </a:t>
            </a:r>
            <a:r>
              <a:rPr lang="ru-RU" sz="2400" dirty="0" err="1"/>
              <a:t>кораблі</a:t>
            </a:r>
            <a:r>
              <a:rPr lang="ru-RU" sz="2400" dirty="0"/>
              <a:t> </a:t>
            </a:r>
            <a:r>
              <a:rPr lang="ru-RU" sz="2400" dirty="0" err="1"/>
              <a:t>були</a:t>
            </a:r>
            <a:r>
              <a:rPr lang="ru-RU" sz="2400" dirty="0"/>
              <a:t> б </a:t>
            </a:r>
            <a:r>
              <a:rPr lang="ru-RU" sz="2400" dirty="0" err="1"/>
              <a:t>убезпечені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українських</a:t>
            </a:r>
            <a:r>
              <a:rPr lang="ru-RU" sz="2400" dirty="0"/>
              <a:t> </a:t>
            </a:r>
            <a:r>
              <a:rPr lang="ru-RU" sz="2400" dirty="0" err="1"/>
              <a:t>ударів</a:t>
            </a:r>
            <a:r>
              <a:rPr lang="ru-RU" sz="2400" dirty="0"/>
              <a:t> як не ракетами, так </a:t>
            </a:r>
            <a:r>
              <a:rPr lang="ru-RU" sz="2400" dirty="0" err="1"/>
              <a:t>повітряними</a:t>
            </a:r>
            <a:r>
              <a:rPr lang="ru-RU" sz="2400" dirty="0"/>
              <a:t> </a:t>
            </a:r>
            <a:r>
              <a:rPr lang="ru-RU" sz="2400" dirty="0" err="1"/>
              <a:t>чи</a:t>
            </a:r>
            <a:r>
              <a:rPr lang="ru-RU" sz="2400" dirty="0"/>
              <a:t> </a:t>
            </a:r>
            <a:r>
              <a:rPr lang="ru-RU" sz="2400" dirty="0" err="1"/>
              <a:t>морськими</a:t>
            </a:r>
            <a:r>
              <a:rPr lang="ru-RU" sz="2400" dirty="0"/>
              <a:t> </a:t>
            </a:r>
            <a:r>
              <a:rPr lang="ru-RU" sz="2400" dirty="0" err="1"/>
              <a:t>безпілотниками</a:t>
            </a:r>
            <a:r>
              <a:rPr lang="ru-RU" sz="2400" dirty="0"/>
              <a:t>.</a:t>
            </a:r>
          </a:p>
          <a:p>
            <a:pPr marL="0" indent="0" algn="just">
              <a:buNone/>
            </a:pPr>
            <a:r>
              <a:rPr lang="ru-RU" sz="2400" dirty="0" err="1"/>
              <a:t>Йдеться</a:t>
            </a:r>
            <a:r>
              <a:rPr lang="ru-RU" sz="2400" dirty="0"/>
              <a:t> не </a:t>
            </a:r>
            <a:r>
              <a:rPr lang="ru-RU" sz="2400" dirty="0" err="1"/>
              <a:t>лише</a:t>
            </a:r>
            <a:r>
              <a:rPr lang="ru-RU" sz="2400" dirty="0"/>
              <a:t> про порти в </a:t>
            </a:r>
            <a:r>
              <a:rPr lang="ru-RU" sz="2400" dirty="0" err="1"/>
              <a:t>Криму</a:t>
            </a:r>
            <a:r>
              <a:rPr lang="ru-RU" sz="2400" dirty="0"/>
              <a:t>, </a:t>
            </a:r>
            <a:r>
              <a:rPr lang="ru-RU" sz="2400" dirty="0" err="1"/>
              <a:t>бо</a:t>
            </a:r>
            <a:r>
              <a:rPr lang="ru-RU" sz="2400" dirty="0"/>
              <a:t> на роль </a:t>
            </a:r>
            <a:r>
              <a:rPr lang="ru-RU" sz="2400" dirty="0" err="1"/>
              <a:t>надійного</a:t>
            </a:r>
            <a:r>
              <a:rPr lang="ru-RU" sz="2400" dirty="0"/>
              <a:t> </a:t>
            </a:r>
            <a:r>
              <a:rPr lang="ru-RU" sz="2400" dirty="0" err="1"/>
              <a:t>укриття</a:t>
            </a:r>
            <a:r>
              <a:rPr lang="ru-RU" sz="2400" dirty="0"/>
              <a:t> не </a:t>
            </a:r>
            <a:r>
              <a:rPr lang="ru-RU" sz="2400" dirty="0" err="1"/>
              <a:t>може</a:t>
            </a:r>
            <a:r>
              <a:rPr lang="ru-RU" sz="2400" dirty="0"/>
              <a:t> </a:t>
            </a:r>
            <a:r>
              <a:rPr lang="ru-RU" sz="2400" dirty="0" err="1"/>
              <a:t>претендувати</a:t>
            </a:r>
            <a:r>
              <a:rPr lang="ru-RU" sz="2400" dirty="0"/>
              <a:t> </a:t>
            </a:r>
            <a:r>
              <a:rPr lang="ru-RU" sz="2400" dirty="0" err="1"/>
              <a:t>навіть</a:t>
            </a:r>
            <a:r>
              <a:rPr lang="ru-RU" sz="2400" dirty="0"/>
              <a:t> </a:t>
            </a:r>
            <a:r>
              <a:rPr lang="ru-RU" sz="2400" dirty="0" err="1"/>
              <a:t>новоросійськ</a:t>
            </a:r>
            <a:r>
              <a:rPr lang="ru-RU" sz="2400" dirty="0"/>
              <a:t>, у порту </a:t>
            </a:r>
            <a:r>
              <a:rPr lang="ru-RU" sz="2400" dirty="0" err="1"/>
              <a:t>якого</a:t>
            </a:r>
            <a:r>
              <a:rPr lang="ru-RU" sz="2400" dirty="0"/>
              <a:t> </a:t>
            </a:r>
            <a:r>
              <a:rPr lang="ru-RU" sz="2400" dirty="0" err="1"/>
              <a:t>ще</a:t>
            </a:r>
            <a:r>
              <a:rPr lang="ru-RU" sz="2400" dirty="0"/>
              <a:t> 4 </a:t>
            </a:r>
            <a:r>
              <a:rPr lang="ru-RU" sz="2400" dirty="0" err="1"/>
              <a:t>серпня</a:t>
            </a:r>
            <a:r>
              <a:rPr lang="ru-RU" sz="2400" dirty="0"/>
              <a:t> 2023 року </a:t>
            </a:r>
            <a:r>
              <a:rPr lang="ru-RU" sz="2400" dirty="0" err="1"/>
              <a:t>морські</a:t>
            </a:r>
            <a:r>
              <a:rPr lang="ru-RU" sz="2400" dirty="0"/>
              <a:t> </a:t>
            </a:r>
            <a:r>
              <a:rPr lang="ru-RU" sz="2400" dirty="0" err="1"/>
              <a:t>дрони</a:t>
            </a:r>
            <a:r>
              <a:rPr lang="ru-RU" sz="2400" dirty="0"/>
              <a:t> ЗСУ </a:t>
            </a:r>
            <a:r>
              <a:rPr lang="ru-RU" sz="2400" dirty="0" err="1"/>
              <a:t>знищили</a:t>
            </a:r>
            <a:r>
              <a:rPr lang="ru-RU" sz="2400" dirty="0"/>
              <a:t> великий </a:t>
            </a:r>
            <a:r>
              <a:rPr lang="ru-RU" sz="2400" dirty="0" err="1"/>
              <a:t>десантний</a:t>
            </a:r>
            <a:r>
              <a:rPr lang="ru-RU" sz="2400" dirty="0"/>
              <a:t> </a:t>
            </a:r>
            <a:r>
              <a:rPr lang="ru-RU" sz="2400" dirty="0" err="1"/>
              <a:t>корабель</a:t>
            </a:r>
            <a:r>
              <a:rPr lang="ru-RU" sz="2400" dirty="0"/>
              <a:t> «</a:t>
            </a:r>
            <a:r>
              <a:rPr lang="ru-RU" sz="2400" dirty="0" err="1"/>
              <a:t>олєнєгорский</a:t>
            </a:r>
            <a:r>
              <a:rPr lang="ru-RU" sz="2400" dirty="0"/>
              <a:t> горняк»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підбитий десантний корабель, десантний корабель, Оленегорський гірник, корабель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68"/>
          <a:stretch/>
        </p:blipFill>
        <p:spPr bwMode="auto">
          <a:xfrm>
            <a:off x="1714500" y="3196792"/>
            <a:ext cx="8763000" cy="2871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5613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B6D0DD-D9B9-548D-C0EA-567DD3EC6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591" y="0"/>
            <a:ext cx="10515600" cy="1325563"/>
          </a:xfrm>
        </p:spPr>
        <p:txBody>
          <a:bodyPr/>
          <a:lstStyle/>
          <a:p>
            <a:r>
              <a:rPr lang="uk-UA" dirty="0"/>
              <a:t>Вибух на Кримському мосту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2AF4999-504B-4FDA-FFB8-129808B8B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591" y="1325563"/>
            <a:ext cx="5498805" cy="4351338"/>
          </a:xfrm>
        </p:spPr>
        <p:txBody>
          <a:bodyPr/>
          <a:lstStyle/>
          <a:p>
            <a:r>
              <a:rPr lang="ru-RU" dirty="0" err="1"/>
              <a:t>Надзвичайна</a:t>
            </a:r>
            <a:r>
              <a:rPr lang="ru-RU" dirty="0"/>
              <a:t> </a:t>
            </a:r>
            <a:r>
              <a:rPr lang="ru-RU" dirty="0" err="1"/>
              <a:t>подія</a:t>
            </a:r>
            <a:r>
              <a:rPr lang="ru-RU" dirty="0"/>
              <a:t>, що </a:t>
            </a:r>
            <a:r>
              <a:rPr lang="ru-RU" dirty="0" err="1"/>
              <a:t>сталася</a:t>
            </a:r>
            <a:r>
              <a:rPr lang="ru-RU" dirty="0"/>
              <a:t> </a:t>
            </a:r>
            <a:r>
              <a:rPr lang="ru-RU" dirty="0" err="1"/>
              <a:t>вранці</a:t>
            </a:r>
            <a:r>
              <a:rPr lang="ru-RU" dirty="0"/>
              <a:t> 17 липня 2023 року в </a:t>
            </a:r>
            <a:r>
              <a:rPr lang="ru-RU" dirty="0" err="1"/>
              <a:t>ході</a:t>
            </a:r>
            <a:r>
              <a:rPr lang="ru-RU" dirty="0"/>
              <a:t> </a:t>
            </a:r>
            <a:r>
              <a:rPr lang="ru-RU" dirty="0" err="1"/>
              <a:t>російського</a:t>
            </a:r>
            <a:r>
              <a:rPr lang="ru-RU" dirty="0"/>
              <a:t> </a:t>
            </a:r>
            <a:r>
              <a:rPr lang="ru-RU" dirty="0" err="1"/>
              <a:t>вторгнення</a:t>
            </a:r>
            <a:r>
              <a:rPr lang="ru-RU" dirty="0"/>
              <a:t> в </a:t>
            </a:r>
            <a:r>
              <a:rPr lang="ru-RU" dirty="0" err="1"/>
              <a:t>Україну</a:t>
            </a:r>
            <a:r>
              <a:rPr lang="ru-RU" dirty="0"/>
              <a:t>, </a:t>
            </a:r>
            <a:r>
              <a:rPr lang="ru-RU" dirty="0" err="1"/>
              <a:t>міст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атакований</a:t>
            </a:r>
            <a:r>
              <a:rPr lang="ru-RU" dirty="0"/>
              <a:t> </a:t>
            </a:r>
            <a:r>
              <a:rPr lang="ru-RU" dirty="0" err="1"/>
              <a:t>надводними</a:t>
            </a:r>
            <a:r>
              <a:rPr lang="ru-RU" dirty="0"/>
              <a:t> </a:t>
            </a:r>
            <a:r>
              <a:rPr lang="ru-RU" dirty="0" err="1"/>
              <a:t>безпілотними</a:t>
            </a:r>
            <a:r>
              <a:rPr lang="ru-RU" dirty="0"/>
              <a:t> </a:t>
            </a:r>
            <a:r>
              <a:rPr lang="ru-RU" dirty="0" err="1"/>
              <a:t>апаратами</a:t>
            </a:r>
            <a:r>
              <a:rPr lang="ru-RU" dirty="0"/>
              <a:t>, внаслідок </a:t>
            </a:r>
            <a:r>
              <a:rPr lang="ru-RU" dirty="0" err="1"/>
              <a:t>вибуху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пошкоджено</a:t>
            </a:r>
            <a:r>
              <a:rPr lang="ru-RU" dirty="0"/>
              <a:t> два </a:t>
            </a:r>
            <a:r>
              <a:rPr lang="ru-RU" dirty="0" err="1"/>
              <a:t>прольоти</a:t>
            </a:r>
            <a:r>
              <a:rPr lang="ru-RU" dirty="0"/>
              <a:t> моста.</a:t>
            </a: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52027D-A256-1F70-F339-A0AE3DA505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033" y="0"/>
            <a:ext cx="5932967" cy="603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905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794C7A-5DB5-0BF5-5F6E-892A774E0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Курська операція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C12E15B-25C0-61EA-6355-EF7F8AF49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/>
              <a:t>Бої в Курській області Росії розпочалися зранку 6 серпня 2024 року, коли Збройні сили України перетнули російсько-український кордон поблизу міста </a:t>
            </a:r>
            <a:r>
              <a:rPr lang="uk-UA" dirty="0" err="1"/>
              <a:t>Суджа</a:t>
            </a:r>
            <a:r>
              <a:rPr lang="uk-UA" dirty="0"/>
              <a:t>. Українські війська почали просування вглиб території Росії та за кілька днів контролювали кілька сотень квадратних кілометрів.</a:t>
            </a:r>
          </a:p>
          <a:p>
            <a:r>
              <a:rPr lang="uk-UA" dirty="0"/>
              <a:t>Це перша українська загальновійськова операція на прикордонній території Росії з початку повномасштабного російського вторгнення в Україну. 12 серпня українська влада вперше підтвердила участь ЗСУ в наступі, а 14 серпня сказала, що українські війська сформували «буферну санітарну зону» у цілях самооборони.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08FDFD-DD57-A3CD-BF04-924CADF175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44" y="0"/>
            <a:ext cx="11951111" cy="600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956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uk-UA" dirty="0"/>
              <a:t>Курська операція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734" y="1233491"/>
            <a:ext cx="5342817" cy="48085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33491"/>
            <a:ext cx="4808535" cy="480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54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97842A-880E-6726-09E5-E0F1788CA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Білогорівка «Луганська Чорнобаївка»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8006157-EACF-ABE2-1DB2-B825F8E112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uk-UA" dirty="0"/>
              <a:t>Білогорівка – крихітне село на сході Луганської області, що стало знаменитим навесні 2022 року. Саме поблизу нього ЗСУ, за даними </a:t>
            </a:r>
            <a:r>
              <a:rPr lang="en-US" dirty="0"/>
              <a:t>OSINT-</a:t>
            </a:r>
            <a:r>
              <a:rPr lang="uk-UA" dirty="0" err="1"/>
              <a:t>розслідувачів</a:t>
            </a:r>
            <a:r>
              <a:rPr lang="uk-UA" dirty="0"/>
              <a:t>, знищили близько 70 одиниць російської бронетехніки під час спроби армії агресора переправитися через річку Сіверський Донець. Через це селище прозвали «луганською Чорнобаївкою» – за аналогією із селом на Херсонщині, де росіяни втратили значну кількість бойових машин завдяки прицільним ударам ЗСУ.</a:t>
            </a:r>
          </a:p>
          <a:p>
            <a:endParaRPr lang="uk-UA" dirty="0"/>
          </a:p>
          <a:p>
            <a:r>
              <a:rPr lang="uk-UA" dirty="0"/>
              <a:t>У липні 2022-го Білогорівка таки була окупована, але вже у вересні під час Харківського контрнаступу Сили оборони її звільнили. Станом на зараз Білогорівка – форпост Сил оборони в Луганській області, і, за даними Луганської обласної ВЦА, найгарячіша ділянка фронту в регіоні.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542DD3-2F3A-3218-D8AE-64605D3ADC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559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Курська операція 2024 рік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 оборони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Курській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вдалося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взяти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ворога.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Головна мета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агресії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ворогом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буферної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оборони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знищили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озброєння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армії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РФ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Курщині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3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місяці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контрнаступу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Ворогу не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вистачає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сил,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залучаються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Північної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брак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контролю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втрачених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805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54C464-C558-44CD-D308-F4E399067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336" y="-203587"/>
            <a:ext cx="10515600" cy="1325563"/>
          </a:xfrm>
        </p:spPr>
        <p:txBody>
          <a:bodyPr/>
          <a:lstStyle/>
          <a:p>
            <a:pPr algn="ctr"/>
            <a:r>
              <a:rPr lang="uk-UA" b="1" dirty="0" smtClean="0"/>
              <a:t>Ураження ворожих НПЗ</a:t>
            </a:r>
            <a:endParaRPr lang="uk-UA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BBE171-55BB-487A-0D2E-F0D8D2315C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259" y="893376"/>
            <a:ext cx="8993481" cy="5054987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692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9625" y="271462"/>
            <a:ext cx="5476875" cy="6034088"/>
          </a:xfrm>
        </p:spPr>
        <p:txBody>
          <a:bodyPr/>
          <a:lstStyle/>
          <a:p>
            <a:pPr marL="0" indent="0" algn="just">
              <a:buNone/>
            </a:pPr>
            <a:r>
              <a:rPr lang="uk-UA" sz="3200" dirty="0" smtClean="0"/>
              <a:t>Було завдано близько 100 ударів по ворожим нафтогазовим об</a:t>
            </a:r>
            <a:r>
              <a:rPr lang="en-US" sz="3200" dirty="0" smtClean="0"/>
              <a:t>’</a:t>
            </a:r>
            <a:r>
              <a:rPr lang="uk-UA" sz="3200" dirty="0" err="1" smtClean="0"/>
              <a:t>єктам</a:t>
            </a:r>
            <a:r>
              <a:rPr lang="uk-UA" sz="3200" dirty="0" smtClean="0"/>
              <a:t>.</a:t>
            </a:r>
          </a:p>
          <a:p>
            <a:pPr marL="0" indent="0" algn="just">
              <a:buNone/>
            </a:pPr>
            <a:r>
              <a:rPr lang="ru-RU" sz="3200" dirty="0" err="1" smtClean="0"/>
              <a:t>Військовими</a:t>
            </a:r>
            <a:r>
              <a:rPr lang="ru-RU" sz="3200" dirty="0" smtClean="0"/>
              <a:t> </a:t>
            </a:r>
            <a:r>
              <a:rPr lang="ru-RU" sz="3200" dirty="0" err="1" smtClean="0"/>
              <a:t>наслідками</a:t>
            </a:r>
            <a:r>
              <a:rPr lang="ru-RU" sz="3200" dirty="0" smtClean="0"/>
              <a:t> </a:t>
            </a:r>
            <a:r>
              <a:rPr lang="ru-RU" sz="3200" dirty="0" err="1" smtClean="0"/>
              <a:t>зупинки</a:t>
            </a:r>
            <a:r>
              <a:rPr lang="ru-RU" sz="3200" dirty="0" smtClean="0"/>
              <a:t> </a:t>
            </a:r>
            <a:r>
              <a:rPr lang="ru-RU" sz="3200" dirty="0"/>
              <a:t>НПЗ </a:t>
            </a:r>
            <a:r>
              <a:rPr lang="ru-RU" sz="3200" dirty="0" smtClean="0"/>
              <a:t>є </a:t>
            </a:r>
            <a:r>
              <a:rPr lang="ru-RU" sz="3200" dirty="0" err="1" smtClean="0"/>
              <a:t>зменшення</a:t>
            </a:r>
            <a:r>
              <a:rPr lang="ru-RU" sz="3200" dirty="0" smtClean="0"/>
              <a:t> </a:t>
            </a:r>
            <a:r>
              <a:rPr lang="ru-RU" sz="3200" dirty="0" err="1" smtClean="0"/>
              <a:t>постачання</a:t>
            </a:r>
            <a:r>
              <a:rPr lang="ru-RU" sz="3200" dirty="0" smtClean="0"/>
              <a:t> </a:t>
            </a:r>
            <a:r>
              <a:rPr lang="ru-RU" sz="3200" dirty="0" err="1"/>
              <a:t>палива</a:t>
            </a:r>
            <a:r>
              <a:rPr lang="ru-RU" sz="3200" dirty="0"/>
              <a:t> для </a:t>
            </a:r>
            <a:r>
              <a:rPr lang="ru-RU" sz="3200" dirty="0" err="1"/>
              <a:t>армії</a:t>
            </a:r>
            <a:r>
              <a:rPr lang="ru-RU" sz="3200" dirty="0"/>
              <a:t> </a:t>
            </a:r>
            <a:r>
              <a:rPr lang="ru-RU" sz="3200" dirty="0" err="1" smtClean="0"/>
              <a:t>рф</a:t>
            </a:r>
            <a:r>
              <a:rPr lang="ru-RU" sz="3200" dirty="0" smtClean="0"/>
              <a:t>. </a:t>
            </a:r>
            <a:r>
              <a:rPr lang="ru-RU" sz="3200" dirty="0" err="1" smtClean="0"/>
              <a:t>Це</a:t>
            </a:r>
            <a:r>
              <a:rPr lang="ru-RU" sz="3200" dirty="0" smtClean="0"/>
              <a:t> </a:t>
            </a:r>
            <a:r>
              <a:rPr lang="ru-RU" sz="3200" dirty="0" err="1"/>
              <a:t>збільшує</a:t>
            </a:r>
            <a:r>
              <a:rPr lang="ru-RU" sz="3200" dirty="0"/>
              <a:t> плече </a:t>
            </a:r>
            <a:r>
              <a:rPr lang="ru-RU" sz="3200" dirty="0" err="1"/>
              <a:t>логістики</a:t>
            </a:r>
            <a:r>
              <a:rPr lang="ru-RU" sz="3200" dirty="0"/>
              <a:t>, </a:t>
            </a:r>
            <a:r>
              <a:rPr lang="ru-RU" sz="3200" dirty="0" err="1"/>
              <a:t>адже</a:t>
            </a:r>
            <a:r>
              <a:rPr lang="ru-RU" sz="3200" dirty="0"/>
              <a:t> </a:t>
            </a:r>
            <a:r>
              <a:rPr lang="ru-RU" sz="3200" dirty="0" err="1"/>
              <a:t>тепер</a:t>
            </a:r>
            <a:r>
              <a:rPr lang="ru-RU" sz="3200" dirty="0"/>
              <a:t> </a:t>
            </a:r>
            <a:r>
              <a:rPr lang="ru-RU" sz="3200" dirty="0" err="1"/>
              <a:t>росіяни</a:t>
            </a:r>
            <a:r>
              <a:rPr lang="ru-RU" sz="3200" dirty="0"/>
              <a:t> </a:t>
            </a:r>
            <a:r>
              <a:rPr lang="ru-RU" sz="3200" dirty="0" err="1"/>
              <a:t>будуть</a:t>
            </a:r>
            <a:r>
              <a:rPr lang="ru-RU" sz="3200" dirty="0"/>
              <a:t> </a:t>
            </a:r>
            <a:r>
              <a:rPr lang="ru-RU" sz="3200" dirty="0" err="1"/>
              <a:t>змушені</a:t>
            </a:r>
            <a:r>
              <a:rPr lang="ru-RU" sz="3200" dirty="0"/>
              <a:t> </a:t>
            </a:r>
            <a:r>
              <a:rPr lang="ru-RU" sz="3200" dirty="0" err="1"/>
              <a:t>постачати</a:t>
            </a:r>
            <a:r>
              <a:rPr lang="ru-RU" sz="3200" dirty="0"/>
              <a:t> </a:t>
            </a:r>
            <a:r>
              <a:rPr lang="ru-RU" sz="3200" dirty="0" err="1"/>
              <a:t>паливо</a:t>
            </a:r>
            <a:r>
              <a:rPr lang="ru-RU" sz="3200" dirty="0"/>
              <a:t> з </a:t>
            </a:r>
            <a:r>
              <a:rPr lang="ru-RU" sz="3200" dirty="0" err="1"/>
              <a:t>дальніх</a:t>
            </a:r>
            <a:r>
              <a:rPr lang="ru-RU" sz="3200" dirty="0"/>
              <a:t> </a:t>
            </a:r>
            <a:r>
              <a:rPr lang="ru-RU" sz="3200" dirty="0" err="1"/>
              <a:t>заводів</a:t>
            </a:r>
            <a:r>
              <a:rPr lang="ru-RU" sz="3200" dirty="0"/>
              <a:t>.</a:t>
            </a:r>
          </a:p>
          <a:p>
            <a:pPr marL="0" indent="0" algn="just">
              <a:buNone/>
            </a:pPr>
            <a:endParaRPr lang="uk-UA" dirty="0" smtClean="0"/>
          </a:p>
          <a:p>
            <a:pPr marL="0" indent="0" algn="just">
              <a:buNone/>
            </a:pPr>
            <a:endParaRPr lang="en-US" dirty="0"/>
          </a:p>
        </p:txBody>
      </p:sp>
      <p:pic>
        <p:nvPicPr>
          <p:cNvPr id="2050" name="Picture 2" descr="Карта атакованих дронами нафтових об'єктів РФ /інфографіка Анастасія Решетні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6" y="-1"/>
            <a:ext cx="5262564" cy="6935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748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CD3E602-F401-9E77-F255-4D8CB9447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4868" y="555070"/>
            <a:ext cx="5722263" cy="511824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1F18780-0090-A2F0-0F09-1EEBC1099E99}"/>
              </a:ext>
            </a:extLst>
          </p:cNvPr>
          <p:cNvSpPr/>
          <p:nvPr/>
        </p:nvSpPr>
        <p:spPr>
          <a:xfrm>
            <a:off x="0" y="6033659"/>
            <a:ext cx="12192000" cy="821184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1A81E68-DEA9-60F8-B30A-0E4EBF8C1385}"/>
              </a:ext>
            </a:extLst>
          </p:cNvPr>
          <p:cNvSpPr txBox="1">
            <a:spLocks/>
          </p:cNvSpPr>
          <p:nvPr/>
        </p:nvSpPr>
        <p:spPr>
          <a:xfrm>
            <a:off x="0" y="5729838"/>
            <a:ext cx="12192000" cy="14288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AF Sans SemiBold" pitchFamily="2" charset="-52"/>
                <a:ea typeface="UAF Sans SemiBold" pitchFamily="2" charset="-52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400" dirty="0">
                <a:solidFill>
                  <a:schemeClr val="bg1"/>
                </a:solidFill>
              </a:rPr>
              <a:t>Десантно-штурмов</a:t>
            </a:r>
            <a:r>
              <a:rPr lang="uk-UA" sz="1400" dirty="0">
                <a:solidFill>
                  <a:schemeClr val="bg1"/>
                </a:solidFill>
              </a:rPr>
              <a:t>і війська Збройних Сил України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5FB8EF2D-FD50-1A18-FFE1-5C5AE8A3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242" y="2124340"/>
            <a:ext cx="4215087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800000"/>
                </a:solidFill>
              </a:rPr>
              <a:t>Дякую за увагу!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B3FAB0C-E0AF-9725-DF07-0B69C1AF8FE6}"/>
              </a:ext>
            </a:extLst>
          </p:cNvPr>
          <p:cNvSpPr txBox="1">
            <a:spLocks/>
          </p:cNvSpPr>
          <p:nvPr/>
        </p:nvSpPr>
        <p:spPr>
          <a:xfrm>
            <a:off x="7664431" y="2179717"/>
            <a:ext cx="42527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AF Sans SemiBold" pitchFamily="2" charset="-52"/>
                <a:ea typeface="UAF Sans SemiBold" pitchFamily="2" charset="-52"/>
                <a:cs typeface="+mj-cs"/>
              </a:defRPr>
            </a:lvl1pPr>
          </a:lstStyle>
          <a:p>
            <a:pPr algn="ctr"/>
            <a:r>
              <a:rPr lang="ru-RU" sz="3200" dirty="0">
                <a:solidFill>
                  <a:srgbClr val="800000"/>
                </a:solidFill>
              </a:rPr>
              <a:t>Слава Україні!</a:t>
            </a:r>
          </a:p>
        </p:txBody>
      </p:sp>
    </p:spTree>
    <p:extLst>
      <p:ext uri="{BB962C8B-B14F-4D97-AF65-F5344CB8AC3E}">
        <p14:creationId xmlns:p14="http://schemas.microsoft.com/office/powerpoint/2010/main" val="451041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10667</TotalTime>
  <Words>698</Words>
  <Application>Microsoft Office PowerPoint</Application>
  <PresentationFormat>Широкоэкранный</PresentationFormat>
  <Paragraphs>50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UAF Sans Medium</vt:lpstr>
      <vt:lpstr>Arial</vt:lpstr>
      <vt:lpstr>Times New Roman</vt:lpstr>
      <vt:lpstr>Calibri</vt:lpstr>
      <vt:lpstr>Wingdings</vt:lpstr>
      <vt:lpstr>UAF Sans</vt:lpstr>
      <vt:lpstr>UAF Sans SemiBold</vt:lpstr>
      <vt:lpstr>Office Theme</vt:lpstr>
      <vt:lpstr>Перемоги Сил оборони України  на суші, морі, у повітрі  під час відбиття широкомасштабної збройної агресії ворога</vt:lpstr>
      <vt:lpstr>Битва за Київ</vt:lpstr>
      <vt:lpstr>Харківська наступальна  операція</vt:lpstr>
      <vt:lpstr>Розгром російських військ під Вугледаром</vt:lpstr>
      <vt:lpstr>Чорне море</vt:lpstr>
      <vt:lpstr>Знищення флагмана  крейсера «москва» </vt:lpstr>
      <vt:lpstr>Деокупований острів Зміїний </vt:lpstr>
      <vt:lpstr>Перенесення бойових дій у Крим </vt:lpstr>
      <vt:lpstr>Презентация PowerPoint</vt:lpstr>
      <vt:lpstr>Вибух на Кримському мосту</vt:lpstr>
      <vt:lpstr>Курська операція</vt:lpstr>
      <vt:lpstr>Курська операція</vt:lpstr>
      <vt:lpstr>Білогорівка «Луганська Чорнобаївка»</vt:lpstr>
      <vt:lpstr>Курська операція 2024 рік</vt:lpstr>
      <vt:lpstr>Ураження ворожих НПЗ</vt:lpstr>
      <vt:lpstr>Презентация PowerPoint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Десантно-штурмові війська Збройних Сил України</dc:title>
  <dc:creator>Ruslan Klepets</dc:creator>
  <cp:lastModifiedBy>Микола Череднік</cp:lastModifiedBy>
  <cp:revision>496</cp:revision>
  <dcterms:created xsi:type="dcterms:W3CDTF">2023-06-29T12:34:37Z</dcterms:created>
  <dcterms:modified xsi:type="dcterms:W3CDTF">2024-11-12T14:47:09Z</dcterms:modified>
</cp:coreProperties>
</file>