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4"/>
  </p:notesMasterIdLst>
  <p:sldIdLst>
    <p:sldId id="256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8" r:id="rId11"/>
    <p:sldId id="337" r:id="rId12"/>
    <p:sldId id="339" r:id="rId13"/>
    <p:sldId id="340" r:id="rId14"/>
    <p:sldId id="341" r:id="rId15"/>
    <p:sldId id="342" r:id="rId16"/>
    <p:sldId id="344" r:id="rId17"/>
    <p:sldId id="343" r:id="rId18"/>
    <p:sldId id="345" r:id="rId19"/>
    <p:sldId id="346" r:id="rId20"/>
    <p:sldId id="347" r:id="rId21"/>
    <p:sldId id="359" r:id="rId22"/>
    <p:sldId id="349" r:id="rId23"/>
    <p:sldId id="350" r:id="rId24"/>
    <p:sldId id="351" r:id="rId25"/>
    <p:sldId id="352" r:id="rId26"/>
    <p:sldId id="353" r:id="rId27"/>
    <p:sldId id="354" r:id="rId28"/>
    <p:sldId id="360" r:id="rId29"/>
    <p:sldId id="361" r:id="rId30"/>
    <p:sldId id="362" r:id="rId31"/>
    <p:sldId id="356" r:id="rId32"/>
    <p:sldId id="358" r:id="rId33"/>
  </p:sldIdLst>
  <p:sldSz cx="12192000" cy="6858000"/>
  <p:notesSz cx="6858000" cy="9144000"/>
  <p:embeddedFontLst>
    <p:embeddedFont>
      <p:font typeface="UAF Sans" panose="020B0604020202020204" charset="-52"/>
      <p:regular r:id="rId35"/>
      <p:bold r:id="rId36"/>
    </p:embeddedFont>
    <p:embeddedFont>
      <p:font typeface="UAF Sans Medium" panose="020B0604020202020204" charset="-52"/>
      <p:regular r:id="rId37"/>
    </p:embeddedFont>
    <p:embeddedFont>
      <p:font typeface="UAF Sans SemiBold" panose="020B0604020202020204" charset="-52"/>
      <p:bold r:id="rId3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3919569-E7B9-44A8-B41F-39BAFE14A559}">
          <p14:sldIdLst>
            <p14:sldId id="256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8"/>
            <p14:sldId id="337"/>
            <p14:sldId id="339"/>
            <p14:sldId id="340"/>
            <p14:sldId id="341"/>
            <p14:sldId id="342"/>
            <p14:sldId id="344"/>
            <p14:sldId id="343"/>
            <p14:sldId id="345"/>
            <p14:sldId id="346"/>
            <p14:sldId id="347"/>
            <p14:sldId id="359"/>
            <p14:sldId id="349"/>
            <p14:sldId id="350"/>
            <p14:sldId id="351"/>
            <p14:sldId id="352"/>
            <p14:sldId id="353"/>
            <p14:sldId id="354"/>
            <p14:sldId id="360"/>
            <p14:sldId id="361"/>
            <p14:sldId id="362"/>
            <p14:sldId id="356"/>
            <p14:sldId id="3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slan Klepets" initials="RK" lastIdx="1" clrIdx="0">
    <p:extLst>
      <p:ext uri="{19B8F6BF-5375-455C-9EA6-DF929625EA0E}">
        <p15:presenceInfo xmlns:p15="http://schemas.microsoft.com/office/powerpoint/2012/main" userId="441f0d8126c8e4f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 autoAdjust="0"/>
    <p:restoredTop sz="94667" autoAdjust="0"/>
  </p:normalViewPr>
  <p:slideViewPr>
    <p:cSldViewPr snapToGrid="0" showGuides="1">
      <p:cViewPr varScale="1">
        <p:scale>
          <a:sx n="65" d="100"/>
          <a:sy n="65" d="100"/>
        </p:scale>
        <p:origin x="762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4CDAC-005C-423C-9B7E-1B406F1FB54F}" type="datetimeFigureOut">
              <a:rPr lang="ru-RU" smtClean="0"/>
              <a:t>07.12.2024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DB6E1-87F8-406B-96F7-0257EF47E42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531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3232-AFDA-4199-453B-EAEB9549C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UAF Sans SemiBold" pitchFamily="2" charset="-52"/>
                <a:ea typeface="UAF Sans SemiBold" pitchFamily="2" charset="-52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8D2DA7-416B-DBC9-2685-4D2D50317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8E046-5251-8D1E-F981-3277B0FB15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D462-C9DA-4DE9-BC94-EDEEDC476D28}" type="datetime1">
              <a:rPr lang="ru-RU" smtClean="0"/>
              <a:t>07.12.2024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63989-12E7-C1C8-B226-5364A4A5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0F845-D38C-FD5A-5B9A-90B4F21FD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92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1BCF7-8835-D974-E130-D1433835A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99A47-075B-A176-4CDB-15F4CAD20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rgbClr val="800000"/>
              </a:buClr>
              <a:buSzPct val="120000"/>
              <a:buFont typeface="Wingdings" panose="05000000000000000000" pitchFamily="2" charset="2"/>
              <a:buChar char="ü"/>
              <a:defRPr/>
            </a:lvl1pPr>
            <a:lvl2pPr marL="685800" indent="-228600">
              <a:buClr>
                <a:srgbClr val="800000"/>
              </a:buClr>
              <a:buFont typeface="Wingdings" panose="05000000000000000000" pitchFamily="2" charset="2"/>
              <a:buChar char="ü"/>
              <a:defRPr/>
            </a:lvl2pPr>
            <a:lvl3pPr marL="1143000" indent="-228600">
              <a:buClr>
                <a:srgbClr val="800000"/>
              </a:buClr>
              <a:buFont typeface="Wingdings" panose="05000000000000000000" pitchFamily="2" charset="2"/>
              <a:buChar char="ü"/>
              <a:defRPr/>
            </a:lvl3pPr>
            <a:lvl4pPr marL="1600200" indent="-228600">
              <a:buClr>
                <a:srgbClr val="800000"/>
              </a:buClr>
              <a:buFont typeface="Wingdings" panose="05000000000000000000" pitchFamily="2" charset="2"/>
              <a:buChar char="ü"/>
              <a:defRPr/>
            </a:lvl4pPr>
            <a:lvl5pPr marL="2057400" indent="-228600">
              <a:buClr>
                <a:srgbClr val="800000"/>
              </a:buClr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C3B383-D875-FEB4-0416-35827708E181}"/>
              </a:ext>
            </a:extLst>
          </p:cNvPr>
          <p:cNvSpPr txBox="1">
            <a:spLocks/>
          </p:cNvSpPr>
          <p:nvPr userDrawn="1"/>
        </p:nvSpPr>
        <p:spPr>
          <a:xfrm>
            <a:off x="832698" y="5729838"/>
            <a:ext cx="6839415" cy="1428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AF Sans SemiBold" pitchFamily="2" charset="-52"/>
                <a:ea typeface="UAF Sans SemiBold" pitchFamily="2" charset="-52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400" dirty="0">
                <a:solidFill>
                  <a:schemeClr val="bg1"/>
                </a:solidFill>
              </a:rPr>
              <a:t>Десантно-штурмов</a:t>
            </a:r>
            <a:r>
              <a:rPr lang="uk-UA" sz="1400" dirty="0">
                <a:solidFill>
                  <a:schemeClr val="bg1"/>
                </a:solidFill>
              </a:rPr>
              <a:t>і війська</a:t>
            </a:r>
            <a:br>
              <a:rPr lang="uk-UA" sz="1400" dirty="0">
                <a:solidFill>
                  <a:schemeClr val="bg1"/>
                </a:solidFill>
              </a:rPr>
            </a:br>
            <a:r>
              <a:rPr lang="uk-UA" sz="1400" dirty="0">
                <a:solidFill>
                  <a:schemeClr val="bg1"/>
                </a:solidFill>
              </a:rPr>
              <a:t>Збройних Сил України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9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44497-9425-6605-FBD0-507EC4457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950B7-449A-0B37-11DE-73A6F4170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54452-6C0C-7BC1-F1C1-A467FAA9F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F7B2C-63D4-407C-9333-FA9BC2BBFB34}" type="datetime1">
              <a:rPr lang="ru-RU" smtClean="0"/>
              <a:t>07.12.2024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D55A7-6419-C0B5-3DB9-9CB498A5A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9975E-C0CC-E488-59EB-37270B4A3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1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E1879-88D5-2A5C-A735-CD9B5B9B2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70D89-B479-9C87-702A-24887FDDA0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F640B-1F64-4EAC-D351-6B1F5679D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EC88C6-45E2-0654-FFEE-D8F3E3075C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0AA2B6-6340-4AFA-B0EE-613CF98E7003}" type="datetime1">
              <a:rPr lang="ru-RU" smtClean="0"/>
              <a:t>07.12.2024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9F793-EC32-5C63-EB41-327216CB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57835-0F15-253F-7EC7-4323D2BAD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060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6792-B142-0271-6B2E-15E6090B8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D77DB-B087-7E0C-25B9-AC683C522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E05ACA-675A-C644-EA45-E0EA8785B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7FBAE9-113A-FD09-FE0D-22707633A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2036BC-1D85-D8E9-13AE-8272619B0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2278C4-E2D3-E2D0-567D-1AC4AB117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446E8-FA0D-43F9-937D-0A817C65D5A7}" type="datetime1">
              <a:rPr lang="ru-RU" smtClean="0"/>
              <a:t>07.12.2024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9EA204-3BAA-CCB5-249B-70D99E10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232AB6-94AC-D5AF-424D-650B7D98B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5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6615-58EE-6CB7-FA97-0B304DFD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98DC55-9166-7D91-1DBD-8353404793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B8296B-7776-42AE-9F12-654470B67DCA}" type="datetime1">
              <a:rPr lang="ru-RU" smtClean="0"/>
              <a:t>07.12.2024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FFEE2E-25B7-E141-9B67-5B04C744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8A67D-0C2C-C0D1-EFC5-06D611FFA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035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FB5C9-A685-74AA-7F8F-76ED23C68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8CB54D-AB61-46F2-A4BB-D35AB1B2A4DA}" type="datetime1">
              <a:rPr lang="ru-RU" smtClean="0"/>
              <a:t>07.12.2024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8B87F-CC27-3AC1-5C74-CF7889511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A4A5F-275D-254F-BA6C-A62726A2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20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6C702-4C40-5B24-C009-371D4D6AB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8FA1D-C6E5-578A-7CD7-288A6E3A7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C045C-208C-782F-6886-C0D091AFF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9CF49D-BDAF-0446-9225-2E68425BE0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3D6A25-B0E5-4450-A453-0A6B9344C3F9}" type="datetime1">
              <a:rPr lang="ru-RU" smtClean="0"/>
              <a:t>07.12.2024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D3B9E-DF07-AE3A-E994-CD169A3B7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67710-8A36-675F-1022-AA34B77D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16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251C8-9536-47C8-245D-732E9E83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A45540-0F07-90A1-D972-E48187A56D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6A260-7E88-2EA7-CBEF-F2B848AE8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29373-5078-77EF-4C7F-9FB0AA1878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E1BAE6-2A3B-426B-98F0-D525874C0A4E}" type="datetime1">
              <a:rPr lang="ru-RU" smtClean="0"/>
              <a:t>07.12.2024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8235B-E48E-EC89-9529-37358BB43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7D9A8-732A-AC66-35CA-C15CE612D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11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B0DAF-F779-391D-965B-156A25495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1666C6-BAAE-02DD-6D1B-41FBDAF30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6DFB6-2A20-C3DD-72BC-E6E40CCD8F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4E15A5-5E61-4CFF-AB09-FFD6BDEDCD86}" type="datetime1">
              <a:rPr lang="ru-RU" smtClean="0"/>
              <a:t>07.12.2024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6F8A7-565B-F159-5B2F-4595D421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5087A-CA4E-F110-DD7B-C3124B2EF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193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3E351D-3ABC-C881-C74C-1E16E71C1C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5C77F1-9B54-7F2C-D98A-4DC98217F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96920-DFCB-452A-07DF-28DA1FCE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A6D329-F6A3-4B7D-AAAD-06BC915C6B98}" type="datetime1">
              <a:rPr lang="ru-RU" smtClean="0"/>
              <a:t>07.12.2024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84217-0C0B-EC68-2DB9-99B38632F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1EDA1-6B15-0690-D25F-9E84406FE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763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F2B4DA-910E-7B7F-B372-420A9449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EDDCC-CEC2-8829-E2DE-1C083E179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7" name="Місце для номера слайда 3">
            <a:extLst>
              <a:ext uri="{FF2B5EF4-FFF2-40B4-BE49-F238E27FC236}">
                <a16:creationId xmlns:a16="http://schemas.microsoft.com/office/drawing/2014/main" id="{C23B5C00-515A-D795-7DAB-F4F59FFCB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‹№›</a:t>
            </a:fld>
            <a:endParaRPr lang="ru-R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0A6697-D8E6-54AD-EE68-E0F47649AB3B}"/>
              </a:ext>
            </a:extLst>
          </p:cNvPr>
          <p:cNvSpPr/>
          <p:nvPr userDrawn="1"/>
        </p:nvSpPr>
        <p:spPr>
          <a:xfrm>
            <a:off x="0" y="6036816"/>
            <a:ext cx="12192000" cy="8211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D0B7B835-4C74-2F23-8BEB-C1DBC883CB2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9" y="6185785"/>
            <a:ext cx="572366" cy="512194"/>
          </a:xfrm>
          <a:prstGeom prst="rect">
            <a:avLst/>
          </a:prstGeom>
        </p:spPr>
      </p:pic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013D0B04-5B1A-A880-5B58-BEDA4E7D99BB}"/>
              </a:ext>
            </a:extLst>
          </p:cNvPr>
          <p:cNvSpPr txBox="1">
            <a:spLocks/>
          </p:cNvSpPr>
          <p:nvPr userDrawn="1"/>
        </p:nvSpPr>
        <p:spPr>
          <a:xfrm>
            <a:off x="9241086" y="62616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617C41B-B130-4FFC-B346-BC5CFC3159CA}" type="slidenum">
              <a:rPr lang="ru-RU" sz="2400" smtClean="0">
                <a:solidFill>
                  <a:srgbClr val="C00000"/>
                </a:solidFill>
                <a:latin typeface="UAF Sans SemiBold" pitchFamily="2" charset="-52"/>
                <a:ea typeface="UAF Sans SemiBold" pitchFamily="2" charset="-52"/>
              </a:rPr>
              <a:pPr/>
              <a:t>‹№›</a:t>
            </a:fld>
            <a:endParaRPr lang="ru-RU" sz="2400" dirty="0">
              <a:solidFill>
                <a:srgbClr val="C00000"/>
              </a:solidFill>
              <a:latin typeface="UAF Sans SemiBold" pitchFamily="2" charset="-52"/>
              <a:ea typeface="UAF Sans SemiBol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6335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AF Sans SemiBold" pitchFamily="2" charset="-52"/>
          <a:ea typeface="UAF Sans SemiBold" pitchFamily="2" charset="-5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AF Sans Medium" pitchFamily="2" charset="-52"/>
          <a:ea typeface="UAF Sans Medium" pitchFamily="2" charset="-5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AF Sans" pitchFamily="2" charset="-52"/>
          <a:ea typeface="UAF Sans" pitchFamily="2" charset="-5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AF Sans" pitchFamily="2" charset="-52"/>
          <a:ea typeface="UAF Sans" pitchFamily="2" charset="-5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AF Sans" pitchFamily="2" charset="-52"/>
          <a:ea typeface="UAF Sans" pitchFamily="2" charset="-5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AF Sans" pitchFamily="2" charset="-52"/>
          <a:ea typeface="UAF Sans" pitchFamily="2" charset="-5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F99193-6791-D008-A28D-A777F1905FD8}"/>
              </a:ext>
            </a:extLst>
          </p:cNvPr>
          <p:cNvSpPr/>
          <p:nvPr/>
        </p:nvSpPr>
        <p:spPr>
          <a:xfrm rot="10800000">
            <a:off x="0" y="0"/>
            <a:ext cx="1912937" cy="196215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7640526-DBBC-966E-F51C-3D1935EF7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86" y="263568"/>
            <a:ext cx="1559229" cy="139531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004337-3189-2B67-B7D8-3EC5AE78E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5315" y="165887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Визначні перемоги українців над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московитами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2157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7088" y="357091"/>
            <a:ext cx="1126776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кремлівська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пропаганда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стверджує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росіяни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братні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народи,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воювали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воювали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зазнавали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поразок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московії</a:t>
            </a:r>
            <a:r>
              <a:rPr lang="ru-RU" sz="36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/>
            <a:endParaRPr lang="ru-RU" sz="3600" dirty="0">
              <a:solidFill>
                <a:srgbClr val="2424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московський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міф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легко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спростувати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неодноразово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завдавало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поразок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московській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орді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773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/>
              <a:t>Вишгород</a:t>
            </a:r>
            <a:r>
              <a:rPr lang="ru-RU" b="1" dirty="0"/>
              <a:t> 1173 року</a:t>
            </a:r>
            <a:br>
              <a:rPr lang="ru-RU" b="1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9655" y="1285298"/>
            <a:ext cx="7377545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1169 року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Долгорукого,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Боголюбський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напав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спустошив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зазнавало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плюндрування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перевершить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монгольське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завоювання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1240 року.</a:t>
            </a: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1171 року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Боголюбський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спробував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удруге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захопити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відсіч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Волинського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Галицького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князівств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перестріли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Вишгородом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нищівної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85298"/>
            <a:ext cx="383715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86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0110"/>
            <a:ext cx="11187545" cy="60965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Вишгородом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дев’ять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Київський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літопис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повідомляв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так: </a:t>
            </a:r>
          </a:p>
          <a:p>
            <a:pPr marL="0" indent="0" algn="just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«І,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побачивши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[противники]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убоялися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кажучи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на нас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зберуться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галичанами і з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чорними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клобуками». І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прийшли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замішання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і, не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дождавши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сум’ятті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великому, не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маючи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змоги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удержатись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побігли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через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воїв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потопилося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так вернулась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Андрія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Юрійовича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], князя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суздальського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множеству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воїв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числа.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Прийшли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зарозумілими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смиренними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одійшли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Вишгородом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Андрія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Боголюбського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бояри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зарізали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повторюватись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850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каталізатором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РФ.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54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Битва </a:t>
            </a:r>
            <a:r>
              <a:rPr lang="ru-RU" b="1" dirty="0" err="1"/>
              <a:t>під</a:t>
            </a:r>
            <a:r>
              <a:rPr lang="ru-RU" b="1" dirty="0"/>
              <a:t> </a:t>
            </a:r>
            <a:r>
              <a:rPr lang="ru-RU" b="1" dirty="0" err="1"/>
              <a:t>Оршею</a:t>
            </a:r>
            <a:r>
              <a:rPr lang="ru-RU" b="1" dirty="0"/>
              <a:t> 1514-го</a:t>
            </a:r>
            <a:br>
              <a:rPr lang="ru-RU" b="1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3451" y="1479261"/>
            <a:ext cx="7243762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1514-го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білоруського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Орша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битва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князь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Острозький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нищівної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московитам.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Уночі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непоміченим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противника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переправитись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форсувати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витримати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атаку противника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хитрість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удаваний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відступ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заманив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засідку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вогнем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розстріл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довелося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безладно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7" y="1479261"/>
            <a:ext cx="4432548" cy="366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4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837" y="248985"/>
            <a:ext cx="11533908" cy="873666"/>
          </a:xfrm>
        </p:spPr>
        <p:txBody>
          <a:bodyPr>
            <a:normAutofit/>
          </a:bodyPr>
          <a:lstStyle/>
          <a:p>
            <a:r>
              <a:rPr lang="ru-RU" dirty="0" err="1"/>
              <a:t>Хроніст</a:t>
            </a:r>
            <a:r>
              <a:rPr lang="ru-RU" dirty="0"/>
              <a:t> </a:t>
            </a:r>
            <a:r>
              <a:rPr lang="ru-RU" dirty="0" err="1"/>
              <a:t>Аллесандро</a:t>
            </a:r>
            <a:r>
              <a:rPr lang="ru-RU" dirty="0"/>
              <a:t> </a:t>
            </a:r>
            <a:r>
              <a:rPr lang="ru-RU" dirty="0" err="1"/>
              <a:t>Ґваньїні</a:t>
            </a:r>
            <a:r>
              <a:rPr lang="ru-RU" dirty="0"/>
              <a:t> писав про </a:t>
            </a:r>
            <a:r>
              <a:rPr lang="ru-RU" dirty="0" err="1"/>
              <a:t>ті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 </a:t>
            </a:r>
            <a:r>
              <a:rPr lang="ru-RU" b="1" dirty="0" err="1"/>
              <a:t>таке</a:t>
            </a:r>
            <a:r>
              <a:rPr lang="ru-RU" b="1" dirty="0"/>
              <a:t>:</a:t>
            </a:r>
            <a:endParaRPr lang="en-US" b="1" dirty="0"/>
          </a:p>
        </p:txBody>
      </p:sp>
      <p:pic>
        <p:nvPicPr>
          <p:cNvPr id="1026" name="Picture 2" descr="https://armyinform.com.ua/wp-content/uploads/2020/08/foto-1-skrinsh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8"/>
          <a:stretch/>
        </p:blipFill>
        <p:spPr bwMode="auto">
          <a:xfrm>
            <a:off x="1222375" y="873269"/>
            <a:ext cx="9581679" cy="516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370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Битві</a:t>
            </a:r>
            <a:r>
              <a:rPr lang="ru-RU" dirty="0"/>
              <a:t> </a:t>
            </a:r>
            <a:r>
              <a:rPr lang="ru-RU" dirty="0" err="1"/>
              <a:t>біля</a:t>
            </a:r>
            <a:r>
              <a:rPr lang="ru-RU" dirty="0"/>
              <a:t> </a:t>
            </a:r>
            <a:r>
              <a:rPr lang="ru-RU" dirty="0" err="1"/>
              <a:t>Клушино</a:t>
            </a:r>
            <a:r>
              <a:rPr lang="ru-RU" dirty="0"/>
              <a:t> 1610 </a:t>
            </a:r>
            <a:r>
              <a:rPr lang="ru-RU" dirty="0" err="1"/>
              <a:t>році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4291" y="1409989"/>
            <a:ext cx="7384473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Найзначніша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перемога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битві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Клушино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1610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7-тисячне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польсько-литовське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Станіславом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Жолкевським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знищило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35-тисячну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4 тис.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приниженням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момент, коли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бояри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скинули царя Василя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Шуйського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видали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очільнику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Жолкевському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Варшаву,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колишній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змушений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ноги правителю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Посполитої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сюзереном.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upload.wikimedia.org/wikipedia/commons/thumb/4/48/Kluszyn.png/800px-Kluszy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28" y="1409990"/>
            <a:ext cx="4232563" cy="438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90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2979" y="0"/>
            <a:ext cx="10515600" cy="1325563"/>
          </a:xfrm>
        </p:spPr>
        <p:txBody>
          <a:bodyPr/>
          <a:lstStyle/>
          <a:p>
            <a:pPr algn="ctr"/>
            <a:r>
              <a:rPr lang="ru-RU" b="1" dirty="0"/>
              <a:t>1618 </a:t>
            </a:r>
            <a:r>
              <a:rPr lang="ru-RU" b="1" dirty="0" err="1"/>
              <a:t>рік</a:t>
            </a:r>
            <a:r>
              <a:rPr lang="ru-RU" b="1" dirty="0"/>
              <a:t> — </a:t>
            </a:r>
            <a:r>
              <a:rPr lang="ru-RU" b="1" dirty="0" err="1"/>
              <a:t>похід</a:t>
            </a:r>
            <a:r>
              <a:rPr lang="ru-RU" b="1" dirty="0"/>
              <a:t> </a:t>
            </a:r>
            <a:r>
              <a:rPr lang="ru-RU" b="1" dirty="0" err="1"/>
              <a:t>Сагайдачного</a:t>
            </a:r>
            <a:br>
              <a:rPr lang="ru-RU" b="1" dirty="0"/>
            </a:br>
            <a:endParaRPr lang="en-US" dirty="0"/>
          </a:p>
        </p:txBody>
      </p:sp>
      <p:pic>
        <p:nvPicPr>
          <p:cNvPr id="4" name="Picture 2" descr="https://pbs.twimg.com/media/FvzI_IFWwAIONSg.jpg:large"/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 bwMode="auto">
          <a:xfrm>
            <a:off x="7110663" y="795589"/>
            <a:ext cx="4317916" cy="51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4031" y="1052261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Найвідомішим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походом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Москву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1618 року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Петром Конашевичем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Сагайдачним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Сагайдачного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спустошило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безліч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поєдинку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Сагайдачний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воєводу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Василя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Бутурліна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0449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8252" y="170481"/>
            <a:ext cx="6685547" cy="600648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Сагайдачного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спустошило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безліч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поєдинку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Сагайдачний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переміг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воєводу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Василя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Бутурліна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магнат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Собеський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писав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«Сам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Сагайдачний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вирвав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списа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Бутурліна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під’їжджаючи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ударив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буздиганом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королевича, і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звалив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коня,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той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Сагайдачний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будучи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Гетьманом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Запорозького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експедиції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подав силу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свідчень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визначної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мужності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encrypted-tbn0.gstatic.com/images?q=tbn:ANd9GcSZRToP5W1eklA3l4GCTqex11fchIeUtQMtjA&amp;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23" y="170481"/>
            <a:ext cx="3951203" cy="568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588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Смоленська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битва 1634 року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data:image/jpeg;base64,/9j/4AAQSkZJRgABAQAAAQABAAD/2wCEAAkGBxMSEhUTExMWFhUXGBobGBgYGR8eGxkaIRsYGhogIRkdHikgHR8mHx4fITEhJSkrLi4uGx8zODMsNygtLi0BCgoKDg0OFxAQGCsdHR0tLS0tLS0tLS0tKy0tLSstLS0tLSstLS0tKy0tLS0rNy0tLS0tLS0tLS03LTcrLSstK//AABEIAK8BIAMBIgACEQEDEQH/xAAaAAADAQEBAQAAAAAAAAAAAAADBAUCAQYA/8QAPRAAAgECBAUDAgUBBwQCAwEAAQIRAyEABBIxBSJBUWETcYEykUKhscHw0QYUI1Ji4fEVcoKSM6IkssJD/8QAGAEBAQEBAQAAAAAAAAAAAAAAAAECBAP/xAAcEQEBAQEBAQADAAAAAAAAAAAAAREhMUESUXH/2gAMAwEAAhEDEQA/APUcOzHq0lcxcXgmLSLY5UEbTboI8b/0wPKsKYSnq1QpJmzEyCtu1z9vBwzB6R97fOOR6EawkTGluonceDBIwCbkiJtqAaxHQz/XDOacATA7dPff7b4n1YCse477bnpf7R84BKimptZMk7R0A3t5n4M4oZ3KkpT0EKFZTBkzG9htcx4wrwtYYyZgX/1MT1/r7xipWpGy7QRJ8zqP6flihnKUwtON+89/Jx2hTgXFv/r9vPnBdQEAiB0n+g6Y1q7C+Mj4nEnj7SpTUFUgFmPSTBt3iQB1JttiVnuJlwlWRCVLibn6WEDYkXnGaVN6p9SqyaA8hHeAOpkgb+evtYak+h+nn1XLgmkYGw2kSAGM7DvvF94wzkqlHSrUkEGdliOp7T+84zxevUUQkILXJUAzM/Ve1r2643lMrVYJ6xXl6bz7tO8dvOIO5qqKhFMVILAkKU3iOtu8x4OJ2f4ItSNdQBRYgKAWNidyRJ7RYYcrcERqisXKuLrpgbR0MzH/APRxjNcLDMKjP9MyWEdoNiAIvsBv4wErN5tcu5FOXeVVpmSOVbaYB2AjfrcYczPE2tpBleYoSPpMi/c/kLb4ZyWQqrqmslRHkiRJAJMaSZBFzvgKZCoFiqKLybGBO22nRBiLXH6YvEEyXERUBKtTUSPxAGNKtER5IxitTzJNq6C5gaCQQTaTHTa0YBVzSUmdNCqdM8tMQWvYQxgxHXA6dTMOUMBIU6tV9RM3CnYWt2J7YYqlVWudLIUYaSCpld9jquQR2xjN5eo1ydOoMJsQLyoCi5IE38nCOXq+iCqFnY/hnUTqUurBQYAPU+ZxRoqb62e/R9LEjtCknt++ICZTJaQSXZgSx07KCTJgbx498A4lxdadlueoEQALm5tYDvhOvxAuxpowSDGljpP2Nz/thlMhSSDVZSTYCe9hF5nDP2FqGeZn9RH1KwEqDN4gHtvFwccFeqlQAaBrMABl1T+sdfnDhytGmBNJiP8AVzf/AFLH9MN03AHIpUD/AMQPYDDg3lsvVVbMoJksI6nt/wAbzviW+frFlVaitOxCXPsJ+P4MUmV2UkOgQ7Q5Nv8Au0/l8Y864FGoGR9bEjUAS0iP+wH7YQVqld6SLrFI1JJmNlBUXgW3ib7+MVWq8gLUzJg6T9M2segg+N/vgFGsGVC9MjqNREBo8tP5Yfp1L/T/APqf3wERs3VYhJWkhkSLhY2kgx+eKdTh1NYFRtZtBbYyZMLtB8zgfEs+qlV0A6iASwtfeLSTHaftfE7+1ToqKALaZVVGmD0bUNovb/bFFvMMAIHToP6YDl0Qm6tawDCAbkW722+MSOE8SqKumpqew0mIJAF/e/XxigvFn3FMR3LdLxsDHX7YmLqhmFqH6SFg+87EeR026E44rNbba/X7HCX/AFmImmet1YR36gDbA04vRJAfUhI2e679wSuL1G+IZ10ZQAsXm8nrbx0vHfHaXFEIvyk9IPnoAffHa6I68kGLyvQie2IuYy7BkjUrdd7iZuJvPfz4xcDi8PYEu7u5tfqOvRfa22GlrOouS3bVY3k9v1GGMywjcDfmN/zm1+uEDF1YyehEAn7An+DGaEKufd5UC5DCD5MgweYewt+32ZeSF8TEkgncH8ugHS1sZzuQMzMx4gib/O0xvbvfANZJDNcAk2/FcqNu/bvjUFLhWXOqL2uT5ta3sbeTh8CagmZ1D9CScLcKeU0hY0gyx8iOUfv/AFwSlTmpA7Nft9PT7/n74gpRcn7fzfE/inEAgtcnaDc9Pt3I9hJwHiPFEp8mqZ+ldiwvew+mxv1i1r4XplUBqOfUqb6VP0jqfED9IGJIC8P4cxPqVAC34QbBR0EXj299zufiAQiKnQGLnewsJ/PCmS4qlQtpdUsBBEk73mfa8H9MaNEoxLVaaqQLNqMgkwZJFzHzBxRurwt2g+oFUKdagG0qLC+/nfC2b4h6AimhKsAAzFiwi5me4NhNoPthnJVKKqf/AMiFJNi1jsbE3NipsTv74DXytJKZ9Ws51uWBAEyLSoCmAYjtBI64n9E7OZ2rVAamW1IAykU27kFZEiwHa5JB2t9Upeuyu7aDKrBVjE6YWRad/wD2w9l+GsF1UXIpstpcmZnddIUb/cY+fhTEM9U63ZlOkWWZVRaexgYuwFXgxVFAqn/DbUpjYXkbxHx4wtlhLvpq06moyAwl1EdGJkD8O3TD2QykhvUJ0kaY1gzvI6m3YHCtLgGXYyH1AWIVt22uQZ2tFsIG6GS0iPTWTu0kmZvEgmfnC9XLVXY6v8OmGVgZGokD/N0BPU9sHzHFKNIlVOph01bdLyY/fE/TUrjW7aE6T38ISPFzgM5jiSUjoy6gWMk9YKxfc2/XxgyMxXnqU/cxtAtB3633vjuUr5UAoAbwCWvqIJUbE9p+RglPOM16VEbXIEHrFzYj56nALcLpf4zuoDDoy2An6oETaIsMP5jh4aqHYnZdtV4MgTpFp7k/GBZfidVHC1VBBJ5gQYkjSCFJgCffHOJ5OpUkhoJEaJJQgGQTy2OAbWqm6ERsWnaOm8k4nZiaj6WriDflkAduv8/LE9sqUIU1IImSWMySJ5Tb56zfFHI5dA1qfMTZjJgQT83HzOGDrcKmB6hdAJ9NWgG+8na8kxfDNCj6RM01Cjcp9XkmTLD5+MAzCBHWwBiShIAJIJAPYzMfbzgudBebFSZAEiekWExM/aJwFSnpCkhUk9JF/cxbG6DMx+kAX2afz74QbiyU30swCkQD2ZZkHrcWHlT3xzNcdpFCadQEqAxA6iZgT3g4CwlHbUAR997RBtEEzidx7IggLSQSCACABo/2JO2C0eI0WgiqPk7ffzhtqwLtERCmfnEE05ELUWoT9K7AMbmxMdMGGbp9Xi2x5T53AOC5mqBALEE7QN7E9o2E4jCmSfTD67EqTcyG0sIA6H3xVVf8NxqWX6SGkbeCcSs5wvV0M+Lkb9dNvf2xz/pDag5cUzcStiZGw7xExiiMs0TqqObdYHmxtb26/GKjz54elMhvUgjYqwDfcRFunx1x9UztWmRFVh0ALEjp/mJH8OPR1MoeioPMk39yMJVMgQdQpUz4liethNvn+mKKLIAABDMgG8TEdffE3MZQE6oYdbaT7bdPeemJ+qsjFxvfl31AmSSTBN+18Usvn0rDlIkTNyNI6TIJHTt74yA5xxHMYMQCZC+CImD5xHpMzOVPcAbXkWIg97/B74s8SJ0Mm2oW6T2E9NvzncYi5NIqMCZ0wSN4O4v89uvXFgvetoUiTPTwI/Pt7TjNKm0glhpYmQRIPbmkHeLeBhKk2r1dyRUJnrBUFfjc7D4xap3UXExyyLxtMeR7YzRMzmWmXCAsDpIYz231AkL7E2jGP+pGgEB0OZ52VdhYEDSBfc/GCZs6xAlZsxgkOoOwItPuRYkbYNlmYFUDkEqWHINhE3JP+YdMUK8O4wHUmooDSTAtYKCJBMyb/bDTU6NQmdROm8uxBUFz1PcEn3GJCcNoho9ZuZ4B2AYdCAojpvvIw+uRKkDUrzcfgJFwYO04A1fJ0NGkK8KZGmDzGw2liD+mFGyOmFGXJRzzCG1BRccxcAGY8fVvja0VJmmGDTfZha1iPBI/l1+LcWrIhUpH1CeYauY7DUDtERMTh0dz2ep0AUorpY2JJJKknpzG5vt1IwHJLmKzeowsYjXI8zA/Tf2xnh2QZn9WmqPAkK7XnvYGJ/bfpixTzlVgDp0REypIsTIEDbz/AM4XgFXo6FiEJJ2XWCBeW3P3jc4Uy3DYYP6gAkELoJFvznpigcxWA5nAA6lGHXuVA2wN8zWUFxpfT9ShSCxEmJi3a/nCCC/C6lWowVJGo/4hBANzcE4vrwxUpy1RnZVJHNYkD7n/AHwtm89VrMyUwwuRaRHQyYmRfYWtsccqf2faqAGqywPuIvYLq7Wn/jFopcPzW6sio0wABE/w2+Mb4pmagQhQqkg8zsAB7CZJ/TE05GvSQonMIsJg2gd42AvMzgWYylRp/wACec87tPKAIOgsBvI+2M4O/wBnqK6jqOprDxPWRN+4MkEXGGuOcT9KVWNWm5NwN4tO/wDOmMZbh8gL6xA6imFUb32JG9rYKnCqKmYlpJBZ5I22/LFoHTzFTSo9JpgaiRLEQOoBBnthrUaYhiTYbbjmJFvItbttj52qEkAoe9yCO2wN/wCeMedzebYPoR9RU/UBebG3XD0U6+Y+rXpYgAsPYX22MLIna+0YJRr6lCi7n8IUal33advft8YwuRZqRNQgHSR2i89I1E9RHXeScKURVf6TpMaXi2oWurEgGwEiR12nAHz2VprpDMhIIIUG8yZLEePtjvD1pwacMdQgqhmY2G4gRP8AXBsvwdSsyApm4kkidQOrUApiBaRAxqpw/LMYjWw6MWIsQOloBMnfFGjw+gIlKtOPxMCR3gwThV+HVKRdqZLKRYqbR4Hv27nDmUzjMS1IWCkFQAQZLQZUWjSBfocPZBdRdlRqRm6kQCb3A+2IINPOv6q6iRGuARBUDUC0ETJH+qLgxjiZ3RUqAiUHp1FEGAGXnEgHcAm/UnHoqGVbU/qQyn6QQLb+Pz8Yl5/I02ktTdekhTAABUbHsT9/GLsD+Xz1GCwCiO2kx9rxjfD876hdTCsjldPWLMpjypB95xDynDQSpWprK30kgyATG8EbzsemO5jKVEq1HpqFVysqY6aV2cAbSRB7YuQeiZak2Kx1kE/lOM06xkizMv1QY3vsZ/XHnP8AqFZANSwxmDDKJ5QO6kSe0Qpx9luIMua1BlKGnDQGuyvU+ZHPcAiBiYKOay5mVIIgdvnYk/N8TRSZiNJIINiJ1dCdukdf4J+U43UpIyjmAYkFiTEwBcEeSffzh3hvGBVDCqyoZEEEgN3tcT1264ZQxnq+kKrmZIiw+82P3n5wtVrAVEbq6x5EEC//ALfMYznsswkXYAeAYtuD03mYwiyOtwpjlP3IkRtcbdJthB6uskJ25Y7GLdDfAFrsgVWsDeALyen/AD13wShUV6QIBIgMCZjbe++/jGaChuY7TC9zNgPIEycZDVWnrUGIJHL1afcfthKvlWNSnU20TAYWAtcQCSd946dsM06ratPXa/iJ+B/TGTmj9JiIvB3PW82GATocNcFWGklX9TlI3IUMoBG2/WTAw+2aUmG7iZVbH/yJn88d1gtyEg38Db2wWrTM3NNrSAVv+5I/nuA3oXhSQ3dQRN7X1RPtidxXIM6APXgTYFeY97iTJ2xRZiNTMhDGJK3mNp7/AJgYGaRXmXm2tsdtx+W2KJlPI0VAALgQfwPfrMxv9sVKGcpABVqIItHiO0yMZX1W/Eq32glht3/bHaArCQVVvJtbpbpiDuYp06w0uSVJG2oAkXHT98YXgVEksCxMkzqm5EHcHcfphpGqA2pj/wB7faLYYkndB5Ez+2GhJMgiDSASR0LMfyFh9sGFGNqSx2t/vjLUlEtzLEk9Pfa0Y+y+cUxBBPUTLAdyJ/b74Xo1UoXnTHs5H6DCleoVIVQB5PMZiwvsfv07xjeV4jrrVKYI5NJX/UIEkfP6jvgPFatKNVRgvaDv+V/jEGlqKGZQW1aNcDqJ7Wk7ffA8tmKo/wDk5F0yZCyTaIFztI+2PO8SztT1EanvpXTpF4uTsTuGn56YPkuF1apL1mhes7mZ3nwfON4McYztUPybVVSYvIltoGKfCOCBFVmBNSb2iLHYEeZ+3bDhRKXMogxGprmB0A6D/ecTGptW5iSibBiTqY9NI727R7xOIKXEsk9QpB/w1BJBjfptcjfBKi1AYF00wEvuIMyF/fClBHpqWNV4JsC5YgeSZH27bnBfWqvpUsAp3A+ogzva0DtO4wC75So1QGmuwIbUZGk9J73mxx3MmhRJapqq1ZNtlnoD0/I4o/3lVHpk6SYAYixPupEfPQjvhSnwxqSqU0nnGllOyzexFx4uLecBlv7QVAqgUQiTckSOsQBa4HnbDWR4oAQKsjWx0GOUgSbkcs9J6xhXJ0DUPqVmJRJiJljItEbk2vcwN8Y4fxH/ABNVT/EuAh0xCyQxg7bi24k774cFAcQqmrTBQIjlhBux5dQIPaZBHjrgObX06pKsQGudJE6gCbjqI/57a41mHR0ikWAdeYKSRuSQR8Dbv3wHiuaC1KUuaeuDeRcBu2xPT2PiSsjiCuCDoqaV183IYOsqA20iADe35HIzK0iU9V6ZChmBYOqgmBv5I/8AYYD/AHQvJ9dHGiH1oSGNxMGNNuxM3J741VyMqQwoFguksrEEA7ShIW56FhOKguXr6jpVqbtAJiUYqfEAfreRjGZpUZipTKmPqK7Ahl+tIixIvO+A5h5UJUWotQx+NdJZIbcS2m1wQbHH2Rz9OkadZvUAdACpW1PUAY6b6ekwF6Ti4FKn9nhE+o4E9RMzHUx0jacdbgCBZRpMzdiDI+3vhXIeuCrKTp0hYY2IF9JF4EeJE4pxmWPKETvoAt9yMLoXanWgLra4vBBP/sRzD5wnUSurWIK/6tImfgQf6bYvJl6/VlJ8qT87/wBemAZi3LURrn6lMj5DCR98TTCmQzejUrSgJJgqSIPVWWbE9D5xVy9UOvK+qIBCm4nwdhHft4xLrtSgjUqzcauUxPQlQoBnvjtTKOCHUkFRuBYrN57i23/OJgsrmjuJDGxkT+eNopkrpBPVo2P/ABHziRQz9KpK1pQ9JJCN5k/mCTgj5umtlLad+W4+4ET1364CnmTpJH5Dedz7fzzjNCpoEyes9uw8zaML089TsYgGCJU3vPa4/L9MZzPENehVIJm4A/337e/jAUTm4m/QkwP3JjGHqk3A9+vb2GFUzWq+ktG3aOlgO1/4MUMtWndQP2/gvgAcoNgUvuNtov4vPxOGEdlEteO28eZxytTJ2t7W9t/H64FRBEgH/wAcT0MpzLIJHb/jGKlRxsVPabT/ACMaMAi8f17T39sQ+McYCVVa8I5Vl/zSCD8ggEDDBd1krcCIuDI998eWz2dy9K1NWci12MAm289L7YFxjirVQUpyFAO0jvqJsCAO+/i8YocN4RSC+ox1spIjoCNxG2/X88WTPRDzSVqtUGnTcNbmWYHKFNyYi3c9MUcnwQOZqsxJkne8HRv12m32xZpV9CKpYCALL1+d79/bATnHMimoG8sTt7nv4ucNTDDtTo7AKY3N2gW+Pc4UGbNRuQajETIhfc9LdF+cLUHokn1GJq6jOoFhA3hRv2vP6Y16RSoTDmnUEMdOkSAAOkgQY6ftgo4VW6+o4YWIhQYBFjcmDuZw6oCczczR9R6e3YYlenDMuiqNZnWNcSQZiBZoC3vv0wvwwVEGl1bSYIMWUxB3PsIExfbAUc4NZVQYuCTNtrj79PHnBlonWJgDfboLfew/L5AiRzTIJtE9jII6mY+xw7lNuoI6E/8AMfH64ANKoCWHpu6vqklGFwRpuehvc4BlMy9Go4LhkUHlPSSIPKCLGAQNtWGM7kjXhi1gCNJBAJuD+KCP174ntwV1CBFIOmG2C/0MyTfYjrhBf4kjVUhNMaZme4IsNMT82nEvL5RWBd306bEbAWCD7x3ucO8HyT009M84N5EQLQbk77bWt746OEotR1MmSGH3Ldf9U4eCbmwwdNNTUjVk1WAvCkBYuByyfJ98NcZy1UkGmJICkWBuCTBnb3BmQMMZjh9JjGmRMxJAnaYBifOHlpkQqiAB/wAdD/Iw1UUmuxf1MuW6BlqaRphTsTY6p6DYYUrcNYC1FwNIX/5FblAIIjUN5N/OLlamR9RadgA7n8gP27YFWZlQqjBn/wBZhvievvhKjzBoOLsjIdQILAlRAtNjN5MDvuYxxGIGizqDq0nmJC3EgAEHcTtB8YvUOIuraHknqGGl/j8L/BnDFTLZevIKgnY2Kt+xxrR5alXqUVCeoLbABSfI1FY3797eK3Dq2aYDUaYXuaZknwARI8kD5w9R4WqDWQFIHTp32Iv5wpxLiXpMAwqaSYZtQJHWwAM/JHXzjNuj6s1Q39Qj/thRPyDP6YSpZp0IBqB5MRUgkz7dfG+LlGmppq6SdQBBuN77TY4icUy5DatwNwZH6XgfvhB82bp6orqFDDTqmRG46ct+sxjC8NVUbQ8o0MvMI63AUmfceMdGXV0LTNpuQeXYgwJkb+ZkdsJ08u1BzLn0W3jYGPqA2kED8+2Kg+SyWonWrE9CNpERMmT8HzYYqf3JVWWLz0/CB2ABInHMq2ohqdRW6CG28dz7fe98FrVxKrpuTBPX7f1NsTVS6puUA6SBuY9gfidvzxSyFKmFEm5sSDJ9gZ6YLU4aqREBvaT07Xxj+57kg+SRHzi6HKfpqJvHb2tsPbrga5i3LA7Tf+ew74RpKF/ljv8Abrh+i4EsF23hh+n8/XEH1LN/5vP/AB/O3XD1GoGE9PPv5xLJLNy7/wA3/nnDyjQoAv3tuTiCbmaFbm0mQesSQPMiMROLUm0gFG1BhzMYkkgRHuSdsetSpbePn9tvt3xJ44wVqA0jmcSex3W8dYOLKM8K4UFpsANRJEmLbgwD1HT2Jwdsk6+nZ4V5YGCCtpsskk4czDrSQMRZQOhJ6dBucYaodIIcnsTTibE9SP8AbEtCL8LepVc6SlMxAsCbdgbXxSOWRFhULETErIB+YESB2wimcLFoZuUSf8O0R/3TGBUqjmp6dRoIEhlp6p263I/2+9B6GaqqWUy/MdLC5AMSCALwZ69saZ6rXlh3GkiANj0O+/6YNUywAJ11HPkzFwJ0iPthPLoJIOXYwxv9II2Bgnf7YlAE1hmAPKygEs4uRq2gz16npji1ahUI70iRuSwJInln9Da+CUKJ1EGiCs6kP0gTNp/EOvXHDQMyKaUxA1WUkgmSJ0z1FpF8UcyjempD1FKDspt4Gwjt0E/GN8NzVRwzKsIWhDc/vzbb4+yeTeksDTp1SJu0HZb2HaBvfHK1R01a/pABWXup06RIgkg/74A+UqOKLsXQwSATYrG+om8ztbt4wQZlwC3qKdP+Vi0d5BtA7+2J6UtGWMqSXlmHYRBPYWJIPjbFPOJRpISVGkqA3MfpJjeet9uxwBK6uCkusOQAYFyRb8H64XFHTXKmuv4bDcsSwHbsRHjHUpUXXTTbdosSbg2IJ1DfrbC1fJ3qepdrWYgwomp9Rk7336naMA9m8kWAHqFTIMgXMX77/wBMd4jSPLFUJC31gGZIg322xHzIIqLTTUut1fVGxGmV3ja9p/fDfEKk1wWDemqkHSkkMOcENB0gAR033GC6+zORJQh66qjMFLKoE80aZH9cOVMqlMaRUqLAmJLiBMmCD+UdMQ62WFWrTVA+l6gqioxmQFljFhF1H59pLxGgg1rBZqjGTA1AMwiCRvDCw6DFQ6ZaAGp1VYWAIUkRP0mUNvGGhmKarLuVBJUBrQRuJMx8EYgGko9NlcepTGsqZB0KGUwAOYkxHt7jBM9UNTLeoeYgo87BoJQmPMT84BmjxNqwdX0iDI6culgfJAMX/wBWJXEKxrVQEi7QJI5uwJJ69jgp4Y4koS0iCb6SOxNp6iRfHKvD6lGahey3Fgb26H2+IB8YskHoMtXZdNIamKwGaAALAgdovFpMA4JmkHbyJFutoG5648zwT+0WlXDjmJmQLMSwDMSbyO20Y9EcyjpvzAXmJHbYfNoxmzKJFdWViwEN1B3Ow9pAMdLnrJjK6WgavPTvaR1N+3faMErtJK9QJEdJNt973jfE8ZUqjE3k2He8e/wPHvihnNU9IuAw9+h2jxP8tgGV4nVRgQuuxuZkG/X274YyWTLHmgkmBa423H9fA749Jl8pTWwF1/K32wtwL5biFQgTT3tb4uegHucOFGYcygW2m/nbHWeOoAHj+DC9TNVFBMKQDaZFvucZAHoop064LCQupR86fHjA6OTDHlaes2+8i3xF8LVOKBiSRocWGpZAn6rhgSYkA2gHycN0KgWkqK0kBRsb2i/k4Dfqik5XVyaRJi4YkwWttA+I84Ro1qhuA7HQNQjYy0MotEwZgzMRMYHw/V6jMQDAJBtNyxiTAH4RE9fbG69YhQ6iStRhpAEQATBbpa8r+uLg5T4s7Mq0wT2M2joYnb3i2AcdbSoDEkyrkTaA6KYEx+IR4GNf39RUaWJVgklAOQwQQxmdxv5xs5Sm+ZFNiWX0yYJN7qe8wCBY4oPxHjFA6VddayJBWYOkleVt/f2weg1J9GiodOlj9dgLCD/lPNbaMTuNZX0uZRAEbH6QbEjsQTOETxWGp612pFXtpIYpqJggRcAzt9sMFOtxZQXUSVKhAQJGoFgReOk7GLYX4XxyH/xdWnTEmSZgBulvoH36YSymdUyCSBvBBABkaTfl/CB2tgGaypeqzN9J3KwdQgEbeDuO+Lg9Xm5QMqyDrFwCemu9iova4vOEshn2NOHpPqAiQG0xsNVwDbe36YZyNX06BYkCQJJNrduptYYUbNuYpuXBqaioB5wIJALDaRB7+0ic4O0czdzUSo4EaCNRkFQY06ottbvjGXcl2DUiyzKkKSVPY/aZ9umO5evWRdLaBAgMbtpvpJ0z0ttuMJ5PMNqqNSk1NKoFXqALMQUOxm5j88MFVqasLUNuhUgkxF+XwB8nCGTFVz/iB1pg7EFf9W53gyB8YocPr1QT6roCxBCzJXewIgH8/nH2dzysrpTqAvsQJnadjO9unXAAzlRmUwk0/oYhJYLe4Jt37bYaymZZkDCmxIJVtKqQxU3knbHf75rpCLtqVXAEc0SRBvuNvfAeDZopWroxYAsIEbEi5jTa0fbDQxUzeYDKy0mKwZWAL3iWA7x06fGJWb4inraWVdNRSpHMCTFjPY7HsZM4r5ziCI5BZrIWi97jzbt8+Mcq1lp1FApr6ZgtCzutr+4+dXjCCXkB/wDlhAbU6YUAkEm0g/a077YfzHqa20vpXVfpYKAeYqRNvyOB8E4mj1K9PSFYMSoAiRABE9WBBJ9+wwpnahp5gNo1INJsvMTpuQdzv7SI7Yv1X2Yrek1SojaitBBcQSzO3N8wCTHQYmDNgKrEKagX6jdi3IYK7dYmJhN8H4kS4quqOqGmohgRp0vIknvq/LFLhxLUF0D/ABPTOojcASFA8k/aPGKjNOjTpNUq1GhQqpvcdQAQBfYkjbvbDWQy2rL0gxj1KZH/AJGWX9SfjEbiBuUdXFMEykjnHJEXJEsDfqSB1w3l6wQVWqGMs2kKIMhwB9IUWAMCdpAg91C3DuKpToRUIDKWC3NxMx0vNhNojzgbZyjXMHbzbpPeO1/HYYtpw+i4IGkQbhgJHz1/nXErP8FAMrpiTG4iJ6if584nB57PU6dJ+S+126HqRtIw9lOLVFZKbFSoYAiAJm24EgA4VztFlgMqsAZ5d4kdIvtOCGig6NB6dQet+nvjXKj0joEDEkzeNumwmALT+fXbC9LIs9ySwESTIAve15/XwMApcS1AKyMGtueUx1HVSd9ji/wvLNUSSNImQI95uZ/IYx4pnLZRVCwABFo7e+CExIBA28m9gfy/LAeNNppMqIXYqYVRNov/ADc+cJcOpNTeajkcqi9rLqAkHreZi2094GMxVqBgPUiepQAffCdXNHZjI3np8DFLN6Skhh7g29pGFXpQumOwEftGEE12BU6N5309duuBo8MEncTvExvtt7Dt5xUFEWFp/wAs7C/T4398Rq2YYFqliVf0wTZQLkGwuJbe1pPXFBabglpAOliimSSbwo32EX3PW2HhR1ShCoApkCOvcj5+YxLyrkFwRIERAgnZSdUSACvTrMkxilQoNp1U2BaQdI2Mebkj3OFAaWQKh0IPpuV/DEBHgA9yVET3GJ+YzYpvQqksXELzFQWWADN/n3w5xDPVSNJkX6XJ/wDXbbC3EKqnQRTYgGCQhMDVPaD1+218WD0uboLVpuNW636iL9MQsuYZqLqLWDm4YyD/AOO5Yzg3BWK1tLEhSsL2J/D72Bv1+RgvF8rzxYK0EnaLxM72JUezHsMTAnnOHrew3MWgnbUbQGWREDacfV1VKdIRGszv0Jv+qwfGGVRp0lhcQQCYI6wezEgn3nthfPvy5YwJsZ6fgJGLorVaarSVtM6fpUnlJsFPYYn5t1lXrFSykmQT9UTAiQYgCSOgxnijVKtQJSOwu0/QJse67A9ZB8Y1ppU6YB5wrQGcDQG62kW6fvbEAKg9U6qjFF+oBfqKi0m0xHXCeZ4w1IEUkVaQgGAeZoP4lM/PjpgmbqtURfU5Q3MFnmbeCQbKI6RP64J6aur02pwgQEAEgs2rVZyDzADbzihfIZn1GbUJg6lA5bBuZYuJAMg7nfG816LMqLMgmGMBxcEBStzYnfsMfU8kqCorwt9VF6n06bWkfiHffrFsVaIqMoBWk20Wmx62k/MDAQamT0agGLghiQ0Frc3axANjfDGSzrKSVZJMcz/VYKFF97fvhmmVlnAmOUGmdOqCQYMM3jcbDD/9+giwHfUx9+sfbAROK5h2CeoZLagQFI5bbNEdBt3wdOLIFFFi0sUvYhSCWJg+OkRbBOIPTWpTNQAAh9UiBJ+f8xjfvgXFONaW0UEUlgokL2BETvb9Z2xYJWSrpQrBmuVZo2B/EAfpm9xj0tHj2qi9VUnRuuqTAuTbxf4x5hcm13eA3aB/Ab+d7747/Z/MGk7WkOsFD1O6kH7+4PTFs+i6f7QF6ZUoIYEb7YBwzO1adOiijd3V4UMe8gWuBsPBGAnKZejSbUauoE/SRCTtvYiLTeTjVBWRWDsNM6lbpIuDI233AiCDOJkBc2DVqqo1ajqI1AKVA06mNrWsL9MVa2W9ZSP/APIEKigGCBFjtAJAMz2GEKjOlIPWIapW0qSt1Wn1gjvOr58DB6PGQNVAIwqatKgXkWGqYAEdp6jDRYTO5eoRDoz9idJJj/KY3xrN0yqk2HQdz4v/AC2I2d4WrTKiwJsLTbczbqfb7mbQbMU5WdSGPrJKz4vP7YzgPmMs1SWa4Fr7de+/+2BZXhvMJ6fUFHN1jqSO844zuGUrpLC1gZH/AJExG2LORpQvOwZiZ2i/5n53xrR3J8OQXMqBBgT0k/J84cTiXqEqqsqqFMm0gzHtsR7gjG6x1KVMaSOZiCy+BA28zGJ2bOhk0Oo1sJCBSrEconaN/OMeik+ZKgWgE/ngGrVczfcRP57fphWvRaq7KzwqxMfU24j5+wnbGW4NrSAUMNy6WJYC4+qLkW6dIwwaYLf7GJH7fvjaVQgLbQsSd55e+J7UnUBWLFvTQhDMlj9X4TYQbk/1wkMpWYyk+WaQDH+URMeLDFwOcMzjFix+plgHTteRab9p/W+HP+nh+VnO11Ef5dEljHT+dcfZSnoQmo45QBYaR16T/TC+Tz4qO1hAFmItYxef5+wP5fhKKDpN73tM77/njNSlpIlQwmb2Y3+/3w7lWi1tpkbfzpjeacBSZ2BvjIQNZRcCRBt1n7+BgJ4jTIMKSe4F56RBtjlBAdYtEAg/fpP64Pw+gmoEKA0GTEzff74tEjjOa9Fl5YIgruCDbTYA3kR7AdsU+OZnXSDr+E8w7MNLETt0KnpcYg8cJrV3poQGWfq2IgXHgE49HwxpRnqRFQqwHUHYWjuo+2L8gk5fNCDqGtJtPfSSSr3O4Kxe43nDvE8mFoqAZ0BACYuJAHztfCmTyfpqgCqVYkpUB3kCQDEiQDYxt1m1XKUhVyygxJQpPY3E/Bwon8OzdM0mDlha4BuZB+dgbeMAzIoo+h4IIJJDNIAixDN1Kn8vfC/B2C1HV0Ussghtuo3A2kfnth7MUWqtK04YCJ3gzcSY/pfFCWXHrZlZMdYAB6WFzbpvi5mvUPptRKgTf8Q8kn2A/LCuWoinqRFlzdpcSBBF4HKJg/yML1qZUlnrMUZxIVgAbsYkSTbwLReMSiv6DMYIpqoPbUXnxYj364zVy1MLBWEF9JZlXvZZiLTEHE6lnbE0ilNVa4YwG+rl8+W798dbMOvqtrQqR/n5gZI5TBjwNgfGJg2opO3prTiAIOokD4kEnawMfbG14PTQlqhEEwFCAE3PYAyfnbC9TMVTQpKbVDzIZi4MrqP/AGBu+3XDOdpNVWC4LaSQNA5TM25h/l38ecUNf3HL6QdAAFhKgE9gNQviKmU01G9NYIiYkWMyB0nx5HcHDFeszlE9SpJ5mDEcig2sADzWscYXK1qxJpSuhtahnuWmCT3UiB2vhtA81Tnk06SdQ21ARMnTYlCQIneRhfLZRlUuKRLKLIEY35oAJAtIHe2Hqr1KtamykBxrHI9gBAI17kePY+S0+TzdQGnUNMpMyLsQG1AXPt22xdC1bJmtSZlRgfqNNpGoAyF1iJBiR5xOGYyivpalpFtJLFm21Lyn/MCPYm/fDGTqEVSiOVE0weXTcvTAa83uVjzcRhninD8trJqSC/8A3RIIXYWA2/gxeBf+60yoam00/wAJj6CCfwn9IuNvNHMFmUrTAR/qcJALqeqtF/8AjGTw6nSGoKWLMCBJgsYAgEwPnCdBiCopnfmpMSbEzKHwYIjpB8RAVHLWGtoN7W+4JJwdsqbTTI7TJnfv/Tpihl+Jal5g+qSIgAkbA9LmenXGKma6aHHuR/viaE6WtbR7KqjftA/nxh+hkWMFjHwP28YW/vtKbhg0gR0EkCegtPS++HKFdXDem6sR5LAHyAfyxKHDSRfqbT5nTPfaMS83nqTsEUXDoXZhEBWDC57x+eODL1DUj1abOB9MGyyJ5Z2nGOKcGqVih1Uk0zdVMkGDt8DAcDafVK01ra3JCgqeUFjcT3j79MMJn9WhDTKTaDKiIvYEefeRGB1KdWkqgoldOvJDDzu0/AwvXzJSg+irpKkWgA3IBsRYCe3TDAzm+H0QvNyARpvyzMyFuTfcG354WbPhjUKK0KJ6DvqMEEAdYn9cRMoK9Z9SKXmzs1kIvPMdz/2z+mPSNkaIVQ1JC0dpjYHmMMRJ+cWzPR5DMvUdjLM7GIA6/C7TtI7+MemyzhEASg6CxMg6p/7j/X7YVzlZqRApkLvC0kCgXIuIvPb8sLZX+0tT1AlQA6iABEGTbeQAJ7icUbznExSqKVkCYZT+IcwJPtuPYjDPEM05K00EE3m5VYNwNpPjHc/wj1JBYbEsFF7mQfcSbnodsLl/TPMwawKksJ9iJE+/zfED+UhYBYDqSes9I/gGDHMKAfTYOWIuLxJGq07/ANcJVK1Csgk83ZTefIjbzbfDNGn6K8qQJBBkMfaLQJO+AjZus6V6VRUBJpiQYAIOqwOo3PTFbNURWy4NIxpB1IYssXU2kED7HEvN1D61OFLKqqCV6QHGxPmduuKlakABURogWYbgC8G3MsW0kSIMYAOSy6qr0kJIAUmnUIsWZiQu1xHTecNcO5EMk6SesypNu1wY/XE7P5mcyqCV9RQsgg35rxIm48EEzGN5kDVGteUm5HQwpupPUxfx4xQfiOV0uasTqAB3sbDp3G3nAGOZeowpllpxEsPcmNQmbxbth7LVCk068N9TA6p5Z3aQDafJj2wbiNUKl3HMVgzEj39vxYzoDVoBECorSTdoYTEG7aev7YhUeG1GHqNTdmJHLBAgRvK9pEau3zWo1aiEnVDaQNLGQTvPMwIu34bWxz/qr1BKnSJYBhH+bQoux6Xm323oYhpkUXH4QIACDcxANiYFxbxhCvQrVWQOphSSV1CdEmLSOwvHUzjtPj7ik5amSdZCF7WN42gkdhg3Es8YlR6dR1sTdo6Aj8MkkAzvh0dzjPrVxSkqdiw+m/Tpa874+eg7qQaQWAQpUQY3idXe5tfrGFczxFmVStSH1AaZ5RLMsf6gNLfEd8MZDP1QKnNqkjR9MgRJsdtwNjYYk0c4BkWpOzVCA5EgEgkAkAddum/XHM1lqrZssklAILKRYQJX5H6YV4nmT6lNkRVYEkaZJlSB2+fM4+bMZltZ1OrKA0EAXAkT3BAMj/jFDP8Acm9Z2CDS4WzpI35xYwD1uLxjmTo5un6gAB1GYhdI6HSJBA/oOuAZziVdabN6qqSA0XJU6V5R2mRHk73wZeIHMc+gLpCjmBIMnmA5diYk9NPSMUK5vL1AHqskFEYg2khG1pYE6YgWwz/aJlKq7NCyRK3sYNu9pHziVS4jUWmVLABVb6rBgxaQOpUiCCOw6b0uE1mGSotZiTGwJ0hiuxtIUD7YomcP9Mere4WVdtkkPqlQbjxHjGeHmEUqRqBqCDBuNLWgXGoH4OKGQ4svqtTrKFCrYlQTqgTsL/VaAML0szSauqECmAHI6rJALXgDa482wHp+I8RWkoIEII1GCGAJAETBJAknwMROKccdCeXUhnSZIMA2G1ztfbmHbDfGSKshGhjAIvsDMzFjEi2IucFVnCLpYDmAuAAel/Hbt1xmQ01xDOIBZtbOBy9L+Qf9/HYGSy1R4/w2LQZMkA9pEi1tvGM5LMf3dZ9IHuddx7cv74sZX+0CFtJ1A+QN/wDxnFo7kuG1i4c8tircxkjUpEH2HjDeZ4YQGOveD+QHf5+ThlOIqR1m+JtXMJUFW7rEaWUxB3i3Q2/2xnoXWrmEnlZxvysRA+8fpglaqWClqRa/0s+3YwQfHbAeHcQkc06tp6kx3j5+cM5jOSDJIBtJjx74oPQ4lBGtD7qwYAdrhT+9scrcSDWTmYyQFBt02jexwoEMfV7W/Tt/PbGqSpSlg19yb/08dT1wwZzucWlTfQsltQEzqtq1FtiAL+BOJOUpAA5mq2qGAQKbltIIEAACN+sR0i7mazbO1kANzJMkTewBAHvM2wThPDaQOs1CTJP027bXtYdsXyCZlOF5h29SBDfUWb6xYwe48Y9dSy4KhSEgdunW0R1xk5qmBvMeL9fGFf8AqAuSIEm0dL9Nv3xntG34YoZWBE+8G/zB6ebfOGKQ0GwB8Rcf1HnGqefp9LEdIwPOkNcffa+HQZHpux5ZP4uwsO/7YnZig6MdIAUiGBP2I+3Un2wTLVQwVtcOJXY80d/gf84Mmc1WMWIuZ+be/nDonMtN65WLekLR11m0G21o98LZ/hqTrYtoK2Cn8OwI1C8DdTcTvsuHuIRq1K6h4idBnfY9CPGPv+oAq6vGoLJsYjuL9z1v7ja9CuddFprUqBnCyGBAB0GwgiBPW3UnGKSsamnQxC6BTmCqWGrwY2mTGN/2gINL8X1bT5Y/oB94xLamoAJYwdrLv/69hiycHpzXqfRUYXtySbHewHQRe3XEDiOd9EsEJHNTYdIkAmxH+YexDHDfD6SqZ1d91HST0XxGIucX/HqQx3ERbsNgOwP3wkTXo1rgL/ecw6yByoCOWfF7/eMLKP7wq1Kh0sW1BEJJgbSQeU7drxiUKMTdth+L2/L+pw9lVphpYmADJN4EG8EeMMNN5XPCk1WlKgf/ACISDEEc4Av+IEx11YpZWvUYKxCBiG0gmLG8wFN/E48vxVwuZlI0wBYR+JpGDjijaV/xG8WB/DPXD8TXosnnnq1XSEISAW6BtiBIk/8AOFK+fFLOwW5XTR51AjT9ySPnEjKZ1lZgrlZMmFAm56i/TC/9o6emrIJMBYnxo6EnucPx6a9LnorGQFZaZaQ25brI7AXF98SOIVqpdYbTqBUqtxEgHY73Ex3jphPKk6SQSGuYUKLxNiBPbc9u2GKYIdCWZtNRfqO0mCf3+cXKqjlRFMLoUgAhjDdjYnTaDE+B0x57LVzQrVKAcBDDMLnSbNyjp0t23xV4znNJDL/8LaldO4c/V7k2jscQeK5gnN1Ki9SvtGhAcWQtXM3x2KdGoKaguCWBA/D9Q8TBg+MS1ywK1GAEyadO1wsghtpkhoHt4wB6zERyRtGkRsQelv8AnD+Rou1MGwGoLAgAcw/0nsv3Pyz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577263" y="1982282"/>
            <a:ext cx="52212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склався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таким чином,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тримали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облозі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Смоленськ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потрапили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довелося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капітулювати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99" y="1825082"/>
            <a:ext cx="5238750" cy="3486150"/>
          </a:xfrm>
        </p:spPr>
      </p:pic>
    </p:spTree>
    <p:extLst>
      <p:ext uri="{BB962C8B-B14F-4D97-AF65-F5344CB8AC3E}">
        <p14:creationId xmlns:p14="http://schemas.microsoft.com/office/powerpoint/2010/main" val="46007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36226" y="1251284"/>
            <a:ext cx="5718625" cy="455595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1634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вирішила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відвоювати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Посполитої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Смоленськ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оточили й 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польсько-литовській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підійшли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козаки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гетьманом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Тимофієм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Орендаренком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до 20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тисяч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60" y="1711915"/>
            <a:ext cx="5344572" cy="324014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8569" y="469050"/>
            <a:ext cx="111762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Смоленська</a:t>
            </a:r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битва 1634 року</a:t>
            </a:r>
            <a:b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779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Конотопська</a:t>
            </a:r>
            <a:r>
              <a:rPr lang="ru-RU" dirty="0"/>
              <a:t> битва 1659 </a:t>
            </a:r>
            <a:r>
              <a:rPr lang="ru-RU" dirty="0" err="1"/>
              <a:t>рік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5346" y="1409989"/>
            <a:ext cx="6946233" cy="43513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Конотопська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битва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найвідоміша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перемога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4 роки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Переяславської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Березневих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дійшло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Запорозьким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царством.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гібридної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пропагандистська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опозиції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розпалити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громадянську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Запорозького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нацькувати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козацьких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старшин на других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спробувати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послабити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гетьмана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Івана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Виговського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взагалі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скинути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змусити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покори.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20"/>
          <a:stretch/>
        </p:blipFill>
        <p:spPr>
          <a:xfrm>
            <a:off x="437147" y="1409989"/>
            <a:ext cx="4107965" cy="448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66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0546" y="318655"/>
            <a:ext cx="7283117" cy="538941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Олексієм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Трубецьким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вдерлася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Запорозького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підійшла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Конотопа.</a:t>
            </a:r>
          </a:p>
          <a:p>
            <a:pPr marL="0" indent="0" algn="just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Гетьман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Іван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Виговський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союзі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ханом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Мехмедом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IV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Ґераєм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вирушили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назустріч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московитами.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Трубецький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самовпевнений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виділив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битви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кінноту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потрапила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вміло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підготовлену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козаками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засідку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всю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кінноту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знищили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полонених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татари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вирізали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9" y="494754"/>
            <a:ext cx="4352530" cy="503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89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Ось </a:t>
            </a:r>
            <a:r>
              <a:rPr lang="ru-RU" dirty="0" err="1"/>
              <a:t>що</a:t>
            </a:r>
            <a:r>
              <a:rPr lang="ru-RU" dirty="0"/>
              <a:t> про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 писав </a:t>
            </a:r>
            <a:r>
              <a:rPr lang="ru-RU" dirty="0" err="1"/>
              <a:t>Сергій</a:t>
            </a:r>
            <a:r>
              <a:rPr lang="ru-RU" dirty="0"/>
              <a:t> </a:t>
            </a:r>
            <a:r>
              <a:rPr lang="ru-RU" dirty="0" err="1"/>
              <a:t>Соловйов</a:t>
            </a:r>
            <a:r>
              <a:rPr lang="ru-RU" dirty="0"/>
              <a:t>, </a:t>
            </a:r>
            <a:r>
              <a:rPr lang="ru-RU" dirty="0" err="1"/>
              <a:t>відомий</a:t>
            </a:r>
            <a:r>
              <a:rPr lang="ru-RU" dirty="0"/>
              <a:t> </a:t>
            </a:r>
            <a:r>
              <a:rPr lang="ru-RU" dirty="0" err="1"/>
              <a:t>російський</a:t>
            </a:r>
            <a:r>
              <a:rPr lang="ru-RU" dirty="0"/>
              <a:t> </a:t>
            </a:r>
            <a:r>
              <a:rPr lang="ru-RU" dirty="0" err="1"/>
              <a:t>історик</a:t>
            </a:r>
            <a:r>
              <a:rPr lang="ru-RU" dirty="0"/>
              <a:t>: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кінноти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щасливі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походи 1654 і 1655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загинув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один день,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поле такого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блискучого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жалібній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вийшов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Михайлович до народу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стількох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литовської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затремтіла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свою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серпні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наказу царя люди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поспішали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земляні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укріплення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боярами раз у раз приходив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Мешканці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околиць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родинами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москву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пішла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чутка,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виїздить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Волгу, за Ярославль».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05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Зимовий </a:t>
            </a:r>
            <a:r>
              <a:rPr lang="ru-RU" b="1" dirty="0" err="1"/>
              <a:t>похiд</a:t>
            </a:r>
            <a:r>
              <a:rPr lang="ru-RU" b="1" dirty="0"/>
              <a:t> 1919 - 20 </a:t>
            </a:r>
            <a:r>
              <a:rPr lang="ru-RU" b="1" dirty="0" err="1"/>
              <a:t>рiк</a:t>
            </a:r>
            <a:r>
              <a:rPr lang="ru-RU" b="1" dirty="0"/>
              <a:t>.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1919 р.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Чорториї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остаточно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боєздатними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партизанський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денікінців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більшовиків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денікінців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взяло участь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нараховував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багнетів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14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гармат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50 %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нестройові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862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46" y="0"/>
            <a:ext cx="938212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83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3509" y="828098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воєнною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військово-технічного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зберегти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втримати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окупованій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підняти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антибільшовицькі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Симонові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Петлюрі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домовитись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поляками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окупантів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"Зимовий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створив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назавжди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збройної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запіллі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ворога,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підсумовував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полковник Василь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Задояний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чверть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воскресли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чинах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964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775" y="110836"/>
            <a:ext cx="10515600" cy="1325563"/>
          </a:xfrm>
        </p:spPr>
        <p:txBody>
          <a:bodyPr/>
          <a:lstStyle/>
          <a:p>
            <a:r>
              <a:rPr lang="ru-RU" b="1" dirty="0"/>
              <a:t>З</a:t>
            </a:r>
            <a:r>
              <a:rPr lang="en-US" b="1" dirty="0" err="1"/>
              <a:t>i</a:t>
            </a:r>
            <a:r>
              <a:rPr lang="ru-RU" b="1" dirty="0" err="1"/>
              <a:t>болка</a:t>
            </a:r>
            <a:r>
              <a:rPr lang="ru-RU" b="1" dirty="0"/>
              <a:t> 1945 р</a:t>
            </a:r>
            <a:r>
              <a:rPr lang="en-US" b="1" dirty="0" err="1"/>
              <a:t>i</a:t>
            </a:r>
            <a:r>
              <a:rPr lang="ru-RU" b="1" dirty="0"/>
              <a:t>к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24946" y="110836"/>
            <a:ext cx="6425334" cy="5791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1945 року,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дислокації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загону,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НКВС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Василя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Василашка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150 -167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улюбленою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безмінною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тактикою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нагнати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бійці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так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новомобілізонаві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Характерна деталь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новобранців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погнали в б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 першим. 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Вояки  УПА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атак ворога,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зуміли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вийти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прорвавшись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tatic.gazeta.ua/img2/cache/preview/1021/1021395_w_300.jpg?v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20" y="1369146"/>
            <a:ext cx="5168484" cy="413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739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854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Бої</a:t>
            </a:r>
            <a:r>
              <a:rPr lang="ru-RU" dirty="0"/>
              <a:t> за </a:t>
            </a:r>
            <a:r>
              <a:rPr lang="ru-RU" dirty="0" err="1"/>
              <a:t>Донецький</a:t>
            </a:r>
            <a:r>
              <a:rPr lang="ru-RU" dirty="0"/>
              <a:t> </a:t>
            </a:r>
            <a:r>
              <a:rPr lang="ru-RU" dirty="0" err="1"/>
              <a:t>аеропорт</a:t>
            </a:r>
            <a:r>
              <a:rPr lang="ru-RU" dirty="0"/>
              <a:t> (</a:t>
            </a:r>
            <a:r>
              <a:rPr lang="ru-RU" dirty="0" err="1"/>
              <a:t>вересень</a:t>
            </a:r>
            <a:r>
              <a:rPr lang="ru-RU" dirty="0"/>
              <a:t> 2014р. - 23 </a:t>
            </a:r>
            <a:r>
              <a:rPr lang="ru-RU" dirty="0" err="1"/>
              <a:t>січня</a:t>
            </a:r>
            <a:r>
              <a:rPr lang="ru-RU" dirty="0"/>
              <a:t> 2015 року)</a:t>
            </a:r>
            <a:br>
              <a:rPr lang="ru-RU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Руїни диспетчерської веж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83673"/>
            <a:ext cx="10921739" cy="486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154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2782" y="1013546"/>
            <a:ext cx="10515600" cy="5844454"/>
          </a:xfrm>
        </p:spPr>
        <p:txBody>
          <a:bodyPr/>
          <a:lstStyle/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Бої за Донецький аеропорт тривали з вересня 2014 року до 23 січня 2015 року і стали одними з найзапекліших у війні на сході України. Бої розгорнулися між українськими військами і бійцями добровольчих формувань з однієї сторони та силами проросійських збройних угруповань і окупаційних військ з іншої за контроль над Донецьким міжнародним аеропортом.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аеропорту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Донецький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аеропорт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стали символом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незламності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духу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прізвисько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Кіборги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162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14757B6-C25D-21D6-BC68-4FB167F6D0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8" b="21754"/>
          <a:stretch/>
        </p:blipFill>
        <p:spPr>
          <a:xfrm>
            <a:off x="0" y="686938"/>
            <a:ext cx="12219691" cy="5355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5FC4EE-DBE6-599E-43F9-BEC5FCFAE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4889"/>
            <a:ext cx="10767189" cy="61639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800000"/>
                </a:solidFill>
              </a:rPr>
              <a:t>Р</a:t>
            </a:r>
            <a:r>
              <a:rPr lang="uk-UA" dirty="0"/>
              <a:t>ейд</a:t>
            </a:r>
            <a:r>
              <a:rPr lang="ru-RU" sz="2800" dirty="0">
                <a:solidFill>
                  <a:srgbClr val="800000"/>
                </a:solidFill>
              </a:rPr>
              <a:t> 95-ї бригади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82691-644C-6BDB-7763-26CA07A40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444625"/>
            <a:ext cx="5260975" cy="441334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uk-UA" sz="1600" dirty="0">
                <a:latin typeface="UAF Sans" pitchFamily="2" charset="-52"/>
                <a:ea typeface="UAF Sans" pitchFamily="2" charset="-52"/>
              </a:rPr>
              <a:t>Однією з яскравих сторінок в історії Десантно-штурмових військ ЗСУ став рейд підрозділів </a:t>
            </a:r>
            <a:br>
              <a:rPr lang="uk-UA" sz="1600" dirty="0"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latin typeface="UAF Sans" pitchFamily="2" charset="-52"/>
                <a:ea typeface="UAF Sans" pitchFamily="2" charset="-52"/>
              </a:rPr>
              <a:t>95-ї окремої десантно-штурмової (на той час – аеромобільної) бригади під командуванням полковника Михайла Забродського.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uk-UA" sz="1600" b="1" dirty="0">
                <a:latin typeface="UAF Sans" pitchFamily="2" charset="-52"/>
                <a:ea typeface="UAF Sans" pitchFamily="2" charset="-52"/>
              </a:rPr>
              <a:t>У період з 19 липня по 10 серпня 2014 року українські воїни-десантники здійснили </a:t>
            </a:r>
            <a:br>
              <a:rPr lang="uk-UA" sz="1600" b="1" dirty="0">
                <a:latin typeface="UAF Sans" pitchFamily="2" charset="-52"/>
                <a:ea typeface="UAF Sans" pitchFamily="2" charset="-52"/>
              </a:rPr>
            </a:br>
            <a:r>
              <a:rPr lang="uk-UA" sz="1600" b="1" dirty="0">
                <a:latin typeface="UAF Sans" pitchFamily="2" charset="-52"/>
                <a:ea typeface="UAF Sans" pitchFamily="2" charset="-52"/>
              </a:rPr>
              <a:t>470-кілометровий рейд по тилах сепаратистів</a:t>
            </a:r>
            <a:r>
              <a:rPr lang="uk-UA" sz="1600" dirty="0">
                <a:latin typeface="UAF Sans" pitchFamily="2" charset="-52"/>
                <a:ea typeface="UAF Sans" pitchFamily="2" charset="-52"/>
              </a:rPr>
              <a:t>, завдаючи ворогові нищівних ударів.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CA6362-FE3C-0AFB-B00F-5F09EED15603}"/>
              </a:ext>
            </a:extLst>
          </p:cNvPr>
          <p:cNvSpPr txBox="1"/>
          <p:nvPr/>
        </p:nvSpPr>
        <p:spPr>
          <a:xfrm>
            <a:off x="6124031" y="541382"/>
            <a:ext cx="5647420" cy="1848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buClr>
                <a:srgbClr val="800000"/>
              </a:buClr>
              <a:buSzPct val="120000"/>
            </a:pPr>
            <a:r>
              <a:rPr lang="uk-UA" sz="1600" dirty="0">
                <a:latin typeface="UAF Sans" pitchFamily="2" charset="-52"/>
                <a:ea typeface="UAF Sans" pitchFamily="2" charset="-52"/>
              </a:rPr>
              <a:t>Блискуче виконали бойове завдання і з мінімальними втратами пробилися до своїх. Найважливішим досягненням рейду стало створення коридору </a:t>
            </a:r>
            <a:br>
              <a:rPr lang="uk-UA" sz="1600" dirty="0"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latin typeface="UAF Sans" pitchFamily="2" charset="-52"/>
                <a:ea typeface="UAF Sans" pitchFamily="2" charset="-52"/>
              </a:rPr>
              <a:t>для виходу з оточення українських підрозділів </a:t>
            </a:r>
            <a:br>
              <a:rPr lang="uk-UA" sz="1600" dirty="0"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latin typeface="UAF Sans" pitchFamily="2" charset="-52"/>
                <a:ea typeface="UAF Sans" pitchFamily="2" charset="-52"/>
              </a:rPr>
              <a:t>на кордоні, що утворилося внаслідок віроломного нападу збоку регулярних військ РФ.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0674F9-F689-AF3B-4BF9-89F9964449A5}"/>
              </a:ext>
            </a:extLst>
          </p:cNvPr>
          <p:cNvSpPr txBox="1"/>
          <p:nvPr/>
        </p:nvSpPr>
        <p:spPr>
          <a:xfrm>
            <a:off x="8947741" y="3063278"/>
            <a:ext cx="2945797" cy="1370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buClr>
                <a:srgbClr val="800000"/>
              </a:buClr>
              <a:buSzPct val="120000"/>
            </a:pPr>
            <a:r>
              <a:rPr lang="uk-UA" sz="1400" b="1" dirty="0">
                <a:latin typeface="UAF Sans" pitchFamily="2" charset="-52"/>
                <a:ea typeface="UAF Sans" pitchFamily="2" charset="-52"/>
              </a:rPr>
              <a:t>Завдяки вмілим діям десантників і піхотинців, </a:t>
            </a:r>
            <a:br>
              <a:rPr lang="uk-UA" sz="1400" b="1" dirty="0">
                <a:latin typeface="UAF Sans" pitchFamily="2" charset="-52"/>
                <a:ea typeface="UAF Sans" pitchFamily="2" charset="-52"/>
              </a:rPr>
            </a:br>
            <a:r>
              <a:rPr lang="uk-UA" sz="1400" b="1" dirty="0">
                <a:latin typeface="UAF Sans" pitchFamily="2" charset="-52"/>
                <a:ea typeface="UAF Sans" pitchFamily="2" charset="-52"/>
              </a:rPr>
              <a:t>з оточення вийшло </a:t>
            </a:r>
            <a:br>
              <a:rPr lang="uk-UA" sz="1400" b="1" dirty="0">
                <a:latin typeface="UAF Sans" pitchFamily="2" charset="-52"/>
                <a:ea typeface="UAF Sans" pitchFamily="2" charset="-52"/>
              </a:rPr>
            </a:br>
            <a:r>
              <a:rPr lang="uk-UA" sz="1400" b="1" dirty="0">
                <a:latin typeface="UAF Sans" pitchFamily="2" charset="-52"/>
                <a:ea typeface="UAF Sans" pitchFamily="2" charset="-52"/>
              </a:rPr>
              <a:t>3 тисячі осіб та понад </a:t>
            </a:r>
            <a:br>
              <a:rPr lang="uk-UA" sz="1400" b="1" dirty="0">
                <a:latin typeface="UAF Sans" pitchFamily="2" charset="-52"/>
                <a:ea typeface="UAF Sans" pitchFamily="2" charset="-52"/>
              </a:rPr>
            </a:br>
            <a:r>
              <a:rPr lang="uk-UA" sz="1400" b="1" dirty="0">
                <a:latin typeface="UAF Sans" pitchFamily="2" charset="-52"/>
                <a:ea typeface="UAF Sans" pitchFamily="2" charset="-52"/>
              </a:rPr>
              <a:t>250 одиниць техніки.</a:t>
            </a:r>
          </a:p>
        </p:txBody>
      </p:sp>
    </p:spTree>
    <p:extLst>
      <p:ext uri="{BB962C8B-B14F-4D97-AF65-F5344CB8AC3E}">
        <p14:creationId xmlns:p14="http://schemas.microsoft.com/office/powerpoint/2010/main" val="21421788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Битви сучасного етапу війни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24.02.2022 – 02.04.2022 (37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підступах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відступила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відступу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воєнні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довелося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24.02.2022 – 11.09.2022 (220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Силами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Нацгвардії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ворога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довелося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відступити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підступах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вересня</a:t>
            </a:r>
            <a:r>
              <a:rPr lang="ru-RU" dirty="0"/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18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90945"/>
            <a:ext cx="10515600" cy="588601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Чернігів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24.02.2022 – 02.04.2022 (37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Чернігів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опинився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спротив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дозволив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оборону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Києва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півночі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відступила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Миколаїв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24.02.2022 – 10.11.2022 (260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Одесу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зняли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сухопутної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атаки.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Маріуполь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24.02.2022 – 20.05.2022 (85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обороняли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людях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зброї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Ворог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змушений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довкола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Маріуполя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зменшило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північної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Донеччини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Запоріжжя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848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691"/>
            <a:ext cx="10515600" cy="6052272"/>
          </a:xfrm>
        </p:spPr>
        <p:txBody>
          <a:bodyPr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за контроль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простору, 24.02.2022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(30+).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1:10.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 проводив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десантні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прикриття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спротиву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військово-повітряних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союзниками ПЗРК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літаків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вертольотів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повітряних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фронту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повітрі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за Гуляйполе, 11.03.2022 – по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теперешній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(290+).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відстояли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Гуляйполе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ворога, яке могло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напівоточення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ЗСУ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Донбасі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888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7818"/>
            <a:ext cx="10515600" cy="596914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Кривий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Запоріжжя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квітень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червень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(90+).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минула.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Сєвєродонецьк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28.02.2022 – 24.06.2022 (116).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обернулася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боями.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опинилися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напівоточенні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виснажити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Сєвєродонецька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Лисичанська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змушені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паузу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сил.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Словʼянськ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01.04.2022 – 06.09.2022 (160+).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РФ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північ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Словʼянська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завершилися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успіхом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початок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контрнаступу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Харківщині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виснажити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відсунути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фронту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Словʼянська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здобутком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РФ стала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окупація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Лиману.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21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4800"/>
            <a:ext cx="10515600" cy="5872163"/>
          </a:xfrm>
        </p:spPr>
        <p:txBody>
          <a:bodyPr/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Битва за контроль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північно-західної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акваторії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моря, 24.02.2022 – 29.10.2022 (240+).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десант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оборони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принизливої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втративши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крейсер Москва та контроль над островом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Зміїний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крапку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планах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поставила атака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катерів-камікадзе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кораблі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акваторії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Севастополя.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Контрнаступ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Харківщині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 фаза), 06.09.2022 – 12.09.2022 (7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ЗСУ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10 000 кв. км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окупованих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Купʼянськ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Ізюм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захопити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одна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найуспішніших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наземних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40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9382"/>
            <a:ext cx="10515600" cy="5927581"/>
          </a:xfrm>
        </p:spPr>
        <p:txBody>
          <a:bodyPr/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Контрнаступ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Херсонщині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27.08.2022 – 11.11.2022 (75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правому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Дніпра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Контрнаступ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ускладнювала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ворога. 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логістичних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змусила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відступити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берег.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Херсона мала атака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Контрнаступ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Харківщині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(ІІ фаза – битва за Лиман), 12.09.2022 – 02.10.2022 (20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оборону РФ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Оскільське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водосховище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плацдарм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Сватове.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Лиман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закінчилися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відступом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росіян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03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DA40CC-4ACB-7671-52D6-7C1C87BD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961" y="43136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Херсонський контрнаступ 2022 рік</a:t>
            </a:r>
            <a:br>
              <a:rPr lang="uk-UA" dirty="0"/>
            </a:br>
            <a:br>
              <a:rPr lang="uk-UA" dirty="0"/>
            </a:b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Внаслідок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операції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було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визволено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правобережну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Херсонщину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включно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з Херсоном з-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під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московської</a:t>
            </a:r>
            <a:r>
              <a:rPr lang="ru-RU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окупаці</a:t>
            </a:r>
            <a:r>
              <a:rPr lang="ru-RU" dirty="0" err="1">
                <a:solidFill>
                  <a:srgbClr val="202122"/>
                </a:solidFill>
                <a:latin typeface="Arial" panose="020B0604020202020204" pitchFamily="34" charset="0"/>
              </a:rPr>
              <a:t>ї</a:t>
            </a:r>
            <a:r>
              <a:rPr lang="ru-RU" dirty="0">
                <a:solidFill>
                  <a:srgbClr val="202122"/>
                </a:solidFill>
                <a:latin typeface="Arial" panose="020B0604020202020204" pitchFamily="34" charset="0"/>
              </a:rPr>
              <a:t>.</a:t>
            </a:r>
            <a:br>
              <a:rPr lang="uk-UA" b="1" u="sng" dirty="0">
                <a:solidFill>
                  <a:schemeClr val="tx1"/>
                </a:solidFill>
              </a:rPr>
            </a:br>
            <a:endParaRPr lang="uk-UA" b="1" u="sng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65A130-378E-45F6-89D4-C73B4A897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574" y="1756927"/>
            <a:ext cx="9422851" cy="428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578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79E03-879A-2B98-2347-1F0EE2062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18499"/>
            <a:ext cx="10515600" cy="1325563"/>
          </a:xfrm>
        </p:spPr>
        <p:txBody>
          <a:bodyPr/>
          <a:lstStyle/>
          <a:p>
            <a:r>
              <a:rPr lang="uk-UA" dirty="0"/>
              <a:t>Харківська операція (Слобожанська операція) 2022р</a:t>
            </a:r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id="{86329404-CB45-386B-AAEA-C28544C77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4BB754-0A74-810E-39DE-AAD5E8D75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3" y="1207064"/>
            <a:ext cx="10623913" cy="482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6130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E38390-1702-BA85-738B-1D127DA8A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64702E3-E981-8D6A-444D-B019A53EC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50B03AA-C48C-21E6-0D28-C0E1DA116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831" y="0"/>
            <a:ext cx="9864338" cy="604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32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Курська операція 2024 рік</a:t>
            </a:r>
            <a:endParaRPr lang="en-US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426" y="1690688"/>
            <a:ext cx="4834820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88" y="1690688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37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Курська операція 2024 рік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оборони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 мета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буферної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озброєння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Курщині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контрнаступу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Ворогу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Північної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брак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678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14224</TotalTime>
  <Words>2162</Words>
  <Application>Microsoft Office PowerPoint</Application>
  <PresentationFormat>Широкий екран</PresentationFormat>
  <Paragraphs>73</Paragraphs>
  <Slides>32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32</vt:i4>
      </vt:variant>
    </vt:vector>
  </HeadingPairs>
  <TitlesOfParts>
    <vt:vector size="40" baseType="lpstr">
      <vt:lpstr>UAF Sans Medium</vt:lpstr>
      <vt:lpstr>Times New Roman</vt:lpstr>
      <vt:lpstr>Wingdings</vt:lpstr>
      <vt:lpstr>UAF Sans</vt:lpstr>
      <vt:lpstr>UAF Sans SemiBold</vt:lpstr>
      <vt:lpstr>Arial</vt:lpstr>
      <vt:lpstr>Calibri</vt:lpstr>
      <vt:lpstr>Office Theme</vt:lpstr>
      <vt:lpstr>Визначні перемоги українців над московитами</vt:lpstr>
      <vt:lpstr>Презентація PowerPoint</vt:lpstr>
      <vt:lpstr>Вишгород 1173 року </vt:lpstr>
      <vt:lpstr>Презентація PowerPoint</vt:lpstr>
      <vt:lpstr>Битва під Оршею 1514-го </vt:lpstr>
      <vt:lpstr>Хроніст Аллесандро Ґваньїні писав про ті події таке:</vt:lpstr>
      <vt:lpstr>Битві біля Клушино 1610 році</vt:lpstr>
      <vt:lpstr>1618 рік — похід Сагайдачного </vt:lpstr>
      <vt:lpstr>Презентація PowerPoint</vt:lpstr>
      <vt:lpstr>Смоленська битва 1634 року </vt:lpstr>
      <vt:lpstr>Презентація PowerPoint</vt:lpstr>
      <vt:lpstr>Конотопська битва 1659 рік</vt:lpstr>
      <vt:lpstr>Презентація PowerPoint</vt:lpstr>
      <vt:lpstr>Ось що про ці події писав Сергій Соловйов, відомий російський історик:</vt:lpstr>
      <vt:lpstr>Зимовий похiд 1919 - 20 рiк.</vt:lpstr>
      <vt:lpstr>Презентація PowerPoint</vt:lpstr>
      <vt:lpstr>Презентація PowerPoint</vt:lpstr>
      <vt:lpstr>Зiболка 1945 рiк</vt:lpstr>
      <vt:lpstr>Бої за Донецький аеропорт (вересень 2014р. - 23 січня 2015 року) </vt:lpstr>
      <vt:lpstr>Презентація PowerPoint</vt:lpstr>
      <vt:lpstr>Рейд 95-ї бригади</vt:lpstr>
      <vt:lpstr>Битви сучасного етапу війни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Херсонський контрнаступ 2022 рік  Внаслідок операції було визволено правобережну Херсонщину включно з Херсоном з-під московської окупації. </vt:lpstr>
      <vt:lpstr>Харківська операція (Слобожанська операція) 2022р</vt:lpstr>
      <vt:lpstr>Презентація PowerPoint</vt:lpstr>
      <vt:lpstr>Курська операція 2024 рік</vt:lpstr>
      <vt:lpstr>Курська операція 2024 рік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Десантно-штурмові війська Збройних Сил України</dc:title>
  <dc:creator>Ruslan Klepets</dc:creator>
  <cp:lastModifiedBy>Працівник</cp:lastModifiedBy>
  <cp:revision>529</cp:revision>
  <dcterms:created xsi:type="dcterms:W3CDTF">2023-06-29T12:34:37Z</dcterms:created>
  <dcterms:modified xsi:type="dcterms:W3CDTF">2024-12-07T07:13:57Z</dcterms:modified>
</cp:coreProperties>
</file>