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4" r:id="rId5"/>
    <p:sldId id="291" r:id="rId6"/>
    <p:sldId id="259" r:id="rId7"/>
    <p:sldId id="260" r:id="rId8"/>
    <p:sldId id="269" r:id="rId9"/>
    <p:sldId id="267" r:id="rId10"/>
    <p:sldId id="261" r:id="rId11"/>
    <p:sldId id="292" r:id="rId12"/>
    <p:sldId id="293" r:id="rId13"/>
    <p:sldId id="262" r:id="rId14"/>
    <p:sldId id="268" r:id="rId15"/>
    <p:sldId id="266" r:id="rId16"/>
    <p:sldId id="289" r:id="rId17"/>
    <p:sldId id="285" r:id="rId18"/>
    <p:sldId id="288" r:id="rId19"/>
    <p:sldId id="265" r:id="rId20"/>
    <p:sldId id="264" r:id="rId21"/>
    <p:sldId id="263" r:id="rId22"/>
    <p:sldId id="276" r:id="rId23"/>
    <p:sldId id="274" r:id="rId24"/>
    <p:sldId id="277" r:id="rId25"/>
    <p:sldId id="278" r:id="rId26"/>
    <p:sldId id="279" r:id="rId27"/>
    <p:sldId id="280" r:id="rId28"/>
    <p:sldId id="281" r:id="rId29"/>
    <p:sldId id="282" r:id="rId30"/>
    <p:sldId id="283" r:id="rId31"/>
    <p:sldId id="275" r:id="rId32"/>
    <p:sldId id="273" r:id="rId33"/>
    <p:sldId id="272" r:id="rId3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0C8EC8-9DA5-9063-73ED-D30B33479A1C}"/>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82F9A56A-4197-5F79-6D38-22FE352E83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D34CD7AB-5B84-E56D-BBB5-01C7A694BCB3}"/>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5" name="Місце для нижнього колонтитула 4">
            <a:extLst>
              <a:ext uri="{FF2B5EF4-FFF2-40B4-BE49-F238E27FC236}">
                <a16:creationId xmlns:a16="http://schemas.microsoft.com/office/drawing/2014/main" id="{B83ADA6A-E850-A21A-A48E-D8F762319FB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EDC5CBF-7FC5-0CEA-473B-37AFD9FF641A}"/>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1175327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E8DDE9-AFD6-D9A5-36D9-91601514638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92485FC5-54B0-CD83-93AD-FA8B330A60D9}"/>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E60CDD2-F160-2D23-1526-9FE86C1282C1}"/>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5" name="Місце для нижнього колонтитула 4">
            <a:extLst>
              <a:ext uri="{FF2B5EF4-FFF2-40B4-BE49-F238E27FC236}">
                <a16:creationId xmlns:a16="http://schemas.microsoft.com/office/drawing/2014/main" id="{55235B86-BB5F-2475-3379-7581CB05AC5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99AD10C-37D6-B59F-2DB7-C78E0D981CDD}"/>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143800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F08DB2-1FCD-7D82-5BEC-A76AF49CB4BA}"/>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211943F-84E5-1AEB-23B7-41137BB0B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E66D14D9-7C86-7525-B391-46F3FD646D78}"/>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5" name="Місце для нижнього колонтитула 4">
            <a:extLst>
              <a:ext uri="{FF2B5EF4-FFF2-40B4-BE49-F238E27FC236}">
                <a16:creationId xmlns:a16="http://schemas.microsoft.com/office/drawing/2014/main" id="{30434CA2-3DB4-6E69-5685-4C407B611E6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AB89395-A413-6FFB-C45B-2C485B1B3D41}"/>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2624845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15286-E822-5BCF-A2F7-25951F8FBAA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A7B3CEA5-5181-4C04-87FB-F5560E15A69B}"/>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493A906D-4FE9-F015-746E-639AB279E8B9}"/>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440A3974-002E-816A-55E3-B1489E541BD1}"/>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6" name="Місце для нижнього колонтитула 5">
            <a:extLst>
              <a:ext uri="{FF2B5EF4-FFF2-40B4-BE49-F238E27FC236}">
                <a16:creationId xmlns:a16="http://schemas.microsoft.com/office/drawing/2014/main" id="{8ED8E96D-C6A6-B76D-97ED-5179413902B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58F5D5BD-1C58-3DDF-26F1-EA7F7DB621F5}"/>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3635493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61052E-80C7-C99F-99CF-75CC901548FF}"/>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20A07501-B5B8-6B89-98A2-9FAE8AA91B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1C5594F7-72B8-EE24-5080-FFEC8301E899}"/>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E857E8A0-B5D9-2885-67BC-8484D8A781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E0D3C481-E362-634C-23B8-727A8DA995FF}"/>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647E39FE-170B-82FB-569A-03B45AF92247}"/>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8" name="Місце для нижнього колонтитула 7">
            <a:extLst>
              <a:ext uri="{FF2B5EF4-FFF2-40B4-BE49-F238E27FC236}">
                <a16:creationId xmlns:a16="http://schemas.microsoft.com/office/drawing/2014/main" id="{A52EE038-AB9E-E417-129A-18C3F2D3C654}"/>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ECFFDB80-78DA-EA70-C75F-1FF35372877B}"/>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53801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78BE9D-A2F5-BF00-21DE-7702E231EED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236B9C2F-A3BD-CE1F-8E8F-9A8F6E7026E8}"/>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4" name="Місце для нижнього колонтитула 3">
            <a:extLst>
              <a:ext uri="{FF2B5EF4-FFF2-40B4-BE49-F238E27FC236}">
                <a16:creationId xmlns:a16="http://schemas.microsoft.com/office/drawing/2014/main" id="{EC7E18FA-1F0B-F5DB-BEA0-951B3BE954C2}"/>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8E726500-6673-2523-4514-46BD3D469F26}"/>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288791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B9A52557-AD6C-DDC9-2CE9-900AC437849A}"/>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3" name="Місце для нижнього колонтитула 2">
            <a:extLst>
              <a:ext uri="{FF2B5EF4-FFF2-40B4-BE49-F238E27FC236}">
                <a16:creationId xmlns:a16="http://schemas.microsoft.com/office/drawing/2014/main" id="{E036226D-3DAC-B470-09BD-93650D512F84}"/>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AA43969E-146C-B64D-5000-4C6211078E9E}"/>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1103400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5F934D-AF7E-9962-BC5D-19057332F32E}"/>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187E7115-EB0B-FEBD-E682-6E282283B2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F5EE743E-36AD-A9C9-FE1C-1B27FD00F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2533FE6-9933-B2DF-D87F-44253D58D6AE}"/>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6" name="Місце для нижнього колонтитула 5">
            <a:extLst>
              <a:ext uri="{FF2B5EF4-FFF2-40B4-BE49-F238E27FC236}">
                <a16:creationId xmlns:a16="http://schemas.microsoft.com/office/drawing/2014/main" id="{BA2238F5-C799-A287-25E6-7C563D24A197}"/>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9968964-4E29-58D6-2AE6-1D0C92A25AD4}"/>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3094881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6A7757-DA26-96B2-60C2-AC32C4E0A6ED}"/>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178CD4A9-144C-21AA-9162-1410B5FB7C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F172663F-A029-C561-AC96-A7A90E6A67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E51063B0-556B-EE17-D0E8-94A045A0E27C}"/>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6" name="Місце для нижнього колонтитула 5">
            <a:extLst>
              <a:ext uri="{FF2B5EF4-FFF2-40B4-BE49-F238E27FC236}">
                <a16:creationId xmlns:a16="http://schemas.microsoft.com/office/drawing/2014/main" id="{549047CF-5431-60F5-32BF-BED070BDFCC3}"/>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6FF2B06F-7D72-0C57-C494-5C4F9C91A88E}"/>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829579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656196-84F7-AAEC-3EA9-D213B296D89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0196884F-CA1D-13E8-1613-9B0D1C8626BA}"/>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5155B8D-0D2D-2C91-2121-8BF67FD96497}"/>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5" name="Місце для нижнього колонтитула 4">
            <a:extLst>
              <a:ext uri="{FF2B5EF4-FFF2-40B4-BE49-F238E27FC236}">
                <a16:creationId xmlns:a16="http://schemas.microsoft.com/office/drawing/2014/main" id="{1E211AEA-D11D-DBC4-B555-64BC4BE632E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F3EB8A2-EAD4-CCCD-5330-3BE6A8E1740F}"/>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3349272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1E7CF72F-3EC2-9D25-8F71-257B71205ECB}"/>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08F2883A-AA97-24A8-56F9-DF75DE9A5F75}"/>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CC036755-25CD-A9D4-7D90-B6A91D498D42}"/>
              </a:ext>
            </a:extLst>
          </p:cNvPr>
          <p:cNvSpPr>
            <a:spLocks noGrp="1"/>
          </p:cNvSpPr>
          <p:nvPr>
            <p:ph type="dt" sz="half" idx="10"/>
          </p:nvPr>
        </p:nvSpPr>
        <p:spPr/>
        <p:txBody>
          <a:bodyPr/>
          <a:lstStyle/>
          <a:p>
            <a:fld id="{4EC15AF5-CFFB-4EB7-98E5-985B26B4446C}" type="datetimeFigureOut">
              <a:rPr lang="uk-UA" smtClean="0"/>
              <a:t>16.03.2024</a:t>
            </a:fld>
            <a:endParaRPr lang="uk-UA"/>
          </a:p>
        </p:txBody>
      </p:sp>
      <p:sp>
        <p:nvSpPr>
          <p:cNvPr id="5" name="Місце для нижнього колонтитула 4">
            <a:extLst>
              <a:ext uri="{FF2B5EF4-FFF2-40B4-BE49-F238E27FC236}">
                <a16:creationId xmlns:a16="http://schemas.microsoft.com/office/drawing/2014/main" id="{F7BCC857-1FCA-766B-B69F-7BA031FCFF6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71346D8-19BD-EC54-5948-82F46F37C9AC}"/>
              </a:ext>
            </a:extLst>
          </p:cNvPr>
          <p:cNvSpPr>
            <a:spLocks noGrp="1"/>
          </p:cNvSpPr>
          <p:nvPr>
            <p:ph type="sldNum" sz="quarter" idx="12"/>
          </p:nvPr>
        </p:nvSpPr>
        <p:spPr/>
        <p:txBody>
          <a:bodyPr/>
          <a:lstStyle/>
          <a:p>
            <a:fld id="{D2F7E987-4C17-4F7A-A31D-33E23FF47615}" type="slidenum">
              <a:rPr lang="uk-UA" smtClean="0"/>
              <a:t>‹№›</a:t>
            </a:fld>
            <a:endParaRPr lang="uk-UA"/>
          </a:p>
        </p:txBody>
      </p:sp>
    </p:spTree>
    <p:extLst>
      <p:ext uri="{BB962C8B-B14F-4D97-AF65-F5344CB8AC3E}">
        <p14:creationId xmlns:p14="http://schemas.microsoft.com/office/powerpoint/2010/main" val="3448547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EBBBE0AA-A7D7-7D99-6340-00F6321AD1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0A7636D9-B452-27E9-146B-A8B29C2C2F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B4C0DB4-D4ED-E43C-561F-E00F7CFCFF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15AF5-CFFB-4EB7-98E5-985B26B4446C}" type="datetimeFigureOut">
              <a:rPr lang="uk-UA" smtClean="0"/>
              <a:t>16.03.2024</a:t>
            </a:fld>
            <a:endParaRPr lang="uk-UA"/>
          </a:p>
        </p:txBody>
      </p:sp>
      <p:sp>
        <p:nvSpPr>
          <p:cNvPr id="5" name="Місце для нижнього колонтитула 4">
            <a:extLst>
              <a:ext uri="{FF2B5EF4-FFF2-40B4-BE49-F238E27FC236}">
                <a16:creationId xmlns:a16="http://schemas.microsoft.com/office/drawing/2014/main" id="{EA4C3B55-1DCC-89C2-8858-B5B2E651BA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06621080-7709-ACA9-5185-75E7D11216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F7E987-4C17-4F7A-A31D-33E23FF47615}" type="slidenum">
              <a:rPr lang="uk-UA" smtClean="0"/>
              <a:t>‹№›</a:t>
            </a:fld>
            <a:endParaRPr lang="uk-UA"/>
          </a:p>
        </p:txBody>
      </p:sp>
    </p:spTree>
    <p:extLst>
      <p:ext uri="{BB962C8B-B14F-4D97-AF65-F5344CB8AC3E}">
        <p14:creationId xmlns:p14="http://schemas.microsoft.com/office/powerpoint/2010/main" val="10790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protocol.ua/ua/kriminalniy_kodeks_ukraini_stattya_75/%25ARTICLE_n2884%25" TargetMode="External"/><Relationship Id="rId3" Type="http://schemas.openxmlformats.org/officeDocument/2006/relationships/image" Target="../media/image1.jpg"/><Relationship Id="rId7" Type="http://schemas.openxmlformats.org/officeDocument/2006/relationships/hyperlink" Target="https://protocol.ua/ua/kriminalniy_kodeks_ukraini_stattya_75/%25ARTICLE_n2875%25" TargetMode="Externa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hyperlink" Target="https://protocol.ua/ua/kriminalniy_kodeks_ukraini_stattya_75/%25ARTICLE_n2861%25" TargetMode="External"/><Relationship Id="rId5" Type="http://schemas.openxmlformats.org/officeDocument/2006/relationships/hyperlink" Target="https://protocol.ua/ua/kriminalniy_kodeks_ukraini_stattya_75/%25ARTICLE_n2847%25" TargetMode="External"/><Relationship Id="rId10" Type="http://schemas.openxmlformats.org/officeDocument/2006/relationships/image" Target="../media/image8.jpeg"/><Relationship Id="rId4" Type="http://schemas.openxmlformats.org/officeDocument/2006/relationships/image" Target="../media/image3.jpg"/><Relationship Id="rId9" Type="http://schemas.openxmlformats.org/officeDocument/2006/relationships/hyperlink" Target="https://protocol.ua/ua/kriminalniy_kodeks_ukraini_stattya_75/%25ARTICLE_n2998%2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3.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9.jpg"/><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jp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jp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C81A49FB-47E3-60B1-751A-DEDDED3BA1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77742"/>
          </a:xfrm>
          <a:prstGeom prst="rect">
            <a:avLst/>
          </a:prstGeom>
        </p:spPr>
      </p:pic>
      <p:pic>
        <p:nvPicPr>
          <p:cNvPr id="8" name="Рисунок 7">
            <a:extLst>
              <a:ext uri="{FF2B5EF4-FFF2-40B4-BE49-F238E27FC236}">
                <a16:creationId xmlns:a16="http://schemas.microsoft.com/office/drawing/2014/main" id="{0185536E-99D4-BFCD-7BF6-07940C24A3D4}"/>
              </a:ext>
            </a:extLst>
          </p:cNvPr>
          <p:cNvPicPr>
            <a:picLocks noChangeAspect="1"/>
          </p:cNvPicPr>
          <p:nvPr/>
        </p:nvPicPr>
        <p:blipFill rotWithShape="1">
          <a:blip r:embed="rId3">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13" name="Рисунок 12">
            <a:extLst>
              <a:ext uri="{FF2B5EF4-FFF2-40B4-BE49-F238E27FC236}">
                <a16:creationId xmlns:a16="http://schemas.microsoft.com/office/drawing/2014/main" id="{0C19206F-94D8-35EF-5247-8CF897EA2B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822" y="781828"/>
            <a:ext cx="9938356" cy="43494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AC6363BC-9218-5BE1-6825-52AA255BC205}"/>
              </a:ext>
            </a:extLst>
          </p:cNvPr>
          <p:cNvSpPr txBox="1"/>
          <p:nvPr/>
        </p:nvSpPr>
        <p:spPr>
          <a:xfrm>
            <a:off x="1526561" y="563715"/>
            <a:ext cx="9574306" cy="923330"/>
          </a:xfrm>
          <a:prstGeom prst="rect">
            <a:avLst/>
          </a:prstGeom>
          <a:noFill/>
        </p:spPr>
        <p:txBody>
          <a:bodyPr wrap="square" rtlCol="0">
            <a:spAutoFit/>
          </a:bodyPr>
          <a:lstStyle/>
          <a:p>
            <a:endParaRPr lang="uk-UA" sz="5400" dirty="0"/>
          </a:p>
        </p:txBody>
      </p:sp>
      <p:sp>
        <p:nvSpPr>
          <p:cNvPr id="2" name="Прямокутник 1">
            <a:extLst>
              <a:ext uri="{FF2B5EF4-FFF2-40B4-BE49-F238E27FC236}">
                <a16:creationId xmlns:a16="http://schemas.microsoft.com/office/drawing/2014/main" id="{2D124DF3-981D-2163-58D5-8F5525A2BA1C}"/>
              </a:ext>
            </a:extLst>
          </p:cNvPr>
          <p:cNvSpPr/>
          <p:nvPr/>
        </p:nvSpPr>
        <p:spPr>
          <a:xfrm>
            <a:off x="1429230" y="1025380"/>
            <a:ext cx="9359152" cy="3693319"/>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uk-UA" sz="7800" b="1" spc="50" dirty="0">
                <a:ln w="0">
                  <a:solidFill>
                    <a:schemeClr val="tx1"/>
                  </a:solidFill>
                </a:ln>
                <a:solidFill>
                  <a:schemeClr val="accent1">
                    <a:lumMod val="60000"/>
                    <a:lumOff val="40000"/>
                  </a:schemeClr>
                </a:solidFill>
                <a:effectLst>
                  <a:outerShdw blurRad="38100" dist="38100" dir="2700000" algn="tl">
                    <a:srgbClr val="000000">
                      <a:alpha val="43137"/>
                    </a:srgbClr>
                  </a:outerShdw>
                </a:effectLst>
              </a:rPr>
              <a:t>Негативний вплив дезертирства на боєздатність війська</a:t>
            </a:r>
          </a:p>
        </p:txBody>
      </p:sp>
      <p:sp>
        <p:nvSpPr>
          <p:cNvPr id="3" name="Прямокутник 2">
            <a:extLst>
              <a:ext uri="{FF2B5EF4-FFF2-40B4-BE49-F238E27FC236}">
                <a16:creationId xmlns:a16="http://schemas.microsoft.com/office/drawing/2014/main" id="{7F0BE19A-FC4B-C5CC-EB74-720F1A2D0C73}"/>
              </a:ext>
            </a:extLst>
          </p:cNvPr>
          <p:cNvSpPr/>
          <p:nvPr/>
        </p:nvSpPr>
        <p:spPr>
          <a:xfrm>
            <a:off x="179294" y="6211668"/>
            <a:ext cx="11833412" cy="646331"/>
          </a:xfrm>
          <a:prstGeom prst="rect">
            <a:avLst/>
          </a:prstGeom>
          <a:noFill/>
        </p:spPr>
        <p:txBody>
          <a:bodyPr wrap="square" lIns="91440" tIns="45720" rIns="91440" bIns="45720">
            <a:spAutoFit/>
          </a:bodyPr>
          <a:lstStyle/>
          <a:p>
            <a:pPr algn="ctr"/>
            <a:r>
              <a:rPr lang="uk-UA" b="1" cap="none" spc="0" dirty="0">
                <a:ln w="0"/>
                <a:solidFill>
                  <a:schemeClr val="bg1">
                    <a:lumMod val="65000"/>
                  </a:schemeClr>
                </a:solidFill>
                <a:effectLst>
                  <a:outerShdw blurRad="38100" dist="19050" dir="2700000" algn="tl" rotWithShape="0">
                    <a:schemeClr val="dk1">
                      <a:alpha val="40000"/>
                    </a:schemeClr>
                  </a:outerShdw>
                </a:effectLst>
              </a:rPr>
              <a:t>Підготовлено в управлінні морально-психологічного забезпечення </a:t>
            </a:r>
            <a:r>
              <a:rPr lang="uk-UA" b="1" dirty="0">
                <a:ln w="0"/>
                <a:solidFill>
                  <a:schemeClr val="bg1">
                    <a:lumMod val="65000"/>
                  </a:schemeClr>
                </a:solidFill>
                <a:effectLst>
                  <a:outerShdw blurRad="38100" dist="19050" dir="2700000" algn="tl" rotWithShape="0">
                    <a:schemeClr val="dk1">
                      <a:alpha val="40000"/>
                    </a:schemeClr>
                  </a:outerShdw>
                </a:effectLst>
              </a:rPr>
              <a:t>Командування Десантно-штурмових військ Збройних Сил України</a:t>
            </a:r>
            <a:endParaRPr lang="uk-UA" b="1" cap="none" spc="0" dirty="0">
              <a:ln w="0"/>
              <a:solidFill>
                <a:schemeClr val="bg1">
                  <a:lumMod val="6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20726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C7189-0A09-D3F3-8CBD-56068971589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FE5EF8C7-AFC3-B377-7927-A4E982C4AA70}"/>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44BC15FF-0223-4239-5C9B-55E73EB04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0B66575-4590-AB98-4B69-90A3A1ABE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03E9BAED-66C7-FD32-2D6F-CDEACFD9F7FE}"/>
              </a:ext>
            </a:extLst>
          </p:cNvPr>
          <p:cNvSpPr txBox="1"/>
          <p:nvPr/>
        </p:nvSpPr>
        <p:spPr>
          <a:xfrm>
            <a:off x="299677" y="524435"/>
            <a:ext cx="7837715" cy="5960734"/>
          </a:xfrm>
          <a:prstGeom prst="rect">
            <a:avLst/>
          </a:prstGeom>
          <a:noFill/>
        </p:spPr>
        <p:txBody>
          <a:bodyPr wrap="square">
            <a:spAutoFit/>
          </a:bodyPr>
          <a:lstStyle/>
          <a:p>
            <a:pPr algn="ctr">
              <a:lnSpc>
                <a:spcPct val="107000"/>
              </a:lnSpc>
              <a:spcAft>
                <a:spcPts val="800"/>
              </a:spcAft>
            </a:pPr>
            <a:r>
              <a:rPr lang="uk-UA" sz="40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Дезертирство є одним з найбільш поширених військових злочинів, який не тільки порушує військову дисципліну, але й може призвести до серйозних наслідків для безпеки інших військовослужбовців та цілої країни</a:t>
            </a:r>
            <a:endParaRPr lang="uk-UA" sz="3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4" name="Рисунок 3">
            <a:extLst>
              <a:ext uri="{FF2B5EF4-FFF2-40B4-BE49-F238E27FC236}">
                <a16:creationId xmlns:a16="http://schemas.microsoft.com/office/drawing/2014/main" id="{BF6EB0C3-05BF-5252-B291-6F28624B0F1F}"/>
              </a:ext>
            </a:extLst>
          </p:cNvPr>
          <p:cNvPicPr>
            <a:picLocks noChangeAspect="1"/>
          </p:cNvPicPr>
          <p:nvPr/>
        </p:nvPicPr>
        <p:blipFill rotWithShape="1">
          <a:blip r:embed="rId5">
            <a:extLst>
              <a:ext uri="{28A0092B-C50C-407E-A947-70E740481C1C}">
                <a14:useLocalDpi xmlns:a14="http://schemas.microsoft.com/office/drawing/2010/main" val="0"/>
              </a:ext>
            </a:extLst>
          </a:blip>
          <a:srcRect l="37266" t="-1443" r="25996" b="2455"/>
          <a:stretch/>
        </p:blipFill>
        <p:spPr>
          <a:xfrm>
            <a:off x="8314122" y="439782"/>
            <a:ext cx="3777466" cy="5893782"/>
          </a:xfrm>
          <a:prstGeom prst="rect">
            <a:avLst/>
          </a:prstGeom>
          <a:ln>
            <a:noFill/>
          </a:ln>
          <a:effectLst>
            <a:softEdge rad="112500"/>
          </a:effectLst>
        </p:spPr>
      </p:pic>
    </p:spTree>
    <p:extLst>
      <p:ext uri="{BB962C8B-B14F-4D97-AF65-F5344CB8AC3E}">
        <p14:creationId xmlns:p14="http://schemas.microsoft.com/office/powerpoint/2010/main" val="2103780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7695B-FA2B-2CD8-A3DC-64E61C6DB58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766B645-EB57-DA55-2719-B22E9291B110}"/>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980F9864-52C9-C843-D629-D33DDE6A8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127235E5-A714-AABD-8D0A-C4E6A9ED8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92E970F8-78D4-865B-9562-903017401C59}"/>
              </a:ext>
            </a:extLst>
          </p:cNvPr>
          <p:cNvSpPr txBox="1"/>
          <p:nvPr/>
        </p:nvSpPr>
        <p:spPr>
          <a:xfrm>
            <a:off x="315045" y="524435"/>
            <a:ext cx="7776242" cy="6001643"/>
          </a:xfrm>
          <a:prstGeom prst="rect">
            <a:avLst/>
          </a:prstGeom>
          <a:noFill/>
        </p:spPr>
        <p:txBody>
          <a:bodyPr wrap="square">
            <a:spAutoFit/>
          </a:bodyPr>
          <a:lstStyle/>
          <a:p>
            <a:pPr algn="ctr"/>
            <a:r>
              <a:rPr lang="uk-UA" sz="3200" b="1" i="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Дезертирство - це злочин, передбачений статтею 408 Кримінального кодексу України. Він полягає у самовільному залишенні військової частини або місця служби з метою ухилитися від військової служби, а також нез’явлення з тією самою метою на службу у разі призначення, переведення, з відрядження, відпустки або з лікувального закладу</a:t>
            </a:r>
            <a:endParaRPr lang="uk-UA" sz="32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35226F14-31BC-255F-FC5F-E195A307AAC7}"/>
              </a:ext>
            </a:extLst>
          </p:cNvPr>
          <p:cNvSpPr txBox="1"/>
          <p:nvPr/>
        </p:nvSpPr>
        <p:spPr>
          <a:xfrm>
            <a:off x="8527752" y="664232"/>
            <a:ext cx="3277824" cy="3539430"/>
          </a:xfrm>
          <a:prstGeom prst="rect">
            <a:avLst/>
          </a:prstGeom>
          <a:noFill/>
        </p:spPr>
        <p:txBody>
          <a:bodyPr wrap="square">
            <a:spAutoFit/>
          </a:bodyPr>
          <a:lstStyle/>
          <a:p>
            <a:pPr algn="ctr"/>
            <a:r>
              <a:rPr lang="uk-UA" sz="3200"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Значна кількість дезертирів також може призвести до зміни тактики ведення війни</a:t>
            </a:r>
          </a:p>
        </p:txBody>
      </p:sp>
      <p:pic>
        <p:nvPicPr>
          <p:cNvPr id="4" name="Рисунок 3">
            <a:extLst>
              <a:ext uri="{FF2B5EF4-FFF2-40B4-BE49-F238E27FC236}">
                <a16:creationId xmlns:a16="http://schemas.microsoft.com/office/drawing/2014/main" id="{8B90377B-3306-6B8F-38D8-B98B5158562F}"/>
              </a:ext>
            </a:extLst>
          </p:cNvPr>
          <p:cNvPicPr>
            <a:picLocks noChangeAspect="1"/>
          </p:cNvPicPr>
          <p:nvPr/>
        </p:nvPicPr>
        <p:blipFill rotWithShape="1">
          <a:blip r:embed="rId5">
            <a:extLst>
              <a:ext uri="{28A0092B-C50C-407E-A947-70E740481C1C}">
                <a14:useLocalDpi xmlns:a14="http://schemas.microsoft.com/office/drawing/2010/main" val="0"/>
              </a:ext>
            </a:extLst>
          </a:blip>
          <a:srcRect l="14374" t="8072" r="10795" b="26479"/>
          <a:stretch/>
        </p:blipFill>
        <p:spPr>
          <a:xfrm>
            <a:off x="8281508" y="4203662"/>
            <a:ext cx="3770312" cy="2129902"/>
          </a:xfrm>
          <a:prstGeom prst="rect">
            <a:avLst/>
          </a:prstGeom>
          <a:ln>
            <a:noFill/>
          </a:ln>
          <a:effectLst>
            <a:softEdge rad="112500"/>
          </a:effectLst>
        </p:spPr>
      </p:pic>
    </p:spTree>
    <p:extLst>
      <p:ext uri="{BB962C8B-B14F-4D97-AF65-F5344CB8AC3E}">
        <p14:creationId xmlns:p14="http://schemas.microsoft.com/office/powerpoint/2010/main" val="1989042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3CDF496C-5331-01D0-CA42-99DA510EE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40982" y="-1"/>
            <a:ext cx="12232982" cy="6858001"/>
          </a:xfrm>
          <a:prstGeom prst="rect">
            <a:avLst/>
          </a:prstGeom>
        </p:spPr>
      </p:pic>
      <p:sp>
        <p:nvSpPr>
          <p:cNvPr id="10" name="Заголовок 1">
            <a:extLst>
              <a:ext uri="{FF2B5EF4-FFF2-40B4-BE49-F238E27FC236}">
                <a16:creationId xmlns:a16="http://schemas.microsoft.com/office/drawing/2014/main" id="{B7A86211-66CB-29A1-CE05-ACEAC994C923}"/>
              </a:ext>
            </a:extLst>
          </p:cNvPr>
          <p:cNvSpPr txBox="1">
            <a:spLocks/>
          </p:cNvSpPr>
          <p:nvPr/>
        </p:nvSpPr>
        <p:spPr>
          <a:xfrm>
            <a:off x="1038624" y="4363610"/>
            <a:ext cx="10395217" cy="225618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uk-UA" sz="3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278E061-D3FA-C30D-0C14-B8F148C27066}"/>
              </a:ext>
            </a:extLst>
          </p:cNvPr>
          <p:cNvSpPr txBox="1"/>
          <p:nvPr/>
        </p:nvSpPr>
        <p:spPr>
          <a:xfrm>
            <a:off x="684517" y="349"/>
            <a:ext cx="5102199" cy="1569660"/>
          </a:xfrm>
          <a:prstGeom prst="rect">
            <a:avLst/>
          </a:prstGeom>
          <a:noFill/>
          <a:ln>
            <a:noFill/>
          </a:ln>
          <a:effectLst>
            <a:outerShdw blurRad="50800" dist="38100" dir="16200000"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uk-UA" sz="3200" b="1" i="0" dirty="0">
                <a:solidFill>
                  <a:schemeClr val="bg1"/>
                </a:solidFill>
                <a:effectLst/>
                <a:latin typeface="Arial Black" panose="020B0A04020102020204" pitchFamily="34" charset="0"/>
              </a:rPr>
              <a:t>Стаття 430. Добровільна здача в полон</a:t>
            </a:r>
          </a:p>
        </p:txBody>
      </p:sp>
      <p:pic>
        <p:nvPicPr>
          <p:cNvPr id="11" name="Рисунок 10">
            <a:extLst>
              <a:ext uri="{FF2B5EF4-FFF2-40B4-BE49-F238E27FC236}">
                <a16:creationId xmlns:a16="http://schemas.microsoft.com/office/drawing/2014/main" id="{8FDE785D-9A4B-798F-536A-C71C82E77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995" y="0"/>
            <a:ext cx="10112188" cy="6858002"/>
          </a:xfrm>
          <a:prstGeom prst="rect">
            <a:avLst/>
          </a:prstGeom>
        </p:spPr>
      </p:pic>
      <p:sp>
        <p:nvSpPr>
          <p:cNvPr id="6" name="TextBox 5">
            <a:extLst>
              <a:ext uri="{FF2B5EF4-FFF2-40B4-BE49-F238E27FC236}">
                <a16:creationId xmlns:a16="http://schemas.microsoft.com/office/drawing/2014/main" id="{3471B62C-BCEA-ECFE-6F12-646ABBF87732}"/>
              </a:ext>
            </a:extLst>
          </p:cNvPr>
          <p:cNvSpPr txBox="1"/>
          <p:nvPr/>
        </p:nvSpPr>
        <p:spPr>
          <a:xfrm>
            <a:off x="150478" y="1570009"/>
            <a:ext cx="6170279" cy="529375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just"/>
            <a:r>
              <a:rPr lang="uk-UA" sz="2600" b="0" i="0" dirty="0">
                <a:solidFill>
                  <a:schemeClr val="bg1"/>
                </a:solidFill>
                <a:effectLst/>
                <a:latin typeface="Arial Black" panose="020B0A04020102020204" pitchFamily="34" charset="0"/>
              </a:rPr>
              <a:t>Добровільна здача в полон через боягузтво або легкодухість</a:t>
            </a:r>
            <a:r>
              <a:rPr lang="uk-UA" sz="2600" dirty="0">
                <a:solidFill>
                  <a:schemeClr val="bg1"/>
                </a:solidFill>
                <a:latin typeface="Arial Black" panose="020B0A04020102020204" pitchFamily="34" charset="0"/>
              </a:rPr>
              <a:t> </a:t>
            </a:r>
            <a:r>
              <a:rPr lang="uk-UA" sz="2600" b="0" i="0" dirty="0">
                <a:solidFill>
                  <a:schemeClr val="bg1"/>
                </a:solidFill>
                <a:effectLst/>
                <a:latin typeface="Arial Black" panose="020B0A04020102020204" pitchFamily="34" charset="0"/>
              </a:rPr>
              <a:t>карається позбавленням волі на строк від 7 до 10 років.</a:t>
            </a:r>
          </a:p>
          <a:p>
            <a:pPr algn="just"/>
            <a:endParaRPr lang="ru-RU" sz="2400" b="0" i="0" dirty="0">
              <a:solidFill>
                <a:schemeClr val="bg1"/>
              </a:solidFill>
              <a:effectLst/>
              <a:latin typeface="Arial Black" panose="020B0A04020102020204" pitchFamily="34" charset="0"/>
            </a:endParaRPr>
          </a:p>
          <a:p>
            <a:pPr algn="just"/>
            <a:r>
              <a:rPr lang="uk-UA" sz="2600" b="0" i="0" dirty="0">
                <a:solidFill>
                  <a:schemeClr val="bg1"/>
                </a:solidFill>
                <a:effectLst/>
                <a:latin typeface="Arial Black" panose="020B0A04020102020204" pitchFamily="34" charset="0"/>
              </a:rPr>
              <a:t>Під добровільною здачею в полон розуміють добровільний перехід військовослуж­бовця, який навмисно перестав чинити опір ворогу, хоча мав фізичну можливість це робити, під владу противника.</a:t>
            </a:r>
            <a:endParaRPr lang="ru-RU" sz="2600" b="0" i="0" dirty="0">
              <a:solidFill>
                <a:schemeClr val="bg1"/>
              </a:solidFill>
              <a:effectLst/>
              <a:latin typeface="Arial Black" panose="020B0A04020102020204" pitchFamily="34" charset="0"/>
            </a:endParaRPr>
          </a:p>
        </p:txBody>
      </p:sp>
    </p:spTree>
    <p:extLst>
      <p:ext uri="{BB962C8B-B14F-4D97-AF65-F5344CB8AC3E}">
        <p14:creationId xmlns:p14="http://schemas.microsoft.com/office/powerpoint/2010/main" val="1046024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7695B-FA2B-2CD8-A3DC-64E61C6DB58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766B645-EB57-DA55-2719-B22E9291B110}"/>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980F9864-52C9-C843-D629-D33DDE6A8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180" y="0"/>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127235E5-A714-AABD-8D0A-C4E6A9ED8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92E970F8-78D4-865B-9562-903017401C59}"/>
              </a:ext>
            </a:extLst>
          </p:cNvPr>
          <p:cNvSpPr txBox="1"/>
          <p:nvPr/>
        </p:nvSpPr>
        <p:spPr>
          <a:xfrm>
            <a:off x="315044" y="524435"/>
            <a:ext cx="7933850" cy="6001643"/>
          </a:xfrm>
          <a:prstGeom prst="rect">
            <a:avLst/>
          </a:prstGeom>
          <a:noFill/>
        </p:spPr>
        <p:txBody>
          <a:bodyPr wrap="square">
            <a:spAutoFit/>
          </a:bodyPr>
          <a:lstStyle/>
          <a:p>
            <a:pPr algn="ctr"/>
            <a:r>
              <a:rPr lang="uk-UA" sz="3200" b="1" i="0" dirty="0">
                <a:effectLst/>
                <a:latin typeface="Tahoma" panose="020B0604030504040204" pitchFamily="34" charset="0"/>
                <a:ea typeface="Tahoma" panose="020B0604030504040204" pitchFamily="34" charset="0"/>
                <a:cs typeface="Tahoma" panose="020B0604030504040204" pitchFamily="34" charset="0"/>
              </a:rPr>
              <a:t>Стаття ККУ 75. Звільнення від відбування покарання з випробуванням.</a:t>
            </a:r>
          </a:p>
          <a:p>
            <a:pPr algn="just"/>
            <a:r>
              <a:rPr lang="ru-RU" sz="3200" b="1" i="0" dirty="0" err="1">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П</a:t>
            </a:r>
            <a:r>
              <a:rPr lang="ru-RU" sz="3200" b="1" i="0" dirty="0" err="1">
                <a:effectLst/>
                <a:latin typeface="Tahoma" panose="020B0604030504040204" pitchFamily="34" charset="0"/>
                <a:ea typeface="Tahoma" panose="020B0604030504040204" pitchFamily="34" charset="0"/>
                <a:cs typeface="Tahoma" panose="020B0604030504040204" pitchFamily="34" charset="0"/>
              </a:rPr>
              <a:t>ередбачене</a:t>
            </a:r>
            <a:r>
              <a:rPr lang="ru-RU"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dirty="0" err="1">
                <a:effectLst/>
                <a:latin typeface="Tahoma" panose="020B0604030504040204" pitchFamily="34" charset="0"/>
                <a:ea typeface="Tahoma" panose="020B0604030504040204" pitchFamily="34" charset="0"/>
                <a:cs typeface="Tahoma" panose="020B0604030504040204" pitchFamily="34" charset="0"/>
              </a:rPr>
              <a:t>статтями</a:t>
            </a:r>
            <a:r>
              <a:rPr lang="ru-RU" sz="3200" b="1" i="0" dirty="0">
                <a:effectLst/>
                <a:latin typeface="Tahoma" panose="020B0604030504040204" pitchFamily="34" charset="0"/>
                <a:ea typeface="Tahoma" panose="020B0604030504040204" pitchFamily="34" charset="0"/>
                <a:cs typeface="Tahoma" panose="020B0604030504040204" pitchFamily="34" charset="0"/>
              </a:rPr>
              <a:t> ККУ</a:t>
            </a:r>
            <a:r>
              <a:rPr lang="en-GB"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dirty="0">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403</a:t>
            </a:r>
            <a:r>
              <a:rPr lang="ru-RU"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dirty="0">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405</a:t>
            </a:r>
            <a:r>
              <a:rPr lang="ru-RU"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dirty="0">
                <a:effectLst/>
                <a:latin typeface="Tahoma" panose="020B060403050404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407</a:t>
            </a:r>
            <a:r>
              <a:rPr lang="ru-RU" sz="3200" b="1" i="0" dirty="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dirty="0">
                <a:effectLst/>
                <a:latin typeface="Tahoma" panose="020B0604030504040204" pitchFamily="34" charset="0"/>
                <a:ea typeface="Tahoma" panose="020B0604030504040204" pitchFamily="34" charset="0"/>
                <a:cs typeface="Tahoma" panose="020B0604030504040204" pitchFamily="34" charset="0"/>
                <a:hlinkClick r:id="rId8">
                  <a:extLst>
                    <a:ext uri="{A12FA001-AC4F-418D-AE19-62706E023703}">
                      <ahyp:hlinkClr xmlns:ahyp="http://schemas.microsoft.com/office/drawing/2018/hyperlinkcolor" val="tx"/>
                    </a:ext>
                  </a:extLst>
                </a:hlinkClick>
              </a:rPr>
              <a:t>408</a:t>
            </a:r>
            <a:r>
              <a:rPr lang="ru-RU" sz="3200" b="1" i="0">
                <a:effectLst/>
                <a:latin typeface="Tahoma" panose="020B0604030504040204" pitchFamily="34" charset="0"/>
                <a:ea typeface="Tahoma" panose="020B0604030504040204" pitchFamily="34" charset="0"/>
                <a:cs typeface="Tahoma" panose="020B0604030504040204" pitchFamily="34" charset="0"/>
              </a:rPr>
              <a:t>, </a:t>
            </a:r>
            <a:r>
              <a:rPr lang="ru-RU" sz="3200" b="1" i="0" u="none" strike="noStrike">
                <a:effectLst/>
                <a:latin typeface="Tahoma" panose="020B0604030504040204" pitchFamily="34" charset="0"/>
                <a:ea typeface="Tahoma" panose="020B0604030504040204" pitchFamily="34" charset="0"/>
                <a:cs typeface="Tahoma" panose="020B0604030504040204" pitchFamily="34" charset="0"/>
                <a:hlinkClick r:id="rId9">
                  <a:extLst>
                    <a:ext uri="{A12FA001-AC4F-418D-AE19-62706E023703}">
                      <ahyp:hlinkClr xmlns:ahyp="http://schemas.microsoft.com/office/drawing/2018/hyperlinkcolor" val="tx"/>
                    </a:ext>
                  </a:extLst>
                </a:hlinkClick>
              </a:rPr>
              <a:t>429</a:t>
            </a:r>
            <a:r>
              <a:rPr lang="ru-RU" sz="3200" b="1" i="0" u="none" strike="noStrike">
                <a:effectLst/>
                <a:latin typeface="Tahoma" panose="020B0604030504040204" pitchFamily="34" charset="0"/>
                <a:ea typeface="Tahoma" panose="020B0604030504040204" pitchFamily="34" charset="0"/>
                <a:cs typeface="Tahoma" panose="020B0604030504040204" pitchFamily="34" charset="0"/>
              </a:rPr>
              <a:t>, 430</a:t>
            </a:r>
            <a:r>
              <a:rPr lang="ru-RU" sz="3200" b="1" i="0">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цього</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Кодексу,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вчинене</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в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умовах</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воєнного</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стану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чи</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в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бойовій</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обстановці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при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призначенні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покарання</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у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виді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обмеження</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волі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для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військовослужбовців</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позбавленням</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волі</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на строк не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більше</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п'яти</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ru-RU" sz="3200" b="1"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років</a:t>
            </a:r>
            <a:r>
              <a:rPr lang="ru-RU" sz="32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endParaRPr lang="uk-UA" sz="32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 name="Рисунок 7">
            <a:extLst>
              <a:ext uri="{FF2B5EF4-FFF2-40B4-BE49-F238E27FC236}">
                <a16:creationId xmlns:a16="http://schemas.microsoft.com/office/drawing/2014/main" id="{EE34C4FB-F400-C6A4-7237-2AD1B5504F1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14123" y="1074173"/>
            <a:ext cx="3737697" cy="4709651"/>
          </a:xfrm>
          <a:prstGeom prst="rect">
            <a:avLst/>
          </a:prstGeom>
        </p:spPr>
      </p:pic>
    </p:spTree>
    <p:extLst>
      <p:ext uri="{BB962C8B-B14F-4D97-AF65-F5344CB8AC3E}">
        <p14:creationId xmlns:p14="http://schemas.microsoft.com/office/powerpoint/2010/main" val="2966626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719D2-90C1-E7DC-B072-C1CEABD53A53}"/>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23CC0901-6C39-7CF7-B941-00C935E7A8E6}"/>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F59E23B3-86F9-DF1F-2302-A12C862D3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881DCDE-6D8C-56B3-B527-8167E5B2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84E2796-D5C6-66A0-7051-B5346696D4E6}"/>
              </a:ext>
            </a:extLst>
          </p:cNvPr>
          <p:cNvSpPr txBox="1"/>
          <p:nvPr/>
        </p:nvSpPr>
        <p:spPr>
          <a:xfrm>
            <a:off x="8422388" y="656175"/>
            <a:ext cx="3488552" cy="2585323"/>
          </a:xfrm>
          <a:prstGeom prst="rect">
            <a:avLst/>
          </a:prstGeom>
          <a:noFill/>
        </p:spPr>
        <p:txBody>
          <a:bodyPr wrap="square">
            <a:spAutoFit/>
          </a:bodyPr>
          <a:lstStyle/>
          <a:p>
            <a:pPr algn="ctr"/>
            <a:r>
              <a:rPr lang="uk-UA" sz="1800"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Дезертирство в умовах російсько-української війни є особливо небезпечним, оскільки воєнні дії відбуваються в безпосередній близькості до населених пунктів, де проживає велика кількість людей</a:t>
            </a:r>
            <a:endParaRPr lang="uk-UA"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9A2FFF0F-6312-6BBD-8BEC-47D9FF66579F}"/>
              </a:ext>
            </a:extLst>
          </p:cNvPr>
          <p:cNvSpPr txBox="1"/>
          <p:nvPr/>
        </p:nvSpPr>
        <p:spPr>
          <a:xfrm>
            <a:off x="507146" y="437990"/>
            <a:ext cx="7161519" cy="5966826"/>
          </a:xfrm>
          <a:prstGeom prst="rect">
            <a:avLst/>
          </a:prstGeom>
          <a:noFill/>
        </p:spPr>
        <p:txBody>
          <a:bodyPr wrap="square">
            <a:spAutoFit/>
          </a:bodyPr>
          <a:lstStyle/>
          <a:p>
            <a:pPr algn="ctr">
              <a:lnSpc>
                <a:spcPct val="107000"/>
              </a:lnSpc>
              <a:spcAft>
                <a:spcPts val="800"/>
              </a:spcAft>
            </a:pPr>
            <a:r>
              <a:rPr lang="uk-UA" sz="3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Небезпека вчинення дезертирства полягає в порушенні встановленого порядку несення військової служби, що негативно впливає на боєздатність як самих ЗС та інших військових формувань, так і обороноздатності країни загалом</a:t>
            </a:r>
            <a:endParaRPr lang="uk-UA" sz="32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 name="Рисунок 7">
            <a:extLst>
              <a:ext uri="{FF2B5EF4-FFF2-40B4-BE49-F238E27FC236}">
                <a16:creationId xmlns:a16="http://schemas.microsoft.com/office/drawing/2014/main" id="{03C660B3-B2D4-CB29-6B27-645F01CE5191}"/>
              </a:ext>
            </a:extLst>
          </p:cNvPr>
          <p:cNvPicPr>
            <a:picLocks noChangeAspect="1"/>
          </p:cNvPicPr>
          <p:nvPr/>
        </p:nvPicPr>
        <p:blipFill rotWithShape="1">
          <a:blip r:embed="rId5">
            <a:extLst>
              <a:ext uri="{28A0092B-C50C-407E-A947-70E740481C1C}">
                <a14:useLocalDpi xmlns:a14="http://schemas.microsoft.com/office/drawing/2010/main" val="0"/>
              </a:ext>
            </a:extLst>
          </a:blip>
          <a:srcRect l="23893" t="21200" r="23893"/>
          <a:stretch/>
        </p:blipFill>
        <p:spPr>
          <a:xfrm>
            <a:off x="8314123" y="3150455"/>
            <a:ext cx="3705083" cy="3183110"/>
          </a:xfrm>
          <a:prstGeom prst="rect">
            <a:avLst/>
          </a:prstGeom>
          <a:ln>
            <a:noFill/>
          </a:ln>
          <a:effectLst>
            <a:softEdge rad="112500"/>
          </a:effectLst>
        </p:spPr>
      </p:pic>
    </p:spTree>
    <p:extLst>
      <p:ext uri="{BB962C8B-B14F-4D97-AF65-F5344CB8AC3E}">
        <p14:creationId xmlns:p14="http://schemas.microsoft.com/office/powerpoint/2010/main" val="103667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DABD4-6654-286B-32BD-8365EA0A868D}"/>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FC07CE7D-9FE1-8A89-C54A-24F9447AA24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AD397880-A1B9-E183-A97C-397F0B55C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38E11FC-1B1D-E94C-6C71-534B9E84EB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2BB8982-7137-2038-8422-CCE359D50AB8}"/>
              </a:ext>
            </a:extLst>
          </p:cNvPr>
          <p:cNvSpPr txBox="1"/>
          <p:nvPr/>
        </p:nvSpPr>
        <p:spPr>
          <a:xfrm>
            <a:off x="299677" y="184416"/>
            <a:ext cx="7645614" cy="6340197"/>
          </a:xfrm>
          <a:prstGeom prst="rect">
            <a:avLst/>
          </a:prstGeom>
          <a:noFill/>
        </p:spPr>
        <p:txBody>
          <a:bodyPr wrap="square">
            <a:spAutoFit/>
          </a:bodyPr>
          <a:lstStyle/>
          <a:p>
            <a:pPr algn="ctr"/>
            <a: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За дезертирство передбачена кримінальна відповідальність у вигляді позбавлення волі на строк від двох до п’яти років.</a:t>
            </a:r>
            <a:b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Якщо даний злочин вчиняє група військовослужбовців, та/або зі зброєю – винним загрожує ув’язнення на строк від п’яти до десяти років.</a:t>
            </a:r>
            <a:b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uk-UA" sz="29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А за дезертирство умовах воєнного стану або в бойовій обстановці винному загрожує позбавлення волі на строк від п’яти до дванадцяти років</a:t>
            </a:r>
            <a:endParaRPr lang="uk-UA" sz="29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6" name="Рисунок 5">
            <a:extLst>
              <a:ext uri="{FF2B5EF4-FFF2-40B4-BE49-F238E27FC236}">
                <a16:creationId xmlns:a16="http://schemas.microsoft.com/office/drawing/2014/main" id="{96737963-B467-F0B6-992B-9D12A28648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4123" y="3252795"/>
            <a:ext cx="3777465" cy="3080769"/>
          </a:xfrm>
          <a:prstGeom prst="rect">
            <a:avLst/>
          </a:prstGeom>
          <a:ln>
            <a:noFill/>
          </a:ln>
          <a:effectLst>
            <a:softEdge rad="112500"/>
          </a:effectLst>
        </p:spPr>
      </p:pic>
      <p:pic>
        <p:nvPicPr>
          <p:cNvPr id="9" name="Рисунок 8">
            <a:extLst>
              <a:ext uri="{FF2B5EF4-FFF2-40B4-BE49-F238E27FC236}">
                <a16:creationId xmlns:a16="http://schemas.microsoft.com/office/drawing/2014/main" id="{E37F807C-6E3A-22DB-098E-853243F25602}"/>
              </a:ext>
            </a:extLst>
          </p:cNvPr>
          <p:cNvPicPr>
            <a:picLocks noChangeAspect="1"/>
          </p:cNvPicPr>
          <p:nvPr/>
        </p:nvPicPr>
        <p:blipFill rotWithShape="1">
          <a:blip r:embed="rId6">
            <a:extLst>
              <a:ext uri="{28A0092B-C50C-407E-A947-70E740481C1C}">
                <a14:useLocalDpi xmlns:a14="http://schemas.microsoft.com/office/drawing/2010/main" val="0"/>
              </a:ext>
            </a:extLst>
          </a:blip>
          <a:srcRect l="23017" t="-2803" r="5287" b="2803"/>
          <a:stretch/>
        </p:blipFill>
        <p:spPr>
          <a:xfrm>
            <a:off x="8314123" y="437320"/>
            <a:ext cx="3705084" cy="2902590"/>
          </a:xfrm>
          <a:prstGeom prst="rect">
            <a:avLst/>
          </a:prstGeom>
          <a:ln>
            <a:noFill/>
          </a:ln>
          <a:effectLst>
            <a:softEdge rad="112500"/>
          </a:effectLst>
        </p:spPr>
      </p:pic>
    </p:spTree>
    <p:extLst>
      <p:ext uri="{BB962C8B-B14F-4D97-AF65-F5344CB8AC3E}">
        <p14:creationId xmlns:p14="http://schemas.microsoft.com/office/powerpoint/2010/main" val="2679911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D1CD6-2286-03B8-CC85-8BAE27258E5F}"/>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38DC7E6E-4D0A-936A-4A64-FA1E18386A94}"/>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0B21834A-0205-68C1-FF00-F4DDE39E8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60"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0F177D67-01D6-7F44-7137-D83D3539E6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05CA6FD-9812-27A8-5D3C-39AABCDA2500}"/>
              </a:ext>
            </a:extLst>
          </p:cNvPr>
          <p:cNvSpPr txBox="1"/>
          <p:nvPr/>
        </p:nvSpPr>
        <p:spPr>
          <a:xfrm>
            <a:off x="459664" y="768403"/>
            <a:ext cx="7699402" cy="5481629"/>
          </a:xfrm>
          <a:prstGeom prst="rect">
            <a:avLst/>
          </a:prstGeom>
          <a:noFill/>
        </p:spPr>
        <p:txBody>
          <a:bodyPr wrap="square">
            <a:spAutoFit/>
          </a:bodyPr>
          <a:lstStyle/>
          <a:p>
            <a:pPr algn="ctr">
              <a:lnSpc>
                <a:spcPct val="107000"/>
              </a:lnSpc>
              <a:spcAft>
                <a:spcPts val="800"/>
              </a:spcAft>
            </a:pPr>
            <a:r>
              <a:rPr lang="uk-UA" sz="30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Від найдавніших часів дезертирство належало до найтяжчих та найбільш ганебних воїнських злочинів. Особи, які самовільно віддалялися від місця розташування підрозділу на відстань, що не дозволяла їй почути голосні сигнали, які у випадку тривоги подавалися за допомогою барабанів та труб, вважалися зрадниками і піддавалися найжорсткішим покаранням</a:t>
            </a:r>
          </a:p>
        </p:txBody>
      </p:sp>
      <p:pic>
        <p:nvPicPr>
          <p:cNvPr id="6" name="Рисунок 5">
            <a:extLst>
              <a:ext uri="{FF2B5EF4-FFF2-40B4-BE49-F238E27FC236}">
                <a16:creationId xmlns:a16="http://schemas.microsoft.com/office/drawing/2014/main" id="{7FC90C77-DF2D-1F58-62D2-D39A79DE9286}"/>
              </a:ext>
            </a:extLst>
          </p:cNvPr>
          <p:cNvPicPr>
            <a:picLocks noChangeAspect="1"/>
          </p:cNvPicPr>
          <p:nvPr/>
        </p:nvPicPr>
        <p:blipFill rotWithShape="1">
          <a:blip r:embed="rId5">
            <a:extLst>
              <a:ext uri="{28A0092B-C50C-407E-A947-70E740481C1C}">
                <a14:useLocalDpi xmlns:a14="http://schemas.microsoft.com/office/drawing/2010/main" val="0"/>
              </a:ext>
            </a:extLst>
          </a:blip>
          <a:srcRect l="40910" t="-662" r="4006" b="662"/>
          <a:stretch/>
        </p:blipFill>
        <p:spPr>
          <a:xfrm>
            <a:off x="8314123" y="468726"/>
            <a:ext cx="3705083" cy="5947441"/>
          </a:xfrm>
          <a:prstGeom prst="rect">
            <a:avLst/>
          </a:prstGeom>
          <a:ln>
            <a:noFill/>
          </a:ln>
          <a:effectLst>
            <a:softEdge rad="112500"/>
          </a:effectLst>
        </p:spPr>
      </p:pic>
    </p:spTree>
    <p:extLst>
      <p:ext uri="{BB962C8B-B14F-4D97-AF65-F5344CB8AC3E}">
        <p14:creationId xmlns:p14="http://schemas.microsoft.com/office/powerpoint/2010/main" val="3050822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3328F-F01C-43AF-C675-9D2E2858616F}"/>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D9055D00-03B6-79C2-E6BF-19B0D0918854}"/>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4C4C1213-DA09-9781-58D4-781752CDB1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D82B039B-53F1-657B-1956-DCC3017A5B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6DA916CD-1B33-271B-4EEF-293818A73F73}"/>
              </a:ext>
            </a:extLst>
          </p:cNvPr>
          <p:cNvSpPr txBox="1"/>
          <p:nvPr/>
        </p:nvSpPr>
        <p:spPr>
          <a:xfrm>
            <a:off x="542700" y="808896"/>
            <a:ext cx="7607194" cy="5191358"/>
          </a:xfrm>
          <a:prstGeom prst="rect">
            <a:avLst/>
          </a:prstGeom>
          <a:noFill/>
        </p:spPr>
        <p:txBody>
          <a:bodyPr wrap="square">
            <a:spAutoFit/>
          </a:bodyPr>
          <a:lstStyle/>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 Давньому Римі дезертирство  відносили до</a:t>
            </a:r>
            <a:r>
              <a:rPr lang="en-US"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тяжких злочинів. В разі збройного спротиву дезертира при його затриманні дозволялося убивати без суду. За вчинення даного злочину винні особи каралися на смерть, а також, як додаткове покарання, піддавалися конфіскації усього майна, що їм належало. Смертна кара зазвичай відбувалася публічно. Злочинців спалювали, вішали або відрубали їм голову, інколи відсікали кінцівки</a:t>
            </a:r>
          </a:p>
        </p:txBody>
      </p:sp>
      <p:sp>
        <p:nvSpPr>
          <p:cNvPr id="4" name="TextBox 3">
            <a:extLst>
              <a:ext uri="{FF2B5EF4-FFF2-40B4-BE49-F238E27FC236}">
                <a16:creationId xmlns:a16="http://schemas.microsoft.com/office/drawing/2014/main" id="{4777CBF1-785F-A4FC-7C64-F86102EC8D0B}"/>
              </a:ext>
            </a:extLst>
          </p:cNvPr>
          <p:cNvSpPr txBox="1"/>
          <p:nvPr/>
        </p:nvSpPr>
        <p:spPr>
          <a:xfrm>
            <a:off x="8429384" y="699247"/>
            <a:ext cx="3425593" cy="1477328"/>
          </a:xfrm>
          <a:prstGeom prst="rect">
            <a:avLst/>
          </a:prstGeom>
          <a:noFill/>
        </p:spPr>
        <p:txBody>
          <a:bodyPr wrap="square">
            <a:spAutoFit/>
          </a:bodyPr>
          <a:lstStyle/>
          <a:p>
            <a:pPr algn="ctr"/>
            <a:r>
              <a:rPr lang="uk-UA" sz="1800" b="1" kern="1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Споглядання такої жорстокої кари дезертирів мало ефективно сприяти протидії поширенню подібних злочинів </a:t>
            </a:r>
            <a:endParaRPr lang="uk-UA" dirty="0">
              <a:solidFill>
                <a:schemeClr val="accent1">
                  <a:lumMod val="50000"/>
                </a:schemeClr>
              </a:solidFill>
            </a:endParaRPr>
          </a:p>
        </p:txBody>
      </p:sp>
      <p:pic>
        <p:nvPicPr>
          <p:cNvPr id="1026" name="Picture 2" descr="Top 10 Most Brutal Torture Techniques In History - Gazette Review">
            <a:extLst>
              <a:ext uri="{FF2B5EF4-FFF2-40B4-BE49-F238E27FC236}">
                <a16:creationId xmlns:a16="http://schemas.microsoft.com/office/drawing/2014/main" id="{A40D66E3-2B68-8EFE-C6E8-FBC041B55BC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545" r="5545" b="24253"/>
          <a:stretch/>
        </p:blipFill>
        <p:spPr bwMode="auto">
          <a:xfrm>
            <a:off x="8149894" y="2043106"/>
            <a:ext cx="3820344" cy="42904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445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51A9-DE9A-6426-291A-58AB24749CF8}"/>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5282A74-7C81-6291-0179-349FB075BA3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654638E8-333D-21C5-DFE2-B288B7D3D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4CE9FF6-CBAB-07FF-0EA0-F3600289D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9E72EEF-CC8E-773C-03A0-B7DB8DAD0D87}"/>
              </a:ext>
            </a:extLst>
          </p:cNvPr>
          <p:cNvSpPr txBox="1"/>
          <p:nvPr/>
        </p:nvSpPr>
        <p:spPr>
          <a:xfrm>
            <a:off x="361150" y="465368"/>
            <a:ext cx="7806978" cy="5927264"/>
          </a:xfrm>
          <a:prstGeom prst="rect">
            <a:avLst/>
          </a:prstGeom>
          <a:noFill/>
        </p:spPr>
        <p:txBody>
          <a:bodyPr wrap="square">
            <a:spAutoFit/>
          </a:bodyPr>
          <a:lstStyle/>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Древні єгиптяни утікачам з війська відрізали язика. </a:t>
            </a:r>
          </a:p>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Греки позбавляли дезертирів почесних посад, одягали в ганебний одяг, голили їм половину голови й у такому вигляді виставляли впродовж трьох днів на торговій площі. </a:t>
            </a:r>
          </a:p>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За спартанця-втікача, який зганьбив себе, не могла вийти заміж жодна дівчина. </a:t>
            </a:r>
          </a:p>
          <a:p>
            <a:pPr algn="ctr">
              <a:lnSpc>
                <a:spcPct val="107000"/>
              </a:lnSpc>
              <a:spcAft>
                <a:spcPts val="800"/>
              </a:spcAft>
            </a:pPr>
            <a:r>
              <a:rPr lang="uk-UA" sz="2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Давні германці вішали дезертирів на деревах як зрадників, іноді обмежувалися обрізанням носа, вух, язика або виколюванням очей</a:t>
            </a:r>
          </a:p>
        </p:txBody>
      </p:sp>
      <p:pic>
        <p:nvPicPr>
          <p:cNvPr id="2050" name="Picture 2" descr="Analysis of Skeletons Reveals Harsh Punishment in Ancient Egypt | Ancient  Origins">
            <a:extLst>
              <a:ext uri="{FF2B5EF4-FFF2-40B4-BE49-F238E27FC236}">
                <a16:creationId xmlns:a16="http://schemas.microsoft.com/office/drawing/2014/main" id="{A32141CB-7E09-AF9F-58E5-1B3E3E9AB25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461" t="-832" r="28559" b="2500"/>
          <a:stretch/>
        </p:blipFill>
        <p:spPr bwMode="auto">
          <a:xfrm>
            <a:off x="8314123" y="524435"/>
            <a:ext cx="3705083"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498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51A9-DE9A-6426-291A-58AB24749CF8}"/>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5282A74-7C81-6291-0179-349FB075BA3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654638E8-333D-21C5-DFE2-B288B7D3D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4CE9FF6-CBAB-07FF-0EA0-F3600289D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9E72EEF-CC8E-773C-03A0-B7DB8DAD0D87}"/>
              </a:ext>
            </a:extLst>
          </p:cNvPr>
          <p:cNvSpPr txBox="1"/>
          <p:nvPr/>
        </p:nvSpPr>
        <p:spPr>
          <a:xfrm>
            <a:off x="361150" y="465368"/>
            <a:ext cx="7806978" cy="5990422"/>
          </a:xfrm>
          <a:prstGeom prst="rect">
            <a:avLst/>
          </a:prstGeom>
          <a:noFill/>
        </p:spPr>
        <p:txBody>
          <a:bodyPr wrap="square">
            <a:spAutoFit/>
          </a:bodyPr>
          <a:lstStyle/>
          <a:p>
            <a:pPr algn="just">
              <a:lnSpc>
                <a:spcPct val="107000"/>
              </a:lnSpc>
              <a:spcAft>
                <a:spcPts val="800"/>
              </a:spcAft>
            </a:pPr>
            <a:r>
              <a:rPr lang="uk-UA" sz="2000" b="1" dirty="0">
                <a:effectLst/>
                <a:latin typeface="Tahoma" panose="020B0604030504040204" pitchFamily="34" charset="0"/>
                <a:ea typeface="Tahoma" panose="020B0604030504040204" pitchFamily="34" charset="0"/>
                <a:cs typeface="Tahoma" panose="020B0604030504040204" pitchFamily="34" charset="0"/>
              </a:rPr>
              <a:t>Повстання рабів та гладіаторів на чолі з Спартаком (приблизно 73-72 рр.. до н. е.,) в Римській республіці, під час боїв на </a:t>
            </a:r>
            <a:r>
              <a:rPr lang="uk-UA" sz="2000" b="1" dirty="0" err="1">
                <a:effectLst/>
                <a:latin typeface="Tahoma" panose="020B0604030504040204" pitchFamily="34" charset="0"/>
                <a:ea typeface="Tahoma" panose="020B0604030504040204" pitchFamily="34" charset="0"/>
                <a:cs typeface="Tahoma" panose="020B0604030504040204" pitchFamily="34" charset="0"/>
              </a:rPr>
              <a:t>Апенінському</a:t>
            </a:r>
            <a:r>
              <a:rPr lang="uk-UA" sz="2000" b="1" dirty="0">
                <a:effectLst/>
                <a:latin typeface="Tahoma" panose="020B0604030504040204" pitchFamily="34" charset="0"/>
                <a:ea typeface="Tahoma" panose="020B0604030504040204" pitchFamily="34" charset="0"/>
                <a:cs typeface="Tahoma" panose="020B0604030504040204" pitchFamily="34" charset="0"/>
              </a:rPr>
              <a:t> півострові, тікали, нажахані несподіваними ударами повстанців та атаками з засідок, римські легіонери, ще тільки почувши про наближення Спартака, цілими когортами (чисельність, приблизно, 600 осіб кожна) тікали, з поля бою, так і не вступивши в бойовий контакт. У відповідь на це, римський полководець </a:t>
            </a:r>
            <a:r>
              <a:rPr lang="uk-UA" sz="2000" b="1" dirty="0" err="1">
                <a:effectLst/>
                <a:latin typeface="Tahoma" panose="020B0604030504040204" pitchFamily="34" charset="0"/>
                <a:ea typeface="Tahoma" panose="020B0604030504040204" pitchFamily="34" charset="0"/>
                <a:cs typeface="Tahoma" panose="020B0604030504040204" pitchFamily="34" charset="0"/>
              </a:rPr>
              <a:t>Гней</a:t>
            </a:r>
            <a:r>
              <a:rPr lang="uk-UA" sz="2000" b="1" dirty="0">
                <a:effectLst/>
                <a:latin typeface="Tahoma" panose="020B0604030504040204" pitchFamily="34" charset="0"/>
                <a:ea typeface="Tahoma" panose="020B0604030504040204" pitchFamily="34" charset="0"/>
                <a:cs typeface="Tahoma" panose="020B0604030504040204" pitchFamily="34" charset="0"/>
              </a:rPr>
              <a:t> </a:t>
            </a:r>
            <a:r>
              <a:rPr lang="uk-UA" sz="2000" b="1" dirty="0" err="1">
                <a:effectLst/>
                <a:latin typeface="Tahoma" panose="020B0604030504040204" pitchFamily="34" charset="0"/>
                <a:ea typeface="Tahoma" panose="020B0604030504040204" pitchFamily="34" charset="0"/>
                <a:cs typeface="Tahoma" panose="020B0604030504040204" pitchFamily="34" charset="0"/>
              </a:rPr>
              <a:t>Потпей</a:t>
            </a:r>
            <a:r>
              <a:rPr lang="uk-UA" sz="2000" b="1" dirty="0">
                <a:effectLst/>
                <a:latin typeface="Tahoma" panose="020B0604030504040204" pitchFamily="34" charset="0"/>
                <a:ea typeface="Tahoma" panose="020B0604030504040204" pitchFamily="34" charset="0"/>
                <a:cs typeface="Tahoma" panose="020B0604030504040204" pitchFamily="34" charset="0"/>
              </a:rPr>
              <a:t>, ввів у легіонах масові децимації (дослівно - десята смерть). Згідно цього ліктори ( аналог нашого ВСП), носили з собою гострі </a:t>
            </a:r>
            <a:r>
              <a:rPr lang="uk-UA" sz="2000" b="1" dirty="0" err="1">
                <a:effectLst/>
                <a:latin typeface="Tahoma" panose="020B0604030504040204" pitchFamily="34" charset="0"/>
                <a:ea typeface="Tahoma" panose="020B0604030504040204" pitchFamily="34" charset="0"/>
                <a:cs typeface="Tahoma" panose="020B0604030504040204" pitchFamily="34" charset="0"/>
              </a:rPr>
              <a:t>довгоручні</a:t>
            </a:r>
            <a:r>
              <a:rPr lang="uk-UA" sz="2000" b="1" dirty="0">
                <a:effectLst/>
                <a:latin typeface="Tahoma" panose="020B0604030504040204" pitchFamily="34" charset="0"/>
                <a:ea typeface="Tahoma" panose="020B0604030504040204" pitchFamily="34" charset="0"/>
                <a:cs typeface="Tahoma" panose="020B0604030504040204" pitchFamily="34" charset="0"/>
              </a:rPr>
              <a:t> сокори -- для виконання страт, та пучки виноградних лозин -- для тілесних покарань,  мали прослідкувати за тим, щоб згідно сліпого жеребу ( під час шикування центурії -- чисельністю приблизно 100-130 осіб) з строю відраховували навмання кожного десятого легіонера і негайно перед юрбою </a:t>
            </a:r>
            <a:r>
              <a:rPr lang="uk-UA" sz="2000" b="1" dirty="0" err="1">
                <a:effectLst/>
                <a:latin typeface="Tahoma" panose="020B0604030504040204" pitchFamily="34" charset="0"/>
                <a:ea typeface="Tahoma" panose="020B0604030504040204" pitchFamily="34" charset="0"/>
                <a:cs typeface="Tahoma" panose="020B0604030504040204" pitchFamily="34" charset="0"/>
              </a:rPr>
              <a:t>везунчиків</a:t>
            </a:r>
            <a:r>
              <a:rPr lang="uk-UA" sz="2000" b="1" dirty="0">
                <a:effectLst/>
                <a:latin typeface="Tahoma" panose="020B0604030504040204" pitchFamily="34" charset="0"/>
                <a:ea typeface="Tahoma" panose="020B0604030504040204" pitchFamily="34" charset="0"/>
                <a:cs typeface="Tahoma" panose="020B0604030504040204" pitchFamily="34" charset="0"/>
              </a:rPr>
              <a:t> та </a:t>
            </a:r>
            <a:r>
              <a:rPr lang="uk-UA" sz="2000" b="1" dirty="0" err="1">
                <a:effectLst/>
                <a:latin typeface="Tahoma" panose="020B0604030504040204" pitchFamily="34" charset="0"/>
                <a:ea typeface="Tahoma" panose="020B0604030504040204" pitchFamily="34" charset="0"/>
                <a:cs typeface="Tahoma" panose="020B0604030504040204" pitchFamily="34" charset="0"/>
              </a:rPr>
              <a:t>счасливчиків</a:t>
            </a:r>
            <a:r>
              <a:rPr lang="uk-UA" sz="2000" b="1" dirty="0">
                <a:effectLst/>
                <a:latin typeface="Tahoma" panose="020B0604030504040204" pitchFamily="34" charset="0"/>
                <a:ea typeface="Tahoma" panose="020B0604030504040204" pitchFamily="34" charset="0"/>
                <a:cs typeface="Tahoma" panose="020B0604030504040204" pitchFamily="34" charset="0"/>
              </a:rPr>
              <a:t> – страчували.</a:t>
            </a:r>
            <a:endParaRPr lang="uk-UA" sz="20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 name="Рисунок 4">
            <a:extLst>
              <a:ext uri="{FF2B5EF4-FFF2-40B4-BE49-F238E27FC236}">
                <a16:creationId xmlns:a16="http://schemas.microsoft.com/office/drawing/2014/main" id="{A4693511-F89B-F158-0FE0-FFDEAB0AB4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4123" y="1090611"/>
            <a:ext cx="3632071" cy="4267969"/>
          </a:xfrm>
          <a:prstGeom prst="rect">
            <a:avLst/>
          </a:prstGeom>
        </p:spPr>
      </p:pic>
    </p:spTree>
    <p:extLst>
      <p:ext uri="{BB962C8B-B14F-4D97-AF65-F5344CB8AC3E}">
        <p14:creationId xmlns:p14="http://schemas.microsoft.com/office/powerpoint/2010/main" val="2316889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51A9-DE9A-6426-291A-58AB24749CF8}"/>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5282A74-7C81-6291-0179-349FB075BA3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654638E8-333D-21C5-DFE2-B288B7D3D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4CE9FF6-CBAB-07FF-0EA0-F3600289D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9E72EEF-CC8E-773C-03A0-B7DB8DAD0D87}"/>
              </a:ext>
            </a:extLst>
          </p:cNvPr>
          <p:cNvSpPr txBox="1"/>
          <p:nvPr/>
        </p:nvSpPr>
        <p:spPr>
          <a:xfrm>
            <a:off x="361150" y="465368"/>
            <a:ext cx="7806978" cy="6319743"/>
          </a:xfrm>
          <a:prstGeom prst="rect">
            <a:avLst/>
          </a:prstGeom>
          <a:noFill/>
        </p:spPr>
        <p:txBody>
          <a:bodyPr wrap="square">
            <a:spAutoFit/>
          </a:bodyPr>
          <a:lstStyle/>
          <a:p>
            <a:pPr algn="just">
              <a:lnSpc>
                <a:spcPct val="107000"/>
              </a:lnSpc>
              <a:spcAft>
                <a:spcPts val="800"/>
              </a:spcAft>
            </a:pPr>
            <a:r>
              <a:rPr lang="uk-UA" sz="2000" b="1" kern="100">
                <a:effectLst/>
                <a:latin typeface="Tahoma" panose="020B0604030504040204" pitchFamily="34" charset="0"/>
                <a:ea typeface="Tahoma" panose="020B0604030504040204" pitchFamily="34" charset="0"/>
                <a:cs typeface="Tahoma" panose="020B0604030504040204" pitchFamily="34" charset="0"/>
              </a:rPr>
              <a:t>Армія </a:t>
            </a:r>
            <a:r>
              <a:rPr lang="uk-UA" sz="2000" b="1" kern="100" dirty="0">
                <a:effectLst/>
                <a:latin typeface="Tahoma" panose="020B0604030504040204" pitchFamily="34" charset="0"/>
                <a:ea typeface="Tahoma" panose="020B0604030504040204" pitchFamily="34" charset="0"/>
                <a:cs typeface="Tahoma" panose="020B0604030504040204" pitchFamily="34" charset="0"/>
              </a:rPr>
              <a:t>римлян на чолі з </a:t>
            </a:r>
            <a:r>
              <a:rPr lang="uk-UA" sz="2000" b="1" kern="100" dirty="0" err="1">
                <a:effectLst/>
                <a:latin typeface="Tahoma" panose="020B0604030504040204" pitchFamily="34" charset="0"/>
                <a:ea typeface="Tahoma" panose="020B0604030504040204" pitchFamily="34" charset="0"/>
                <a:cs typeface="Tahoma" panose="020B0604030504040204" pitchFamily="34" charset="0"/>
              </a:rPr>
              <a:t>Теренцієм</a:t>
            </a:r>
            <a:r>
              <a:rPr lang="uk-UA" sz="2000" b="1" kern="100" dirty="0">
                <a:effectLst/>
                <a:latin typeface="Tahoma" panose="020B0604030504040204" pitchFamily="34" charset="0"/>
                <a:ea typeface="Tahoma" panose="020B0604030504040204" pitchFamily="34" charset="0"/>
                <a:cs typeface="Tahoma" panose="020B0604030504040204" pitchFamily="34" charset="0"/>
              </a:rPr>
              <a:t> </a:t>
            </a:r>
            <a:r>
              <a:rPr lang="uk-UA" sz="2000" b="1" kern="100" dirty="0" err="1">
                <a:effectLst/>
                <a:latin typeface="Tahoma" panose="020B0604030504040204" pitchFamily="34" charset="0"/>
                <a:ea typeface="Tahoma" panose="020B0604030504040204" pitchFamily="34" charset="0"/>
                <a:cs typeface="Tahoma" panose="020B0604030504040204" pitchFamily="34" charset="0"/>
              </a:rPr>
              <a:t>Варроном</a:t>
            </a:r>
            <a:r>
              <a:rPr lang="uk-UA" sz="2000" b="1" kern="100" dirty="0">
                <a:effectLst/>
                <a:latin typeface="Tahoma" panose="020B0604030504040204" pitchFamily="34" charset="0"/>
                <a:ea typeface="Tahoma" panose="020B0604030504040204" pitchFamily="34" charset="0"/>
                <a:cs typeface="Tahoma" panose="020B0604030504040204" pitchFamily="34" charset="0"/>
              </a:rPr>
              <a:t> була розгромлена армією Карфагена на чолі з однооким Ганнібалом, тоді </a:t>
            </a:r>
            <a:r>
              <a:rPr lang="uk-UA" sz="2000" b="1" kern="100" dirty="0" err="1">
                <a:effectLst/>
                <a:latin typeface="Tahoma" panose="020B0604030504040204" pitchFamily="34" charset="0"/>
                <a:ea typeface="Tahoma" panose="020B0604030504040204" pitchFamily="34" charset="0"/>
                <a:cs typeface="Tahoma" panose="020B0604030504040204" pitchFamily="34" charset="0"/>
              </a:rPr>
              <a:t>єдинодобові</a:t>
            </a:r>
            <a:r>
              <a:rPr lang="uk-UA" sz="2000" b="1" kern="100" dirty="0">
                <a:effectLst/>
                <a:latin typeface="Tahoma" panose="020B0604030504040204" pitchFamily="34" charset="0"/>
                <a:ea typeface="Tahoma" panose="020B0604030504040204" pitchFamily="34" charset="0"/>
                <a:cs typeface="Tahoma" panose="020B0604030504040204" pitchFamily="34" charset="0"/>
              </a:rPr>
              <a:t> втрати римлян становили до 30 тис. легіонерів. На початку бою </a:t>
            </a:r>
            <a:r>
              <a:rPr lang="uk-UA" sz="2000" b="1" kern="100" dirty="0" err="1">
                <a:effectLst/>
                <a:latin typeface="Tahoma" panose="020B0604030504040204" pitchFamily="34" charset="0"/>
                <a:ea typeface="Tahoma" panose="020B0604030504040204" pitchFamily="34" charset="0"/>
                <a:cs typeface="Tahoma" panose="020B0604030504040204" pitchFamily="34" charset="0"/>
              </a:rPr>
              <a:t>Варрон</a:t>
            </a:r>
            <a:r>
              <a:rPr lang="uk-UA" sz="2000" b="1" kern="100" dirty="0">
                <a:effectLst/>
                <a:latin typeface="Tahoma" panose="020B0604030504040204" pitchFamily="34" charset="0"/>
                <a:ea typeface="Tahoma" panose="020B0604030504040204" pitchFamily="34" charset="0"/>
                <a:cs typeface="Tahoma" panose="020B0604030504040204" pitchFamily="34" charset="0"/>
              </a:rPr>
              <a:t> мав чисельну перевагу над Ганнібалом, тому вважав, що перемога у нього в руках, його легковажність підхопили інші римські командири та рядові легіонери -- варто тільки вийти з табору на поле бою - і перемога гарантована. Спочатку римська кіннота не витримала удару карфагенян, втекла з поля бою, залишила напризволяще своїх піших легіонерів, які були оточені карфагенянами та перебиті або взяті в полон. Римська республіка опинилась на порозі загибелі, більшість її території була розграбована карфагенянами та їх союзниками, а саме м. Рим було взято в облогу Ганнібалом на певний час. Від повного знищення Рим врятувала ворожнеча між Ганнібалом та старійшинами Карфагену, які не надали йому вчасно матеріальну підтримку та резерви.</a:t>
            </a:r>
          </a:p>
        </p:txBody>
      </p:sp>
      <p:pic>
        <p:nvPicPr>
          <p:cNvPr id="5" name="Рисунок 4">
            <a:extLst>
              <a:ext uri="{FF2B5EF4-FFF2-40B4-BE49-F238E27FC236}">
                <a16:creationId xmlns:a16="http://schemas.microsoft.com/office/drawing/2014/main" id="{891594F9-54BE-0E53-6E57-E8B13B7062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4124" y="1111351"/>
            <a:ext cx="3705082" cy="4635296"/>
          </a:xfrm>
          <a:prstGeom prst="rect">
            <a:avLst/>
          </a:prstGeom>
        </p:spPr>
      </p:pic>
    </p:spTree>
    <p:extLst>
      <p:ext uri="{BB962C8B-B14F-4D97-AF65-F5344CB8AC3E}">
        <p14:creationId xmlns:p14="http://schemas.microsoft.com/office/powerpoint/2010/main" val="657718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958E4-9B07-5ECC-9FA0-21709917DD72}"/>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BD04ECB6-46B2-C128-5D51-8DBA4C254D46}"/>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98546B13-A99E-8F1E-8105-8851452C7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EE6DCC0C-F93F-74F7-FBBC-9B252AB8A0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594F24FF-981C-B89D-E6DA-5472DABF9A1B}"/>
              </a:ext>
            </a:extLst>
          </p:cNvPr>
          <p:cNvSpPr txBox="1"/>
          <p:nvPr/>
        </p:nvSpPr>
        <p:spPr>
          <a:xfrm>
            <a:off x="172794" y="261258"/>
            <a:ext cx="7887757" cy="6379375"/>
          </a:xfrm>
          <a:prstGeom prst="rect">
            <a:avLst/>
          </a:prstGeom>
          <a:noFill/>
        </p:spPr>
        <p:txBody>
          <a:bodyPr wrap="square">
            <a:spAutoFit/>
          </a:bodyPr>
          <a:lstStyle/>
          <a:p>
            <a:pPr algn="ctr">
              <a:lnSpc>
                <a:spcPct val="107000"/>
              </a:lnSpc>
              <a:spcAft>
                <a:spcPts val="800"/>
              </a:spcAft>
            </a:pPr>
            <a:r>
              <a:rPr lang="uk-UA" sz="27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 Запорізькій Січі за дезертирство на злочинця очікувала смертна кара, яка мала досить різновидів. Серед простих: обезголовлювання, розстріл та </a:t>
            </a:r>
          </a:p>
          <a:p>
            <a:pPr algn="ctr">
              <a:lnSpc>
                <a:spcPct val="107000"/>
              </a:lnSpc>
              <a:spcAft>
                <a:spcPts val="800"/>
              </a:spcAft>
            </a:pPr>
            <a:r>
              <a:rPr lang="uk-UA" sz="27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повішення, в тому числі повішення козака догори ногами та ребром за гак. У такому положенні небіжчик продовжував перебувати до того часу, поки кістки не опадали на землю. Інколи застосовувалося </a:t>
            </a:r>
            <a:r>
              <a:rPr lang="uk-UA" sz="2700" b="1" kern="1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посадження</a:t>
            </a:r>
            <a:r>
              <a:rPr lang="uk-UA" sz="27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на палю. Для того, щоб стратити злочинця, його піднімали кілька осіб і насаджували на штир. Під вагою свого тіла засуджений повільно конав. </a:t>
            </a:r>
          </a:p>
        </p:txBody>
      </p:sp>
      <p:pic>
        <p:nvPicPr>
          <p:cNvPr id="3078" name="Picture 6" descr="Суди і покарання у козаків Запорізької Січі">
            <a:extLst>
              <a:ext uri="{FF2B5EF4-FFF2-40B4-BE49-F238E27FC236}">
                <a16:creationId xmlns:a16="http://schemas.microsoft.com/office/drawing/2014/main" id="{C5119D8E-863E-C83B-A30C-04EB9B185F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4123" y="637133"/>
            <a:ext cx="3789698" cy="55837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763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ADD5F-DCB6-437B-B3FC-917F7A83B8F4}"/>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270425EF-1B3D-2072-43C1-9B1049519151}"/>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4E53423F-B4D7-C9B1-6A2A-6A93C66ED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2888BFC-075E-A63F-A75E-5BC5FFDC1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1417542D-7C95-CD49-8913-BC90186CE4EC}"/>
              </a:ext>
            </a:extLst>
          </p:cNvPr>
          <p:cNvSpPr txBox="1"/>
          <p:nvPr/>
        </p:nvSpPr>
        <p:spPr>
          <a:xfrm>
            <a:off x="100412" y="512123"/>
            <a:ext cx="8141329" cy="6278642"/>
          </a:xfrm>
          <a:prstGeom prst="rect">
            <a:avLst/>
          </a:prstGeom>
          <a:noFill/>
        </p:spPr>
        <p:txBody>
          <a:bodyPr wrap="square">
            <a:spAutoFit/>
          </a:bodyPr>
          <a:lstStyle/>
          <a:p>
            <a:pPr algn="ct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 червні </a:t>
            </a:r>
            <a:r>
              <a:rPr lang="uk-UA" sz="2400" b="1"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1618</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року козаки на чолі з гетьманом Сагайдачним виступили у похід на </a:t>
            </a:r>
            <a:r>
              <a:rPr lang="uk-UA" sz="2400" b="1"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Московське царство</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М</a:t>
            </a:r>
            <a:r>
              <a:rPr lang="uk-UA" sz="2400" b="1"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аючи на</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мір переправитися через річку Оку, на заваді їм стало військо московського</a:t>
            </a:r>
            <a:r>
              <a:rPr lang="uk-UA" sz="2400" b="1" i="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uk-UA" sz="2400" b="1" i="0"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князя</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uk-UA" sz="2400" b="1" i="0"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Волконського. Проте </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після декількох сутичок з козаками його військо вразило дезертирство. Вночі табір покинули московські козаки. Аналогічно вчинили і </a:t>
            </a:r>
            <a:r>
              <a:rPr lang="uk-UA" sz="2400" b="1" strike="noStrike"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астраханські татари</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У того до ранку залишилося десятеро стрільців.</a:t>
            </a:r>
          </a:p>
          <a:p>
            <a:pPr algn="ct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Деморалізовані </a:t>
            </a:r>
            <a:r>
              <a:rPr lang="uk-UA" sz="24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московити</a:t>
            </a:r>
            <a:r>
              <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вже не могли завадити козакам, що впродовж кількох наступних днів повністю переправилися на лівий берег Оки. Запорожці продовжили успішні бойові дії безпосередньо на підступах до столиці Московського царства</a:t>
            </a:r>
          </a:p>
          <a:p>
            <a:endParaRPr lang="uk-UA" dirty="0"/>
          </a:p>
        </p:txBody>
      </p:sp>
      <p:pic>
        <p:nvPicPr>
          <p:cNvPr id="4098" name="Picture 2" descr="Как казаки заставили Московское царство мира просить - ЗНАЙ ЮА">
            <a:extLst>
              <a:ext uri="{FF2B5EF4-FFF2-40B4-BE49-F238E27FC236}">
                <a16:creationId xmlns:a16="http://schemas.microsoft.com/office/drawing/2014/main" id="{0C03A88C-E8B2-F240-ECDA-C9ECCFC197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522" t="-1746" r="33027" b="2758"/>
          <a:stretch/>
        </p:blipFill>
        <p:spPr bwMode="auto">
          <a:xfrm>
            <a:off x="8314123" y="453359"/>
            <a:ext cx="3777465"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515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AA0E3-A538-7F3E-4819-29C4478E46F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18FA31A1-97A6-476F-8057-F6BAA815077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8BB0A1D8-E975-1065-B1D3-1B08FB0D3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E5627D0-CFCE-59D9-48D0-D7CE8661CD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BDD5B5D-55FF-0085-CB52-DE3B595396DC}"/>
              </a:ext>
            </a:extLst>
          </p:cNvPr>
          <p:cNvSpPr txBox="1"/>
          <p:nvPr/>
        </p:nvSpPr>
        <p:spPr>
          <a:xfrm>
            <a:off x="465143" y="449598"/>
            <a:ext cx="7484249" cy="6341167"/>
          </a:xfrm>
          <a:prstGeom prst="rect">
            <a:avLst/>
          </a:prstGeom>
          <a:noFill/>
        </p:spPr>
        <p:txBody>
          <a:bodyPr wrap="square">
            <a:spAutoFit/>
          </a:bodyPr>
          <a:lstStyle/>
          <a:p>
            <a:pPr indent="540385" algn="just">
              <a:lnSpc>
                <a:spcPct val="90000"/>
              </a:lnSpc>
            </a:pPr>
            <a:r>
              <a:rPr lang="uk-UA" sz="2800" b="1" i="0" dirty="0">
                <a:effectLst/>
                <a:latin typeface="Tahoma" panose="020B0604030504040204" pitchFamily="34" charset="0"/>
                <a:ea typeface="Tahoma" panose="020B0604030504040204" pitchFamily="34" charset="0"/>
                <a:cs typeface="Tahoma" panose="020B0604030504040204" pitchFamily="34" charset="0"/>
              </a:rPr>
              <a:t>У 1814 році відбулась битва під Лейпцигом між військами Франції під керівництвом Наполеона та </a:t>
            </a:r>
            <a:r>
              <a:rPr lang="uk-UA" sz="2800" b="1" i="0" dirty="0" err="1">
                <a:effectLst/>
                <a:latin typeface="Tahoma" panose="020B0604030504040204" pitchFamily="34" charset="0"/>
                <a:ea typeface="Tahoma" panose="020B0604030504040204" pitchFamily="34" charset="0"/>
                <a:cs typeface="Tahoma" panose="020B0604030504040204" pitchFamily="34" charset="0"/>
              </a:rPr>
              <a:t>антифранцузькою</a:t>
            </a:r>
            <a:r>
              <a:rPr lang="uk-UA" sz="2800" b="1" i="0" dirty="0">
                <a:effectLst/>
                <a:latin typeface="Tahoma" panose="020B0604030504040204" pitchFamily="34" charset="0"/>
                <a:ea typeface="Tahoma" panose="020B0604030504040204" pitchFamily="34" charset="0"/>
                <a:cs typeface="Tahoma" panose="020B0604030504040204" pitchFamily="34" charset="0"/>
              </a:rPr>
              <a:t> коаліцією у складі Австрії, Пруссії, Швеції та Росії. Війська Бонапарта</a:t>
            </a:r>
            <a:r>
              <a:rPr lang="uk-UA" sz="2800" b="1" dirty="0">
                <a:latin typeface="Tahoma" panose="020B0604030504040204" pitchFamily="34" charset="0"/>
                <a:ea typeface="Tahoma" panose="020B0604030504040204" pitchFamily="34" charset="0"/>
                <a:cs typeface="Tahoma" panose="020B0604030504040204" pitchFamily="34" charset="0"/>
              </a:rPr>
              <a:t> Наполеона хоч і переважали чисельною перевагою війська </a:t>
            </a:r>
            <a:r>
              <a:rPr lang="uk-UA" sz="2800" b="1" dirty="0" err="1">
                <a:latin typeface="Tahoma" panose="020B0604030504040204" pitchFamily="34" charset="0"/>
                <a:ea typeface="Tahoma" panose="020B0604030504040204" pitchFamily="34" charset="0"/>
                <a:cs typeface="Tahoma" panose="020B0604030504040204" pitchFamily="34" charset="0"/>
              </a:rPr>
              <a:t>антикоаліції</a:t>
            </a:r>
            <a:r>
              <a:rPr lang="uk-UA" sz="2800" b="1" dirty="0">
                <a:latin typeface="Tahoma" panose="020B0604030504040204" pitchFamily="34" charset="0"/>
                <a:ea typeface="Tahoma" panose="020B0604030504040204" pitchFamily="34" charset="0"/>
                <a:cs typeface="Tahoma" panose="020B0604030504040204" pitchFamily="34" charset="0"/>
              </a:rPr>
              <a:t>, але через масове самовільне залишення розташування табору перед боєм битва </a:t>
            </a:r>
            <a:r>
              <a:rPr lang="uk-UA" sz="2800" b="1" i="0" dirty="0">
                <a:effectLst/>
                <a:latin typeface="Tahoma" panose="020B0604030504040204" pitchFamily="34" charset="0"/>
                <a:ea typeface="Tahoma" panose="020B0604030504040204" pitchFamily="34" charset="0"/>
                <a:cs typeface="Tahoma" panose="020B0604030504040204" pitchFamily="34" charset="0"/>
              </a:rPr>
              <a:t>завершилась поразкою </a:t>
            </a:r>
            <a:r>
              <a:rPr lang="uk-UA" sz="2800" b="1" dirty="0">
                <a:latin typeface="Tahoma" panose="020B0604030504040204" pitchFamily="34" charset="0"/>
                <a:ea typeface="Tahoma" panose="020B0604030504040204" pitchFamily="34" charset="0"/>
                <a:cs typeface="Tahoma" panose="020B0604030504040204" pitchFamily="34" charset="0"/>
              </a:rPr>
              <a:t>Наполеона</a:t>
            </a:r>
            <a:r>
              <a:rPr lang="uk-UA" sz="2800" b="1" i="0" dirty="0">
                <a:effectLst/>
                <a:latin typeface="Tahoma" panose="020B0604030504040204" pitchFamily="34" charset="0"/>
                <a:ea typeface="Tahoma" panose="020B0604030504040204" pitchFamily="34" charset="0"/>
                <a:cs typeface="Tahoma" panose="020B0604030504040204" pitchFamily="34" charset="0"/>
              </a:rPr>
              <a:t>, що в подальшому призвело до вторгнення союзників у Францію і до першого </a:t>
            </a:r>
            <a:r>
              <a:rPr lang="uk-UA" sz="2800" b="1" i="0" u="none" strike="noStrike" dirty="0">
                <a:effectLst/>
                <a:latin typeface="Tahoma" panose="020B0604030504040204" pitchFamily="34" charset="0"/>
                <a:ea typeface="Tahoma" panose="020B0604030504040204" pitchFamily="34" charset="0"/>
                <a:cs typeface="Tahoma" panose="020B0604030504040204" pitchFamily="34" charset="0"/>
              </a:rPr>
              <a:t>зречення</a:t>
            </a:r>
            <a:r>
              <a:rPr lang="uk-UA" sz="2800" b="1" i="0" dirty="0">
                <a:effectLst/>
                <a:latin typeface="Tahoma" panose="020B0604030504040204" pitchFamily="34" charset="0"/>
                <a:ea typeface="Tahoma" panose="020B0604030504040204" pitchFamily="34" charset="0"/>
                <a:cs typeface="Tahoma" panose="020B0604030504040204" pitchFamily="34" charset="0"/>
              </a:rPr>
              <a:t> Наполеона від </a:t>
            </a:r>
            <a:r>
              <a:rPr lang="uk-UA" sz="2800" b="1" i="0" u="none" strike="noStrike" dirty="0">
                <a:effectLst/>
                <a:latin typeface="Tahoma" panose="020B0604030504040204" pitchFamily="34" charset="0"/>
                <a:ea typeface="Tahoma" panose="020B0604030504040204" pitchFamily="34" charset="0"/>
                <a:cs typeface="Tahoma" panose="020B0604030504040204" pitchFamily="34" charset="0"/>
              </a:rPr>
              <a:t>престолу </a:t>
            </a:r>
            <a:r>
              <a:rPr lang="uk-UA" sz="2800" b="1" i="0" dirty="0">
                <a:effectLst/>
                <a:latin typeface="Tahoma" panose="020B0604030504040204" pitchFamily="34" charset="0"/>
                <a:ea typeface="Tahoma" panose="020B0604030504040204" pitchFamily="34" charset="0"/>
                <a:cs typeface="Tahoma" panose="020B0604030504040204" pitchFamily="34" charset="0"/>
              </a:rPr>
              <a:t>в </a:t>
            </a:r>
            <a:r>
              <a:rPr lang="uk-UA" sz="2800" b="1" i="0" u="none" strike="noStrike" dirty="0">
                <a:effectLst/>
                <a:latin typeface="Tahoma" panose="020B0604030504040204" pitchFamily="34" charset="0"/>
                <a:ea typeface="Tahoma" panose="020B0604030504040204" pitchFamily="34" charset="0"/>
                <a:cs typeface="Tahoma" panose="020B0604030504040204" pitchFamily="34" charset="0"/>
              </a:rPr>
              <a:t>1814</a:t>
            </a:r>
            <a:r>
              <a:rPr lang="uk-UA" sz="2800" b="1" i="0" dirty="0">
                <a:effectLst/>
                <a:latin typeface="Tahoma" panose="020B0604030504040204" pitchFamily="34" charset="0"/>
                <a:ea typeface="Tahoma" panose="020B0604030504040204" pitchFamily="34" charset="0"/>
                <a:cs typeface="Tahoma" panose="020B0604030504040204" pitchFamily="34" charset="0"/>
              </a:rPr>
              <a:t> році.</a:t>
            </a:r>
            <a:endParaRPr lang="uk-UA" sz="2800" b="1" dirty="0">
              <a:latin typeface="Tahoma" panose="020B0604030504040204" pitchFamily="34" charset="0"/>
              <a:ea typeface="Tahoma" panose="020B0604030504040204" pitchFamily="34" charset="0"/>
              <a:cs typeface="Tahoma" panose="020B0604030504040204" pitchFamily="34" charset="0"/>
            </a:endParaRPr>
          </a:p>
          <a:p>
            <a:pPr indent="540385" algn="just">
              <a:lnSpc>
                <a:spcPct val="90000"/>
              </a:lnSpc>
            </a:pPr>
            <a:r>
              <a:rPr lang="uk-UA" sz="1800" dirty="0">
                <a:solidFill>
                  <a:srgbClr val="000000"/>
                </a:solidFill>
                <a:effectLst/>
                <a:latin typeface="Times New Roman" panose="02020603050405020304" pitchFamily="18" charset="0"/>
                <a:ea typeface="Times New Roman" panose="02020603050405020304" pitchFamily="18" charset="0"/>
              </a:rPr>
              <a:t>.</a:t>
            </a:r>
            <a:endParaRPr lang="uk-UA" sz="1800" dirty="0">
              <a:effectLst/>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575B9BA8-2FB8-C86B-0F8B-98E7DFC41F2B}"/>
              </a:ext>
            </a:extLst>
          </p:cNvPr>
          <p:cNvPicPr>
            <a:picLocks noChangeAspect="1"/>
          </p:cNvPicPr>
          <p:nvPr/>
        </p:nvPicPr>
        <p:blipFill rotWithShape="1">
          <a:blip r:embed="rId5">
            <a:extLst>
              <a:ext uri="{28A0092B-C50C-407E-A947-70E740481C1C}">
                <a14:useLocalDpi xmlns:a14="http://schemas.microsoft.com/office/drawing/2010/main" val="0"/>
              </a:ext>
            </a:extLst>
          </a:blip>
          <a:srcRect l="31607" t="11873" r="30777" b="1447"/>
          <a:stretch/>
        </p:blipFill>
        <p:spPr>
          <a:xfrm>
            <a:off x="8314123" y="614721"/>
            <a:ext cx="3705083" cy="5718843"/>
          </a:xfrm>
          <a:prstGeom prst="rect">
            <a:avLst/>
          </a:prstGeom>
          <a:ln>
            <a:noFill/>
          </a:ln>
          <a:effectLst>
            <a:softEdge rad="112500"/>
          </a:effectLst>
        </p:spPr>
      </p:pic>
    </p:spTree>
    <p:extLst>
      <p:ext uri="{BB962C8B-B14F-4D97-AF65-F5344CB8AC3E}">
        <p14:creationId xmlns:p14="http://schemas.microsoft.com/office/powerpoint/2010/main" val="957566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AA0E3-A538-7F3E-4819-29C4478E46F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18FA31A1-97A6-476F-8057-F6BAA815077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8BB0A1D8-E975-1065-B1D3-1B08FB0D3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8E5627D0-CFCE-59D9-48D0-D7CE8661CD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BDD5B5D-55FF-0085-CB52-DE3B595396DC}"/>
              </a:ext>
            </a:extLst>
          </p:cNvPr>
          <p:cNvSpPr txBox="1"/>
          <p:nvPr/>
        </p:nvSpPr>
        <p:spPr>
          <a:xfrm>
            <a:off x="430306" y="745351"/>
            <a:ext cx="7627623" cy="5493812"/>
          </a:xfrm>
          <a:prstGeom prst="rect">
            <a:avLst/>
          </a:prstGeom>
          <a:noFill/>
        </p:spPr>
        <p:txBody>
          <a:bodyPr wrap="square">
            <a:spAutoFit/>
          </a:bodyPr>
          <a:lstStyle/>
          <a:p>
            <a:pPr indent="540385" algn="just">
              <a:lnSpc>
                <a:spcPct val="90000"/>
              </a:lnSpc>
            </a:pPr>
            <a:r>
              <a:rPr lang="uk-UA" sz="30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 </a:t>
            </a:r>
            <a:r>
              <a:rPr lang="uk-UA" sz="3000" b="1"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французько</a:t>
            </a:r>
            <a:r>
              <a:rPr lang="uk-UA" sz="30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-російській війні, після вступу російських військ до Франції, в записках офіцерів зазначалося, що нижчі чини російської армії нерідко залишали свої полки, щоб найнятися до французів на роботу в виноградарських та інших господарствах. Всього, за відомостями у Франції залишилося близько 40 000 російських військових, що стало значним ударом по боєздатності війська.</a:t>
            </a:r>
            <a:endParaRPr lang="uk-UA" sz="3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 name="Рисунок 4">
            <a:extLst>
              <a:ext uri="{FF2B5EF4-FFF2-40B4-BE49-F238E27FC236}">
                <a16:creationId xmlns:a16="http://schemas.microsoft.com/office/drawing/2014/main" id="{B6DFBBFD-23DC-F51C-24D6-833EDAEB7673}"/>
              </a:ext>
            </a:extLst>
          </p:cNvPr>
          <p:cNvPicPr>
            <a:picLocks noChangeAspect="1"/>
          </p:cNvPicPr>
          <p:nvPr/>
        </p:nvPicPr>
        <p:blipFill rotWithShape="1">
          <a:blip r:embed="rId5">
            <a:extLst>
              <a:ext uri="{28A0092B-C50C-407E-A947-70E740481C1C}">
                <a14:useLocalDpi xmlns:a14="http://schemas.microsoft.com/office/drawing/2010/main" val="0"/>
              </a:ext>
            </a:extLst>
          </a:blip>
          <a:srcRect l="59162" t="18237" r="-143"/>
          <a:stretch/>
        </p:blipFill>
        <p:spPr>
          <a:xfrm>
            <a:off x="8314123" y="524434"/>
            <a:ext cx="3777465" cy="5809129"/>
          </a:xfrm>
          <a:prstGeom prst="rect">
            <a:avLst/>
          </a:prstGeom>
          <a:ln>
            <a:noFill/>
          </a:ln>
          <a:effectLst>
            <a:softEdge rad="112500"/>
          </a:effectLst>
        </p:spPr>
      </p:pic>
    </p:spTree>
    <p:extLst>
      <p:ext uri="{BB962C8B-B14F-4D97-AF65-F5344CB8AC3E}">
        <p14:creationId xmlns:p14="http://schemas.microsoft.com/office/powerpoint/2010/main" val="1223118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9446C-97F7-413D-8A1D-93731E1F3051}"/>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F898912-A450-6211-DC42-02E05C39814E}"/>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185BBFCF-7B88-A3C7-064A-1425F71A6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21242742-E6BD-134E-3706-DDBA62376E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4812B715-67A5-7D22-FB10-9375B2B27B7C}"/>
              </a:ext>
            </a:extLst>
          </p:cNvPr>
          <p:cNvSpPr txBox="1"/>
          <p:nvPr/>
        </p:nvSpPr>
        <p:spPr>
          <a:xfrm>
            <a:off x="290544" y="396707"/>
            <a:ext cx="7833448" cy="6394058"/>
          </a:xfrm>
          <a:prstGeom prst="rect">
            <a:avLst/>
          </a:prstGeom>
          <a:noFill/>
        </p:spPr>
        <p:txBody>
          <a:bodyPr wrap="square">
            <a:spAutoFit/>
          </a:bodyPr>
          <a:lstStyle/>
          <a:p>
            <a:pPr indent="540385" algn="just">
              <a:lnSpc>
                <a:spcPct val="90000"/>
              </a:lnSpc>
              <a:spcBef>
                <a:spcPts val="600"/>
              </a:spcBef>
            </a:pPr>
            <a:r>
              <a:rPr lang="uk-UA" sz="29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1862 року в ході американської громадянської війни армія Північної Вірджинії зазнала серйозного виснаження через «відставання» та дезертирство. Кілька сотень людей щоночі тікали з армії. В результаті вірджинська армія відступила з великими втратами, здавши противнику багато територій. Дезертирство було настільки масовим та завдавало такої шкоди, що новопризначений генерал почав публічні страти дезертирів майже одразу після того, як прийняв командування. </a:t>
            </a:r>
            <a:endParaRPr lang="uk-UA" sz="29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endParaRPr lang="uk-UA" dirty="0"/>
          </a:p>
        </p:txBody>
      </p:sp>
      <p:pic>
        <p:nvPicPr>
          <p:cNvPr id="5" name="Рисунок 4">
            <a:extLst>
              <a:ext uri="{FF2B5EF4-FFF2-40B4-BE49-F238E27FC236}">
                <a16:creationId xmlns:a16="http://schemas.microsoft.com/office/drawing/2014/main" id="{18E62057-7289-9048-C3EA-210817D31B69}"/>
              </a:ext>
            </a:extLst>
          </p:cNvPr>
          <p:cNvPicPr>
            <a:picLocks noChangeAspect="1"/>
          </p:cNvPicPr>
          <p:nvPr/>
        </p:nvPicPr>
        <p:blipFill rotWithShape="1">
          <a:blip r:embed="rId5">
            <a:extLst>
              <a:ext uri="{28A0092B-C50C-407E-A947-70E740481C1C}">
                <a14:useLocalDpi xmlns:a14="http://schemas.microsoft.com/office/drawing/2010/main" val="0"/>
              </a:ext>
            </a:extLst>
          </a:blip>
          <a:srcRect l="-513" t="1107" r="57431"/>
          <a:stretch/>
        </p:blipFill>
        <p:spPr>
          <a:xfrm>
            <a:off x="8221916" y="524434"/>
            <a:ext cx="3869671" cy="5876365"/>
          </a:xfrm>
          <a:prstGeom prst="rect">
            <a:avLst/>
          </a:prstGeom>
          <a:ln>
            <a:noFill/>
          </a:ln>
          <a:effectLst>
            <a:softEdge rad="112500"/>
          </a:effectLst>
        </p:spPr>
      </p:pic>
    </p:spTree>
    <p:extLst>
      <p:ext uri="{BB962C8B-B14F-4D97-AF65-F5344CB8AC3E}">
        <p14:creationId xmlns:p14="http://schemas.microsoft.com/office/powerpoint/2010/main" val="3400751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9446C-97F7-413D-8A1D-93731E1F3051}"/>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F898912-A450-6211-DC42-02E05C39814E}"/>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185BBFCF-7B88-A3C7-064A-1425F71A6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21242742-E6BD-134E-3706-DDBA62376E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4812B715-67A5-7D22-FB10-9375B2B27B7C}"/>
              </a:ext>
            </a:extLst>
          </p:cNvPr>
          <p:cNvSpPr txBox="1"/>
          <p:nvPr/>
        </p:nvSpPr>
        <p:spPr>
          <a:xfrm>
            <a:off x="290544" y="524435"/>
            <a:ext cx="7833448" cy="5992410"/>
          </a:xfrm>
          <a:prstGeom prst="rect">
            <a:avLst/>
          </a:prstGeom>
          <a:noFill/>
        </p:spPr>
        <p:txBody>
          <a:bodyPr wrap="square">
            <a:spAutoFit/>
          </a:bodyPr>
          <a:lstStyle/>
          <a:p>
            <a:pPr indent="540385" algn="just">
              <a:lnSpc>
                <a:spcPct val="90000"/>
              </a:lnSpc>
              <a:spcBef>
                <a:spcPts val="600"/>
              </a:spcBef>
            </a:pPr>
            <a:r>
              <a:rPr lang="uk-UA" sz="29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Під час Першої світової війни, після невдалого наступу </a:t>
            </a:r>
            <a:r>
              <a:rPr lang="uk-UA" sz="2900" b="1"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Нівеля</a:t>
            </a:r>
            <a:r>
              <a:rPr lang="uk-UA" sz="29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1917 року, більше 20 000 солдатів французької армії взяли так звану «</a:t>
            </a:r>
            <a:r>
              <a:rPr lang="uk-UA" sz="2900" b="1"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французську</a:t>
            </a:r>
            <a:r>
              <a:rPr lang="uk-UA" sz="29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відпустку», і принаймні один підрозділ рушив на Париж, грабуючи по ходу. Схожі настрої охопили майже половину військ Франції та дорого коштували країні. Франція продовжувала діяти героїчно до кінця війни тими силами, що залишилися, але сама армія була стала блідою тінню того могутнього війська, яке зупинило німців на Марні.</a:t>
            </a:r>
            <a:endParaRPr lang="uk-UA" sz="29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endParaRPr lang="uk-UA" dirty="0"/>
          </a:p>
        </p:txBody>
      </p:sp>
      <p:pic>
        <p:nvPicPr>
          <p:cNvPr id="5" name="Рисунок 4">
            <a:extLst>
              <a:ext uri="{FF2B5EF4-FFF2-40B4-BE49-F238E27FC236}">
                <a16:creationId xmlns:a16="http://schemas.microsoft.com/office/drawing/2014/main" id="{1F56CC38-CAAA-DE30-32D4-ED3F1E54E1F3}"/>
              </a:ext>
            </a:extLst>
          </p:cNvPr>
          <p:cNvPicPr>
            <a:picLocks noChangeAspect="1"/>
          </p:cNvPicPr>
          <p:nvPr/>
        </p:nvPicPr>
        <p:blipFill rotWithShape="1">
          <a:blip r:embed="rId5">
            <a:extLst>
              <a:ext uri="{28A0092B-C50C-407E-A947-70E740481C1C}">
                <a14:useLocalDpi xmlns:a14="http://schemas.microsoft.com/office/drawing/2010/main" val="0"/>
              </a:ext>
            </a:extLst>
          </a:blip>
          <a:srcRect l="24938" r="31261"/>
          <a:stretch/>
        </p:blipFill>
        <p:spPr>
          <a:xfrm>
            <a:off x="8314124" y="524435"/>
            <a:ext cx="3777464" cy="5809129"/>
          </a:xfrm>
          <a:prstGeom prst="rect">
            <a:avLst/>
          </a:prstGeom>
          <a:ln>
            <a:noFill/>
          </a:ln>
          <a:effectLst>
            <a:softEdge rad="112500"/>
          </a:effectLst>
        </p:spPr>
      </p:pic>
    </p:spTree>
    <p:extLst>
      <p:ext uri="{BB962C8B-B14F-4D97-AF65-F5344CB8AC3E}">
        <p14:creationId xmlns:p14="http://schemas.microsoft.com/office/powerpoint/2010/main" val="3345057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01C26-3615-FDF5-BC3E-36889CB4D33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433B819E-7EEA-2B39-C921-3FB7DB82EC67}"/>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BA9B2F7C-81DF-AD16-3B80-8CFF933AD5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99E510B-EC4B-A2AC-CD44-5CC3FF16AA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9719482E-E994-4C98-6455-8EC45A4A6497}"/>
              </a:ext>
            </a:extLst>
          </p:cNvPr>
          <p:cNvSpPr txBox="1"/>
          <p:nvPr/>
        </p:nvSpPr>
        <p:spPr>
          <a:xfrm>
            <a:off x="825063" y="771861"/>
            <a:ext cx="6866867" cy="5314275"/>
          </a:xfrm>
          <a:prstGeom prst="rect">
            <a:avLst/>
          </a:prstGeom>
          <a:noFill/>
        </p:spPr>
        <p:txBody>
          <a:bodyPr wrap="square">
            <a:spAutoFit/>
          </a:bodyPr>
          <a:lstStyle/>
          <a:p>
            <a:pPr algn="ctr">
              <a:lnSpc>
                <a:spcPct val="107000"/>
              </a:lnSpc>
              <a:spcAft>
                <a:spcPts val="800"/>
              </a:spcAft>
            </a:pPr>
            <a:r>
              <a:rPr lang="uk-UA" sz="3200" b="1" kern="100" dirty="0">
                <a:solidFill>
                  <a:srgbClr val="141414"/>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 США передбачена сувора відповідальність за дезертирство, вчинення якого в мирний час тягне за собою тюремне ув’язнення на строк від трьох до п’яти років, а у воєнний час – довічне позбавлення волі або, за </a:t>
            </a:r>
            <a:r>
              <a:rPr lang="uk-UA" sz="3200" b="1" kern="100" dirty="0" err="1">
                <a:solidFill>
                  <a:srgbClr val="141414"/>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обтяжувальних</a:t>
            </a:r>
            <a:r>
              <a:rPr lang="uk-UA" sz="3200" b="1" kern="100" dirty="0">
                <a:solidFill>
                  <a:srgbClr val="141414"/>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обставин, – смертну кару</a:t>
            </a:r>
            <a:endParaRPr lang="uk-UA" sz="24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122" name="Picture 2" descr="FY2018 Army Crime Report - Task &amp; Purpose">
            <a:extLst>
              <a:ext uri="{FF2B5EF4-FFF2-40B4-BE49-F238E27FC236}">
                <a16:creationId xmlns:a16="http://schemas.microsoft.com/office/drawing/2014/main" id="{3438DD77-7ABE-B084-EBFD-2C2FA828ABC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73" r="53940"/>
          <a:stretch/>
        </p:blipFill>
        <p:spPr bwMode="auto">
          <a:xfrm>
            <a:off x="8314123" y="524435"/>
            <a:ext cx="3777465"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215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F9122-4AE3-0160-3303-D50945E110FA}"/>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B08DD1FD-392C-8868-46E9-140725E2F241}"/>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8E6A5F05-3704-9E94-DE3D-A70B30F309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AD3A5EFB-E4FF-4892-7233-B3E506ADCE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5E1B34AF-9377-6FE3-EE45-742280F7379B}"/>
              </a:ext>
            </a:extLst>
          </p:cNvPr>
          <p:cNvSpPr txBox="1"/>
          <p:nvPr/>
        </p:nvSpPr>
        <p:spPr>
          <a:xfrm>
            <a:off x="453358" y="470647"/>
            <a:ext cx="7637930" cy="6093976"/>
          </a:xfrm>
          <a:prstGeom prst="rect">
            <a:avLst/>
          </a:prstGeom>
          <a:noFill/>
        </p:spPr>
        <p:txBody>
          <a:bodyPr wrap="square">
            <a:spAutoFit/>
          </a:bodyPr>
          <a:lstStyle/>
          <a:p>
            <a:pPr algn="ctr"/>
            <a:r>
              <a:rPr lang="uk-UA" sz="3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Китайці вважають, що в їх армії дезертирство абсолютно недопустиме. Якщо ж військовослужбовець вчиняє такий злочин, на нього чекає безліч покарань. Після виплати величезного штрафу та компенсації армії за витрачені на навчання кошти, ця особа вноситься в список соціально ненадійних елементів – такий статус практично виключає людину з суспільства, робить її вигнанцем</a:t>
            </a:r>
          </a:p>
        </p:txBody>
      </p:sp>
      <p:pic>
        <p:nvPicPr>
          <p:cNvPr id="6146" name="Picture 2" descr="Why does Beijing have a military garrison in Hong Kong and what could that  mean for protesters? - ABC News">
            <a:extLst>
              <a:ext uri="{FF2B5EF4-FFF2-40B4-BE49-F238E27FC236}">
                <a16:creationId xmlns:a16="http://schemas.microsoft.com/office/drawing/2014/main" id="{B7BF80DC-7E12-E0E8-3129-DA6794EED4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022" t="1" r="43399" b="-417"/>
          <a:stretch/>
        </p:blipFill>
        <p:spPr bwMode="auto">
          <a:xfrm>
            <a:off x="8314123" y="524435"/>
            <a:ext cx="3705083"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869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C814E-2A99-5A5F-8252-309C7611F1DC}"/>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09EA80C3-47C5-FC4D-5AD1-A75E18C1CAD4}"/>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03487731-4291-9074-C8A0-E6F8638EE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51B84F6D-B04E-9F43-DEB1-C8778B088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BC3C0AF7-D376-045F-E786-1DC7A509C750}"/>
              </a:ext>
            </a:extLst>
          </p:cNvPr>
          <p:cNvSpPr txBox="1"/>
          <p:nvPr/>
        </p:nvSpPr>
        <p:spPr>
          <a:xfrm>
            <a:off x="404693" y="524435"/>
            <a:ext cx="7748067" cy="5648982"/>
          </a:xfrm>
          <a:prstGeom prst="rect">
            <a:avLst/>
          </a:prstGeom>
          <a:noFill/>
        </p:spPr>
        <p:txBody>
          <a:bodyPr wrap="square">
            <a:spAutoFit/>
          </a:bodyPr>
          <a:lstStyle/>
          <a:p>
            <a:pPr algn="ctr">
              <a:lnSpc>
                <a:spcPct val="107000"/>
              </a:lnSpc>
              <a:spcAft>
                <a:spcPts val="800"/>
              </a:spcAft>
            </a:pPr>
            <a:r>
              <a:rPr lang="uk-UA" sz="28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Дезертирство дорівнює поразці, а поразка може мати катастрофічні наслідки для переможених. З історії відомо, що поневолені народи завжди воювали за інтереси поневолювачів. </a:t>
            </a:r>
          </a:p>
          <a:p>
            <a:pPr algn="ctr">
              <a:lnSpc>
                <a:spcPct val="107000"/>
              </a:lnSpc>
              <a:spcAft>
                <a:spcPts val="800"/>
              </a:spcAft>
            </a:pPr>
            <a:r>
              <a:rPr lang="uk-UA" sz="28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algn="ctr"/>
            <a:r>
              <a:rPr lang="uk-UA" sz="28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Підкорені </a:t>
            </a:r>
            <a:r>
              <a:rPr lang="uk-UA" sz="28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москвою</a:t>
            </a:r>
            <a:r>
              <a:rPr lang="uk-UA" sz="28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народи, котрі все ще входять до складу так званої російської федерації, в першу чергу використовуються як мобілізаційний ресурс. Корінні народи з тисячорічною історією зникають з лиця землі</a:t>
            </a:r>
          </a:p>
        </p:txBody>
      </p:sp>
      <p:sp>
        <p:nvSpPr>
          <p:cNvPr id="5" name="TextBox 4">
            <a:extLst>
              <a:ext uri="{FF2B5EF4-FFF2-40B4-BE49-F238E27FC236}">
                <a16:creationId xmlns:a16="http://schemas.microsoft.com/office/drawing/2014/main" id="{1DE5DB5C-0141-4284-AF83-90EFD29E6D7E}"/>
              </a:ext>
            </a:extLst>
          </p:cNvPr>
          <p:cNvSpPr txBox="1"/>
          <p:nvPr/>
        </p:nvSpPr>
        <p:spPr>
          <a:xfrm>
            <a:off x="8514596" y="641813"/>
            <a:ext cx="3304135" cy="2936830"/>
          </a:xfrm>
          <a:prstGeom prst="rect">
            <a:avLst/>
          </a:prstGeom>
          <a:noFill/>
        </p:spPr>
        <p:txBody>
          <a:bodyPr wrap="square">
            <a:spAutoFit/>
          </a:bodyPr>
          <a:lstStyle/>
          <a:p>
            <a:pPr algn="ctr">
              <a:lnSpc>
                <a:spcPct val="107000"/>
              </a:lnSpc>
              <a:spcAft>
                <a:spcPts val="800"/>
              </a:spcAft>
            </a:pPr>
            <a:r>
              <a:rPr lang="uk-UA" sz="2500" b="1"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Така б доля спіткала і Україну, аби не потужний опір, який постійно потребує нашої підтримки </a:t>
            </a:r>
            <a:r>
              <a:rPr lang="uk-UA" sz="2500" b="1" kern="1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й</a:t>
            </a:r>
            <a:r>
              <a:rPr lang="uk-UA" sz="2500" b="1"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 участі </a:t>
            </a:r>
            <a:endParaRPr lang="uk-UA" sz="2500"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7170" name="Picture 2" descr="Поневолені народи Росії: чим Україні вигідна дезінтеграція РФ — Cуспільне  Культура">
            <a:extLst>
              <a:ext uri="{FF2B5EF4-FFF2-40B4-BE49-F238E27FC236}">
                <a16:creationId xmlns:a16="http://schemas.microsoft.com/office/drawing/2014/main" id="{244B29B2-0DC3-1F08-FD5C-A977F50C8EC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371" t="20616" r="17499"/>
          <a:stretch/>
        </p:blipFill>
        <p:spPr bwMode="auto">
          <a:xfrm>
            <a:off x="8314123" y="3696020"/>
            <a:ext cx="3705084" cy="2637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75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06553-196C-0CD1-7C79-58976CCDCB7A}"/>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7CAEBAA7-B99B-D867-98F7-0B285355C995}"/>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8947C416-EA7F-74E4-29D2-C44F3DEF53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08198BD9-F935-4094-45DB-282000FFE0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8B53FED-D961-97E1-AFC7-80043FA04870}"/>
              </a:ext>
            </a:extLst>
          </p:cNvPr>
          <p:cNvSpPr txBox="1"/>
          <p:nvPr/>
        </p:nvSpPr>
        <p:spPr>
          <a:xfrm>
            <a:off x="422622" y="914400"/>
            <a:ext cx="7684034" cy="4787336"/>
          </a:xfrm>
          <a:prstGeom prst="rect">
            <a:avLst/>
          </a:prstGeom>
          <a:noFill/>
        </p:spPr>
        <p:txBody>
          <a:bodyPr wrap="square">
            <a:spAutoFit/>
          </a:bodyPr>
          <a:lstStyle/>
          <a:p>
            <a:pPr algn="ctr">
              <a:lnSpc>
                <a:spcPct val="107000"/>
              </a:lnSpc>
              <a:spcAft>
                <a:spcPts val="800"/>
              </a:spcAft>
            </a:pPr>
            <a:r>
              <a:rPr lang="uk-UA" sz="3200" b="1" kern="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Страх на війні почувають практично всі психічно здорові люди, проте боягузтво є поведінкою військовослужбовця, за якої останній під впливом страху нехтує моральними та етичними нормами, ставлячи під загрозу як своє життя, так і життя побратимів</a:t>
            </a:r>
            <a:endParaRPr lang="uk-UA" sz="24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194" name="Picture 2" descr="Теорія і практика управління страхом в умовах бойових дій - Купити кодекси,  коментарі до законів, книги в Києві, Харкові, Одесі, Львові">
            <a:extLst>
              <a:ext uri="{FF2B5EF4-FFF2-40B4-BE49-F238E27FC236}">
                <a16:creationId xmlns:a16="http://schemas.microsoft.com/office/drawing/2014/main" id="{410EE5A1-740A-45DA-54BA-45C4D9A2EF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398" t="52101" r="30483" b="12157"/>
          <a:stretch/>
        </p:blipFill>
        <p:spPr bwMode="auto">
          <a:xfrm>
            <a:off x="8314123" y="524435"/>
            <a:ext cx="3705083" cy="58091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69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B0F3E-F91C-1C3D-F8D3-595964F3C0D6}"/>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2A16BD18-EE42-1FA6-19E5-7ADB364AB6C1}"/>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CBCE4372-DF1C-8D7B-777F-0A1008F6AF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EE344F7D-A179-EFC9-7F6B-2193213AD1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2" y="470647"/>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575F9905-987E-BE67-499D-14E9BB438561}"/>
              </a:ext>
            </a:extLst>
          </p:cNvPr>
          <p:cNvSpPr txBox="1"/>
          <p:nvPr/>
        </p:nvSpPr>
        <p:spPr>
          <a:xfrm>
            <a:off x="338097" y="691562"/>
            <a:ext cx="2727832" cy="968278"/>
          </a:xfrm>
          <a:prstGeom prst="rect">
            <a:avLst/>
          </a:prstGeom>
          <a:noFill/>
        </p:spPr>
        <p:txBody>
          <a:bodyPr wrap="square">
            <a:spAutoFit/>
          </a:bodyPr>
          <a:lstStyle/>
          <a:p>
            <a:pPr algn="ctr" fontAlgn="base">
              <a:lnSpc>
                <a:spcPct val="107000"/>
              </a:lnSpc>
              <a:spcAft>
                <a:spcPts val="800"/>
              </a:spcAft>
            </a:pP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ЗАПОБІГТИ ВИНИКНЕННЮ БОЙОВОГО СТРЕСУ?</a:t>
            </a:r>
            <a:endParaRPr lang="uk-UA" sz="1400"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787C5363-1D7A-9DA0-EF29-5464D637A6DB}"/>
              </a:ext>
            </a:extLst>
          </p:cNvPr>
          <p:cNvSpPr txBox="1"/>
          <p:nvPr/>
        </p:nvSpPr>
        <p:spPr>
          <a:xfrm>
            <a:off x="3711389" y="560934"/>
            <a:ext cx="7968342" cy="5508046"/>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намагайтеся завжди контролювати себе та залишатись спокійним;</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з’ясуйте для себе: на що Ви можете вплинути, а на що – ні;</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суворо дотримуйтесь обов’язків та інструкцій;</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намагайтесь мислити критично, дивитись </a:t>
            </a:r>
            <a:r>
              <a:rPr lang="en-US"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тверезо” на все, що відбувається навколо;</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контролюйте своє дихання: дихайте на повну;</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5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пам’ятайте, що бойовий стрес – це нормально і Ви можете його контролювати.</a:t>
            </a:r>
            <a:endParaRPr lang="uk-UA" sz="25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 name="Рисунок 7">
            <a:extLst>
              <a:ext uri="{FF2B5EF4-FFF2-40B4-BE49-F238E27FC236}">
                <a16:creationId xmlns:a16="http://schemas.microsoft.com/office/drawing/2014/main" id="{6E495C1A-4350-F41D-4A10-24BAA2234C47}"/>
              </a:ext>
            </a:extLst>
          </p:cNvPr>
          <p:cNvPicPr>
            <a:picLocks noChangeAspect="1"/>
          </p:cNvPicPr>
          <p:nvPr/>
        </p:nvPicPr>
        <p:blipFill rotWithShape="1">
          <a:blip r:embed="rId5">
            <a:extLst>
              <a:ext uri="{28A0092B-C50C-407E-A947-70E740481C1C}">
                <a14:useLocalDpi xmlns:a14="http://schemas.microsoft.com/office/drawing/2010/main" val="0"/>
              </a:ext>
            </a:extLst>
          </a:blip>
          <a:srcRect l="16633" t="-142" r="31427" b="1"/>
          <a:stretch/>
        </p:blipFill>
        <p:spPr>
          <a:xfrm>
            <a:off x="49705" y="1990166"/>
            <a:ext cx="3249827" cy="4356846"/>
          </a:xfrm>
          <a:prstGeom prst="rect">
            <a:avLst/>
          </a:prstGeom>
          <a:ln>
            <a:noFill/>
          </a:ln>
          <a:effectLst>
            <a:softEdge rad="112500"/>
          </a:effectLst>
        </p:spPr>
      </p:pic>
    </p:spTree>
    <p:extLst>
      <p:ext uri="{BB962C8B-B14F-4D97-AF65-F5344CB8AC3E}">
        <p14:creationId xmlns:p14="http://schemas.microsoft.com/office/powerpoint/2010/main" val="1651641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BF141-606A-C2EC-9631-96505B569D73}"/>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B0E31914-332B-2092-DDC2-AF8DE942546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D6216962-DDD5-B540-1477-0175EEF67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2DF52B36-504D-B5BA-CF63-3FE789CD24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2" y="470647"/>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0E487403-8440-359B-A4DB-680CE71BA521}"/>
              </a:ext>
            </a:extLst>
          </p:cNvPr>
          <p:cNvSpPr txBox="1"/>
          <p:nvPr/>
        </p:nvSpPr>
        <p:spPr>
          <a:xfrm>
            <a:off x="3634547" y="691562"/>
            <a:ext cx="7929923" cy="5174045"/>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частіше спілкуйтесь з товаришами;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уникайте чуток та самі їх не поширюйте;</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 спілкуванні контролюйте свої емоції;</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уникайте спиртного та наркотиків – натомість пийте більше простої води;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вживайте за можливості здорову збалансовану їжу;</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обов’язково дотримуйтеся правил чистоти та особистої гігієни.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9A3ED776-1BF1-68A8-EA7C-106E60DAC880}"/>
              </a:ext>
            </a:extLst>
          </p:cNvPr>
          <p:cNvSpPr txBox="1"/>
          <p:nvPr/>
        </p:nvSpPr>
        <p:spPr>
          <a:xfrm>
            <a:off x="338097" y="691562"/>
            <a:ext cx="2727832" cy="968278"/>
          </a:xfrm>
          <a:prstGeom prst="rect">
            <a:avLst/>
          </a:prstGeom>
          <a:noFill/>
        </p:spPr>
        <p:txBody>
          <a:bodyPr wrap="square">
            <a:spAutoFit/>
          </a:bodyPr>
          <a:lstStyle/>
          <a:p>
            <a:pPr algn="ctr" fontAlgn="base">
              <a:lnSpc>
                <a:spcPct val="107000"/>
              </a:lnSpc>
              <a:spcAft>
                <a:spcPts val="800"/>
              </a:spcAft>
            </a:pP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ЗАПОБІГТИ ВИНИКНЕННЮ БОЙОВОГО СТРЕСУ?</a:t>
            </a:r>
            <a:endParaRPr lang="uk-UA" sz="1400"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9220" name="Picture 4" descr="Людина, зброя, місія. Як змінилися ЗСУ за 2022-й рік">
            <a:extLst>
              <a:ext uri="{FF2B5EF4-FFF2-40B4-BE49-F238E27FC236}">
                <a16:creationId xmlns:a16="http://schemas.microsoft.com/office/drawing/2014/main" id="{3B1D0D40-36BA-B03B-0BD4-454C7FCF0EE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239" t="-535" r="15940"/>
          <a:stretch/>
        </p:blipFill>
        <p:spPr bwMode="auto">
          <a:xfrm>
            <a:off x="0" y="1880755"/>
            <a:ext cx="3350239" cy="44662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052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1BBD7-95A6-9DA5-4AB7-79CF6669CE42}"/>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2E462901-8B4F-C042-0599-1CFFAB2B5302}"/>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DC4F7B8D-FFED-0D11-B5EF-21EBCF8319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12616113-0CAA-80EA-96CB-8BE856671B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2" y="470647"/>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B176C98F-6DA9-5CF0-E0A7-8DD1F8CDD9AC}"/>
              </a:ext>
            </a:extLst>
          </p:cNvPr>
          <p:cNvSpPr txBox="1"/>
          <p:nvPr/>
        </p:nvSpPr>
        <p:spPr>
          <a:xfrm>
            <a:off x="3522934" y="376518"/>
            <a:ext cx="8479527" cy="5993500"/>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навчіться використовувати розслаблюючі вправи (запитайте про це психологів);</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спіть по 7-8 годин на добу – якщо є можливість;</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якщо Вам погано на душі, або просто щось не так – обговорюйте це</a:t>
            </a:r>
            <a:r>
              <a:rPr lang="en-US"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 командиром, капеланом або психологом);</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зосередьтесь на тому – заради чого тут перебуває Ваш підрозділ та на виконанні поставленого Вам завдання;</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не залишайте без допомоги та уваги своїх товаришів, особливо новоприбулих.</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E645FA9B-7407-519F-B1F1-B4974DFD7758}"/>
              </a:ext>
            </a:extLst>
          </p:cNvPr>
          <p:cNvSpPr txBox="1"/>
          <p:nvPr/>
        </p:nvSpPr>
        <p:spPr>
          <a:xfrm>
            <a:off x="338097" y="691562"/>
            <a:ext cx="2727832" cy="968278"/>
          </a:xfrm>
          <a:prstGeom prst="rect">
            <a:avLst/>
          </a:prstGeom>
          <a:noFill/>
        </p:spPr>
        <p:txBody>
          <a:bodyPr wrap="square">
            <a:spAutoFit/>
          </a:bodyPr>
          <a:lstStyle/>
          <a:p>
            <a:pPr algn="ctr" fontAlgn="base">
              <a:lnSpc>
                <a:spcPct val="107000"/>
              </a:lnSpc>
              <a:spcAft>
                <a:spcPts val="800"/>
              </a:spcAft>
            </a:pP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ЗАПОБІГТИ ВИНИКНЕННЮ БОЙОВОГО СТРЕСУ?</a:t>
            </a:r>
            <a:endParaRPr lang="uk-UA" sz="1400" kern="1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2" name="Рисунок 1">
            <a:extLst>
              <a:ext uri="{FF2B5EF4-FFF2-40B4-BE49-F238E27FC236}">
                <a16:creationId xmlns:a16="http://schemas.microsoft.com/office/drawing/2014/main" id="{6D54DAFD-8B4F-BEF3-F793-25EA56B921A7}"/>
              </a:ext>
            </a:extLst>
          </p:cNvPr>
          <p:cNvPicPr>
            <a:picLocks noChangeAspect="1"/>
          </p:cNvPicPr>
          <p:nvPr/>
        </p:nvPicPr>
        <p:blipFill rotWithShape="1">
          <a:blip r:embed="rId5">
            <a:extLst>
              <a:ext uri="{28A0092B-C50C-407E-A947-70E740481C1C}">
                <a14:useLocalDpi xmlns:a14="http://schemas.microsoft.com/office/drawing/2010/main" val="0"/>
              </a:ext>
            </a:extLst>
          </a:blip>
          <a:srcRect l="19004" t="551" r="25941"/>
          <a:stretch/>
        </p:blipFill>
        <p:spPr>
          <a:xfrm>
            <a:off x="100411" y="1659840"/>
            <a:ext cx="3257511" cy="4619936"/>
          </a:xfrm>
          <a:prstGeom prst="rect">
            <a:avLst/>
          </a:prstGeom>
          <a:ln>
            <a:noFill/>
          </a:ln>
          <a:effectLst>
            <a:softEdge rad="112500"/>
          </a:effectLst>
        </p:spPr>
      </p:pic>
    </p:spTree>
    <p:extLst>
      <p:ext uri="{BB962C8B-B14F-4D97-AF65-F5344CB8AC3E}">
        <p14:creationId xmlns:p14="http://schemas.microsoft.com/office/powerpoint/2010/main" val="1263633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60304-423F-CE8D-7ECA-94077DBE6152}"/>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3B637A06-C0E5-911C-6D63-BA35135FB75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0045583F-65BF-9671-9554-13C8DA320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5381042-DE05-B817-63B6-C7384EF6CD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2"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FE6F933-7FCB-27FA-2B57-711A77D12A9F}"/>
              </a:ext>
            </a:extLst>
          </p:cNvPr>
          <p:cNvSpPr txBox="1"/>
          <p:nvPr/>
        </p:nvSpPr>
        <p:spPr>
          <a:xfrm>
            <a:off x="315046" y="716536"/>
            <a:ext cx="2881512" cy="923330"/>
          </a:xfrm>
          <a:prstGeom prst="rect">
            <a:avLst/>
          </a:prstGeom>
          <a:noFill/>
        </p:spPr>
        <p:txBody>
          <a:bodyPr wrap="square">
            <a:spAutoFit/>
          </a:bodyPr>
          <a:lstStyle/>
          <a:p>
            <a:pPr algn="ctr"/>
            <a:r>
              <a:rPr lang="uk-UA" sz="1800" b="1" kern="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ЩО МОЖНА ЗРОБИТИ ДЛЯ РОЗСЛАБЛЕННЯ ТА ВІДВОЛІКАННЯ?</a:t>
            </a:r>
            <a:endParaRPr lang="uk-UA"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29994621-688C-020D-2025-005A7147E17B}"/>
              </a:ext>
            </a:extLst>
          </p:cNvPr>
          <p:cNvSpPr txBox="1"/>
          <p:nvPr/>
        </p:nvSpPr>
        <p:spPr>
          <a:xfrm>
            <a:off x="3596128" y="613971"/>
            <a:ext cx="8280826" cy="5635069"/>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грайте в ігри (спортивні, настільні, будь-які інші, АЛЕ НЕ АЗАРТНІ); </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спілкуйтесь з товаришами на приємні для Вас теми;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пишіть рідним листи або ведіть особистий щоденник;</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читайте книги;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звертайте увагу на своє дихання – дихайте повільно і глибоко;</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займіться за можливості спортом, оздоровіть своє тіло і дух.</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AutoShape 8">
            <a:extLst>
              <a:ext uri="{FF2B5EF4-FFF2-40B4-BE49-F238E27FC236}">
                <a16:creationId xmlns:a16="http://schemas.microsoft.com/office/drawing/2014/main" id="{0FD4F1DA-85B1-82D0-004A-41CA95065FD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9" name="Рисунок 8">
            <a:extLst>
              <a:ext uri="{FF2B5EF4-FFF2-40B4-BE49-F238E27FC236}">
                <a16:creationId xmlns:a16="http://schemas.microsoft.com/office/drawing/2014/main" id="{8C012060-946F-28C3-1784-9A626261ABCE}"/>
              </a:ext>
            </a:extLst>
          </p:cNvPr>
          <p:cNvPicPr>
            <a:picLocks noChangeAspect="1"/>
          </p:cNvPicPr>
          <p:nvPr/>
        </p:nvPicPr>
        <p:blipFill rotWithShape="1">
          <a:blip r:embed="rId5">
            <a:extLst>
              <a:ext uri="{28A0092B-C50C-407E-A947-70E740481C1C}">
                <a14:useLocalDpi xmlns:a14="http://schemas.microsoft.com/office/drawing/2010/main" val="0"/>
              </a:ext>
            </a:extLst>
          </a:blip>
          <a:srcRect l="21025" t="181" r="32184" b="-1"/>
          <a:stretch/>
        </p:blipFill>
        <p:spPr>
          <a:xfrm>
            <a:off x="100412" y="2013217"/>
            <a:ext cx="3281082" cy="4235823"/>
          </a:xfrm>
          <a:prstGeom prst="rect">
            <a:avLst/>
          </a:prstGeom>
          <a:ln>
            <a:noFill/>
          </a:ln>
          <a:effectLst>
            <a:softEdge rad="112500"/>
          </a:effectLst>
        </p:spPr>
      </p:pic>
    </p:spTree>
    <p:extLst>
      <p:ext uri="{BB962C8B-B14F-4D97-AF65-F5344CB8AC3E}">
        <p14:creationId xmlns:p14="http://schemas.microsoft.com/office/powerpoint/2010/main" val="2939873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DD8A1-A729-2A5F-926D-5309C97761E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4D7F4C41-648E-10EE-9708-3DE53D79C5A9}"/>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B2F216F9-AA14-35A4-9BA6-99A1796ED9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EAF41316-B227-012E-7484-04A7FE51D1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3B41351D-FE63-5651-5A31-3984B9E41CED}"/>
              </a:ext>
            </a:extLst>
          </p:cNvPr>
          <p:cNvSpPr txBox="1"/>
          <p:nvPr/>
        </p:nvSpPr>
        <p:spPr>
          <a:xfrm>
            <a:off x="268941" y="666104"/>
            <a:ext cx="2712463" cy="646331"/>
          </a:xfrm>
          <a:prstGeom prst="rect">
            <a:avLst/>
          </a:prstGeom>
          <a:noFill/>
        </p:spPr>
        <p:txBody>
          <a:bodyPr wrap="square">
            <a:spAutoFit/>
          </a:bodyPr>
          <a:lstStyle/>
          <a:p>
            <a:pPr algn="ct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ВИ МОЖЕТЕ ДОПОМОГТИ СОБІ?</a:t>
            </a:r>
            <a:endParaRPr lang="uk-UA"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28E54DB0-B2AB-83B8-F95C-2392759912D0}"/>
              </a:ext>
            </a:extLst>
          </p:cNvPr>
          <p:cNvSpPr txBox="1"/>
          <p:nvPr/>
        </p:nvSpPr>
        <p:spPr>
          <a:xfrm>
            <a:off x="3490658" y="388044"/>
            <a:ext cx="8295109" cy="6249339"/>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пам’ятати, що те, як Ви себе почуваєте, є цілком нормальним, враховуючи умови війни;</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переконайтеся, що Ви достатньо харчуєтеся та відпочиваєте, оскільки в умовах фізичного виснаження Ваша здатність боротися з бойовим стресом значно послаблюється; </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зосередьтеся на отриманому завданні: “розбивайте” великі завдання на дрібніші та робіть між ними за можливості невеликі перерви для відпочинку.</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9218" name="Picture 2" descr="Перелік підстав для звільнення з військової служби буде скорочено">
            <a:extLst>
              <a:ext uri="{FF2B5EF4-FFF2-40B4-BE49-F238E27FC236}">
                <a16:creationId xmlns:a16="http://schemas.microsoft.com/office/drawing/2014/main" id="{DC365F58-966E-F03A-9617-1293794CE62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112" r="29011"/>
          <a:stretch/>
        </p:blipFill>
        <p:spPr bwMode="auto">
          <a:xfrm>
            <a:off x="-61473" y="1538629"/>
            <a:ext cx="3307782" cy="47699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328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B8B63-B5CE-FE65-0202-E51256899F73}"/>
            </a:ext>
          </a:extLst>
        </p:cNvPr>
        <p:cNvGrpSpPr/>
        <p:nvPr/>
      </p:nvGrpSpPr>
      <p:grpSpPr>
        <a:xfrm>
          <a:off x="0" y="0"/>
          <a:ext cx="0" cy="0"/>
          <a:chOff x="0" y="0"/>
          <a:chExt cx="0" cy="0"/>
        </a:xfrm>
      </p:grpSpPr>
      <p:pic>
        <p:nvPicPr>
          <p:cNvPr id="4" name="Рисунок 3">
            <a:extLst>
              <a:ext uri="{FF2B5EF4-FFF2-40B4-BE49-F238E27FC236}">
                <a16:creationId xmlns:a16="http://schemas.microsoft.com/office/drawing/2014/main" id="{3A959A7F-CCC9-EE69-83EF-CAF2AFA9CD38}"/>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A72D0171-DDF2-EB9F-6005-8138AE04D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C42882CE-66A9-18B4-549F-B716EE6AE3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4064E2BD-D028-A38C-1EC4-3D5FB1D8325A}"/>
              </a:ext>
            </a:extLst>
          </p:cNvPr>
          <p:cNvSpPr txBox="1"/>
          <p:nvPr/>
        </p:nvSpPr>
        <p:spPr>
          <a:xfrm>
            <a:off x="3603811" y="439911"/>
            <a:ext cx="8152759" cy="6249339"/>
          </a:xfrm>
          <a:prstGeom prst="rect">
            <a:avLst/>
          </a:prstGeom>
          <a:noFill/>
        </p:spPr>
        <p:txBody>
          <a:bodyPr wrap="square">
            <a:spAutoFit/>
          </a:bodyPr>
          <a:lstStyle/>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спілкуйтесь з товаришами по підрозділу;</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спілкуйтеся з друзями та родиною, коли є така можливість: якщо у Вас є сімейні проблеми – розкажіть про них тому, кому ви довіряєте – не тримайте в собі, “скиньте” частку цього вантажу проблем;</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якщо відчуваєте, що самостійно не впораєтесь, ситуація виходить з-під контролю, негайно </a:t>
            </a:r>
            <a:r>
              <a:rPr lang="uk-UA" sz="2800" b="1" kern="0"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повідомте</a:t>
            </a:r>
            <a:r>
              <a:rPr lang="uk-UA" sz="2800" b="1" kern="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про це свого командира, психолога або капелана.</a:t>
            </a:r>
            <a:endParaRPr lang="uk-UA" sz="2800" b="1" kern="1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12" name="TextBox 11">
            <a:extLst>
              <a:ext uri="{FF2B5EF4-FFF2-40B4-BE49-F238E27FC236}">
                <a16:creationId xmlns:a16="http://schemas.microsoft.com/office/drawing/2014/main" id="{D031737A-4CE6-5685-73C0-3EC72024EA29}"/>
              </a:ext>
            </a:extLst>
          </p:cNvPr>
          <p:cNvSpPr txBox="1"/>
          <p:nvPr/>
        </p:nvSpPr>
        <p:spPr>
          <a:xfrm>
            <a:off x="268941" y="666104"/>
            <a:ext cx="2712463" cy="646331"/>
          </a:xfrm>
          <a:prstGeom prst="rect">
            <a:avLst/>
          </a:prstGeom>
          <a:noFill/>
        </p:spPr>
        <p:txBody>
          <a:bodyPr wrap="square">
            <a:spAutoFit/>
          </a:bodyPr>
          <a:lstStyle/>
          <a:p>
            <a:pPr algn="ctr"/>
            <a:r>
              <a:rPr lang="uk-UA" sz="1800" b="1" kern="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ЯК ВИ МОЖЕТЕ ДОПОМОГТИ СОБІ?</a:t>
            </a:r>
            <a:endParaRPr lang="uk-UA"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5122" name="Picture 2" descr="Консультації психологів для військових у Кропивницькому — Суспільне —  Cуспільне Новини">
            <a:extLst>
              <a:ext uri="{FF2B5EF4-FFF2-40B4-BE49-F238E27FC236}">
                <a16:creationId xmlns:a16="http://schemas.microsoft.com/office/drawing/2014/main" id="{E445F212-00C6-E21D-0324-E61F794141A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4795" t="1757" r="17143"/>
          <a:stretch/>
        </p:blipFill>
        <p:spPr bwMode="auto">
          <a:xfrm>
            <a:off x="0" y="1538629"/>
            <a:ext cx="3184837" cy="47088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071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F18B7-7B8B-21EA-6F7E-5C7D402F614B}"/>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68A505CA-E48C-71C0-DFCB-97DD94AB5FA2}"/>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D6B0F857-334A-8CF0-A259-C80902FD6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3425C1B2-6711-9F29-7931-40288762DE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D2E42499-EC79-0A98-EC83-20DA69F40F20}"/>
              </a:ext>
            </a:extLst>
          </p:cNvPr>
          <p:cNvSpPr txBox="1"/>
          <p:nvPr/>
        </p:nvSpPr>
        <p:spPr>
          <a:xfrm>
            <a:off x="199785" y="608959"/>
            <a:ext cx="2873828" cy="1200329"/>
          </a:xfrm>
          <a:prstGeom prst="rect">
            <a:avLst/>
          </a:prstGeom>
          <a:noFill/>
        </p:spPr>
        <p:txBody>
          <a:bodyPr wrap="square">
            <a:spAutoFit/>
          </a:bodyPr>
          <a:lstStyle/>
          <a:p>
            <a:pPr algn="ctr"/>
            <a:r>
              <a:rPr lang="uk-UA" sz="1800" b="1"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СПРОБУЙТЕ ЗАСТОСУВАТИ НАСТУПНІ РЕКОМЕНДАЦІЇ: </a:t>
            </a:r>
            <a:endParaRPr lang="uk-UA"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434BE550-9E1D-82CD-8E6C-EA42C963E504}"/>
              </a:ext>
            </a:extLst>
          </p:cNvPr>
          <p:cNvSpPr txBox="1"/>
          <p:nvPr/>
        </p:nvSpPr>
        <p:spPr>
          <a:xfrm>
            <a:off x="3404310" y="616729"/>
            <a:ext cx="8467805" cy="5632311"/>
          </a:xfrm>
          <a:prstGeom prst="rect">
            <a:avLst/>
          </a:prstGeom>
          <a:noFill/>
        </p:spPr>
        <p:txBody>
          <a:bodyPr wrap="square">
            <a:spAutoFit/>
          </a:bodyPr>
          <a:lstStyle/>
          <a:p>
            <a:pPr marL="342900" lvl="0" indent="-342900" algn="just" fontAlgn="base">
              <a:buSzPts val="1000"/>
              <a:buFont typeface="Symbol" panose="05050102010706020507" pitchFamily="18" charset="2"/>
              <a:buChar char=""/>
              <a:tabLst>
                <a:tab pos="457200" algn="l"/>
              </a:tabLst>
            </a:pPr>
            <a:r>
              <a:rPr lang="uk-UA" sz="2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Будьте хорошим другом, поговоріть з товаришами і з’ясуйте, що трапилося. Вислухайте з розумінням. Будьте чуйними. </a:t>
            </a:r>
          </a:p>
          <a:p>
            <a:pPr marL="342900" lvl="0" indent="-342900" algn="just" fontAlgn="base">
              <a:buSzPts val="1000"/>
              <a:buFont typeface="Symbol" panose="05050102010706020507" pitchFamily="18" charset="2"/>
              <a:buChar char=""/>
              <a:tabLst>
                <a:tab pos="457200" algn="l"/>
              </a:tabLst>
            </a:pPr>
            <a:endParaRPr lang="uk-UA" sz="2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Слухайте та заохочуйте товаришів або підлеглих розказувати про те, що їх турбує. Слухайте не лише слова, а й їх емоційний зміст, інтонацію, гучність. Залишайтесь спокійними та об’єктивними. Зберігайте пильність.</a:t>
            </a:r>
          </a:p>
          <a:p>
            <a:pPr marL="342900" lvl="0" indent="-342900" algn="just" fontAlgn="base">
              <a:buSzPts val="1000"/>
              <a:buFont typeface="Symbol" panose="05050102010706020507" pitchFamily="18" charset="2"/>
              <a:buChar char=""/>
              <a:tabLst>
                <a:tab pos="457200" algn="l"/>
              </a:tabLst>
            </a:pPr>
            <a:endPar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4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Не критикуйте й не сперечайтесь з думками та емоціями військовослужбовця. Заохочуйте його продовжувати розповідати Вам про те, що трапилось. Не квапте його. Давайте йому час, щоб підібрати потрібні слова.</a:t>
            </a:r>
            <a:endParaRPr lang="uk-UA"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3074" name="Picture 2" descr="Один офіцер дуже не хотів потрапити на передову. Але готувався…”">
            <a:extLst>
              <a:ext uri="{FF2B5EF4-FFF2-40B4-BE49-F238E27FC236}">
                <a16:creationId xmlns:a16="http://schemas.microsoft.com/office/drawing/2014/main" id="{59D21023-CCC5-C32D-D9DA-51E1E4ECB1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486" r="18510"/>
          <a:stretch/>
        </p:blipFill>
        <p:spPr bwMode="auto">
          <a:xfrm>
            <a:off x="0" y="1890272"/>
            <a:ext cx="3184837" cy="43587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583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8BD2F-D271-188C-1E2A-88FACF5C2550}"/>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56250D8-EBDE-F4D3-459C-4EA86978A732}"/>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D2E7B57A-3C44-B8D4-3464-7E293F721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679" y="67235"/>
            <a:ext cx="957890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7D70FC19-89F2-CB63-4EF5-6962A54F8E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9911"/>
            <a:ext cx="3184837"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776D712B-83F9-2545-2BE1-50B3BE5981D8}"/>
              </a:ext>
            </a:extLst>
          </p:cNvPr>
          <p:cNvSpPr txBox="1"/>
          <p:nvPr/>
        </p:nvSpPr>
        <p:spPr>
          <a:xfrm>
            <a:off x="3384622" y="266595"/>
            <a:ext cx="8406333" cy="6478697"/>
          </a:xfrm>
          <a:prstGeom prst="rect">
            <a:avLst/>
          </a:prstGeom>
          <a:noFill/>
        </p:spPr>
        <p:txBody>
          <a:bodyPr wrap="square">
            <a:spAutoFit/>
          </a:bodyPr>
          <a:lstStyle/>
          <a:p>
            <a:pPr marL="342900" lvl="0" indent="-342900" algn="just" fontAlgn="base">
              <a:buSzPts val="1000"/>
              <a:buFont typeface="Symbol" panose="05050102010706020507" pitchFamily="18" charset="2"/>
              <a:buChar char=""/>
              <a:tabLst>
                <a:tab pos="457200" algn="l"/>
              </a:tabLst>
            </a:pPr>
            <a:r>
              <a:rPr lang="uk-UA" sz="27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З розумінням ставтеся до скарг своїх товаришів щодо інших людей, але не потрібно їх активно підтримувати.</a:t>
            </a:r>
          </a:p>
          <a:p>
            <a:pPr lvl="0" algn="just" fontAlgn="base">
              <a:buSzPts val="1000"/>
              <a:tabLst>
                <a:tab pos="457200" algn="l"/>
              </a:tabLst>
            </a:pPr>
            <a:endParaRPr lang="uk-UA"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700" b="1"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Ставте</a:t>
            </a:r>
            <a:r>
              <a:rPr lang="uk-UA" sz="27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питання, щоб зрозуміти проблему та емоції людини.</a:t>
            </a:r>
          </a:p>
          <a:p>
            <a:pPr lvl="0" algn="just" fontAlgn="base">
              <a:buSzPts val="1000"/>
              <a:tabLst>
                <a:tab pos="457200" algn="l"/>
              </a:tabLst>
            </a:pPr>
            <a:endParaRPr lang="uk-UA"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7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Не давайте багато порад. Висувати нові ідеї — цілком нормально, але не насаджуйте їх примусово. Пам’ятайте, що Ви не зобов’язані мати готові відповіді на всі проблеми інших.</a:t>
            </a:r>
          </a:p>
          <a:p>
            <a:pPr lvl="0" algn="just" fontAlgn="base">
              <a:buSzPts val="1000"/>
              <a:tabLst>
                <a:tab pos="457200" algn="l"/>
              </a:tabLst>
            </a:pPr>
            <a:endParaRPr lang="uk-UA" sz="16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342900" lvl="0" indent="-342900" algn="just" fontAlgn="base">
              <a:buSzPts val="1000"/>
              <a:buFont typeface="Symbol" panose="05050102010706020507" pitchFamily="18" charset="2"/>
              <a:buChar char=""/>
              <a:tabLst>
                <a:tab pos="457200" algn="l"/>
              </a:tabLst>
            </a:pPr>
            <a:r>
              <a:rPr lang="uk-UA" sz="27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Схвалюйте колег за роботу, яку вони виконують в таких складних обставинах, і за те, що вони спілкуються з Вами.</a:t>
            </a:r>
            <a:endParaRPr lang="uk-UA" sz="27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D44EF389-B4DF-4C08-136F-7162A7A2274E}"/>
              </a:ext>
            </a:extLst>
          </p:cNvPr>
          <p:cNvSpPr txBox="1"/>
          <p:nvPr/>
        </p:nvSpPr>
        <p:spPr>
          <a:xfrm>
            <a:off x="199785" y="608959"/>
            <a:ext cx="2873828" cy="1200329"/>
          </a:xfrm>
          <a:prstGeom prst="rect">
            <a:avLst/>
          </a:prstGeom>
          <a:noFill/>
        </p:spPr>
        <p:txBody>
          <a:bodyPr wrap="square">
            <a:spAutoFit/>
          </a:bodyPr>
          <a:lstStyle/>
          <a:p>
            <a:pPr algn="ctr"/>
            <a:r>
              <a:rPr lang="uk-UA" sz="1800" b="1"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СПРОБУЙТЕ ЗАСТОСУВАТИ НАСТУПНІ РЕКОМЕНДАЦІЇ: </a:t>
            </a:r>
            <a:endParaRPr lang="uk-UA"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6146" name="Picture 2" descr="У військових немає зарплат! Чому цивільним не можна рахувати гроші  військовослужбовців">
            <a:extLst>
              <a:ext uri="{FF2B5EF4-FFF2-40B4-BE49-F238E27FC236}">
                <a16:creationId xmlns:a16="http://schemas.microsoft.com/office/drawing/2014/main" id="{D0D3B88E-8204-849A-EC1D-033422AF6F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121" t="1112" r="34976"/>
          <a:stretch/>
        </p:blipFill>
        <p:spPr bwMode="auto">
          <a:xfrm>
            <a:off x="-2" y="2067004"/>
            <a:ext cx="3250347" cy="42723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863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1E2BD-C956-C7ED-BAA4-5CE12206F404}"/>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D048956E-0EBD-8638-52BA-59EC8AFD060F}"/>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9EC9EE6F-CBF6-AE61-CA24-54436F5041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64F4E6C0-26CA-FA11-ACDA-F676540873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B89AE717-8EAB-0379-54E6-3D4CD128BF7C}"/>
              </a:ext>
            </a:extLst>
          </p:cNvPr>
          <p:cNvSpPr txBox="1"/>
          <p:nvPr/>
        </p:nvSpPr>
        <p:spPr>
          <a:xfrm>
            <a:off x="522514" y="722299"/>
            <a:ext cx="7645613" cy="5170646"/>
          </a:xfrm>
          <a:prstGeom prst="rect">
            <a:avLst/>
          </a:prstGeom>
          <a:noFill/>
        </p:spPr>
        <p:txBody>
          <a:bodyPr wrap="square">
            <a:spAutoFit/>
          </a:bodyPr>
          <a:lstStyle/>
          <a:p>
            <a:pPr algn="ctr"/>
            <a:r>
              <a:rPr lang="uk-UA" sz="30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Сон – це біологічна функція, яка дуже важлива для нормального функціонування людини. Він є критично важливим для продуктивного мислення як під час навчань, так і в бойових умовах. </a:t>
            </a:r>
          </a:p>
          <a:p>
            <a:pPr algn="ctr"/>
            <a:r>
              <a:rPr lang="uk-UA" sz="3000" b="1"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Під час бойових дій систематичне недосипання стає нормою. Солдати, які недосипають – накопичують “заборгованість” сну, за яку все одно доведеться “розраховуватись”</a:t>
            </a:r>
            <a:endParaRPr lang="uk-UA" sz="3000" dirty="0"/>
          </a:p>
        </p:txBody>
      </p:sp>
      <p:sp>
        <p:nvSpPr>
          <p:cNvPr id="5" name="TextBox 4">
            <a:extLst>
              <a:ext uri="{FF2B5EF4-FFF2-40B4-BE49-F238E27FC236}">
                <a16:creationId xmlns:a16="http://schemas.microsoft.com/office/drawing/2014/main" id="{C24A1823-CA42-58AB-2B80-5B3A0F599B09}"/>
              </a:ext>
            </a:extLst>
          </p:cNvPr>
          <p:cNvSpPr txBox="1"/>
          <p:nvPr/>
        </p:nvSpPr>
        <p:spPr>
          <a:xfrm>
            <a:off x="8383281" y="722299"/>
            <a:ext cx="3570513" cy="1200329"/>
          </a:xfrm>
          <a:prstGeom prst="rect">
            <a:avLst/>
          </a:prstGeom>
          <a:noFill/>
        </p:spPr>
        <p:txBody>
          <a:bodyPr wrap="square">
            <a:spAutoFit/>
          </a:bodyPr>
          <a:lstStyle/>
          <a:p>
            <a:pPr algn="ctr"/>
            <a:r>
              <a:rPr lang="uk-UA" sz="1800"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Контроль власного сну – критично важливий для успішного виконання бойового завдання</a:t>
            </a:r>
          </a:p>
        </p:txBody>
      </p:sp>
      <p:pic>
        <p:nvPicPr>
          <p:cNvPr id="7170" name="Picture 2" descr="Воїнам ЗСУ волонтери збирають на розкладачки — Cуспільне Новини">
            <a:extLst>
              <a:ext uri="{FF2B5EF4-FFF2-40B4-BE49-F238E27FC236}">
                <a16:creationId xmlns:a16="http://schemas.microsoft.com/office/drawing/2014/main" id="{79E1C6A0-2BBE-30C5-4096-F5C82B7EB8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749" t="6818" r="30966" b="5597"/>
          <a:stretch/>
        </p:blipFill>
        <p:spPr bwMode="auto">
          <a:xfrm>
            <a:off x="8279543" y="1992890"/>
            <a:ext cx="3705083" cy="43406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7536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E0794-2D38-A01B-B353-745D268E1C7E}"/>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1044C0DD-E28B-A9C9-03D7-DC70BD65347C}"/>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7" name="Рисунок 6">
            <a:extLst>
              <a:ext uri="{FF2B5EF4-FFF2-40B4-BE49-F238E27FC236}">
                <a16:creationId xmlns:a16="http://schemas.microsoft.com/office/drawing/2014/main" id="{C387D56F-BC30-190C-9D4F-B8A63A9C8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12" y="67235"/>
            <a:ext cx="8806339" cy="6723530"/>
          </a:xfrm>
          <a:prstGeom prst="rect">
            <a:avLst/>
          </a:prstGeom>
          <a:ln>
            <a:noFill/>
          </a:ln>
          <a:effectLst>
            <a:outerShdw blurRad="190500" algn="tl" rotWithShape="0">
              <a:srgbClr val="000000">
                <a:alpha val="70000"/>
              </a:srgbClr>
            </a:outerShdw>
          </a:effectLst>
        </p:spPr>
      </p:pic>
      <p:pic>
        <p:nvPicPr>
          <p:cNvPr id="13" name="Рисунок 12">
            <a:extLst>
              <a:ext uri="{FF2B5EF4-FFF2-40B4-BE49-F238E27FC236}">
                <a16:creationId xmlns:a16="http://schemas.microsoft.com/office/drawing/2014/main" id="{00C5CB0A-1B98-D439-B610-ABEBA68DFA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4123" y="524435"/>
            <a:ext cx="3705083" cy="5809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C11F887-ED69-C1E6-3C80-0FFA7A6B8C30}"/>
              </a:ext>
            </a:extLst>
          </p:cNvPr>
          <p:cNvSpPr txBox="1"/>
          <p:nvPr/>
        </p:nvSpPr>
        <p:spPr>
          <a:xfrm>
            <a:off x="748493" y="591672"/>
            <a:ext cx="6917550" cy="5823069"/>
          </a:xfrm>
          <a:prstGeom prst="rect">
            <a:avLst/>
          </a:prstGeom>
          <a:noFill/>
        </p:spPr>
        <p:txBody>
          <a:bodyPr wrap="square">
            <a:spAutoFit/>
          </a:bodyPr>
          <a:lstStyle/>
          <a:p>
            <a:pPr algn="ctr">
              <a:lnSpc>
                <a:spcPct val="107000"/>
              </a:lnSpc>
              <a:spcAft>
                <a:spcPts val="800"/>
              </a:spcAft>
            </a:pPr>
            <a:r>
              <a:rPr lang="uk-UA" sz="44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Армія тримається на дисципліні, ослабленням військової дисципліни та правопорядку в ЗСУ б’є по найважливішій складовій їх бойової готовності</a:t>
            </a:r>
            <a:endParaRPr lang="uk-UA" sz="3600" b="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8196" name="Picture 4" descr="Одні з найкращих в світі&quot;: чим здивувала світ українська армія в 2022 році  | Новини | Українське радіо">
            <a:extLst>
              <a:ext uri="{FF2B5EF4-FFF2-40B4-BE49-F238E27FC236}">
                <a16:creationId xmlns:a16="http://schemas.microsoft.com/office/drawing/2014/main" id="{B407C442-48FF-E533-CA19-BA9EF9A0DBB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745" t="1" r="25199" b="-240"/>
          <a:stretch/>
        </p:blipFill>
        <p:spPr bwMode="auto">
          <a:xfrm>
            <a:off x="8314123" y="524434"/>
            <a:ext cx="3705083" cy="58230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040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21589-00E1-FF61-F177-AFC28D736380}"/>
            </a:ext>
          </a:extLst>
        </p:cNvPr>
        <p:cNvGrpSpPr/>
        <p:nvPr/>
      </p:nvGrpSpPr>
      <p:grpSpPr>
        <a:xfrm>
          <a:off x="0" y="0"/>
          <a:ext cx="0" cy="0"/>
          <a:chOff x="0" y="0"/>
          <a:chExt cx="0" cy="0"/>
        </a:xfrm>
      </p:grpSpPr>
      <p:pic>
        <p:nvPicPr>
          <p:cNvPr id="4" name="Рисунок 3">
            <a:extLst>
              <a:ext uri="{FF2B5EF4-FFF2-40B4-BE49-F238E27FC236}">
                <a16:creationId xmlns:a16="http://schemas.microsoft.com/office/drawing/2014/main" id="{3C40C63F-A76F-82FF-62E7-A81FB220FEC9}"/>
              </a:ext>
            </a:extLst>
          </p:cNvPr>
          <p:cNvPicPr>
            <a:picLocks noChangeAspect="1"/>
          </p:cNvPicPr>
          <p:nvPr/>
        </p:nvPicPr>
        <p:blipFill rotWithShape="1">
          <a:blip r:embed="rId2">
            <a:extLst>
              <a:ext uri="{28A0092B-C50C-407E-A947-70E740481C1C}">
                <a14:useLocalDpi xmlns:a14="http://schemas.microsoft.com/office/drawing/2010/main" val="0"/>
              </a:ext>
            </a:extLst>
          </a:blip>
          <a:srcRect l="8339" t="17748" r="9142"/>
          <a:stretch/>
        </p:blipFill>
        <p:spPr>
          <a:xfrm>
            <a:off x="0" y="0"/>
            <a:ext cx="12192000" cy="6857999"/>
          </a:xfrm>
          <a:prstGeom prst="rect">
            <a:avLst/>
          </a:prstGeom>
        </p:spPr>
      </p:pic>
      <p:pic>
        <p:nvPicPr>
          <p:cNvPr id="13" name="Рисунок 12">
            <a:extLst>
              <a:ext uri="{FF2B5EF4-FFF2-40B4-BE49-F238E27FC236}">
                <a16:creationId xmlns:a16="http://schemas.microsoft.com/office/drawing/2014/main" id="{879757B9-9085-9BF4-5507-6EDAD4D0F1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7849" y="1045029"/>
            <a:ext cx="8160443" cy="46918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B9DA5836-3BD8-7D4B-A65E-4747D39E7608}"/>
              </a:ext>
            </a:extLst>
          </p:cNvPr>
          <p:cNvSpPr txBox="1"/>
          <p:nvPr/>
        </p:nvSpPr>
        <p:spPr>
          <a:xfrm>
            <a:off x="2746342" y="1629016"/>
            <a:ext cx="6917550" cy="3237233"/>
          </a:xfrm>
          <a:prstGeom prst="rect">
            <a:avLst/>
          </a:prstGeom>
          <a:noFill/>
        </p:spPr>
        <p:txBody>
          <a:bodyPr wrap="square">
            <a:spAutoFit/>
          </a:bodyPr>
          <a:lstStyle/>
          <a:p>
            <a:pPr algn="ctr">
              <a:lnSpc>
                <a:spcPct val="107000"/>
              </a:lnSpc>
              <a:spcAft>
                <a:spcPts val="800"/>
              </a:spcAft>
            </a:pPr>
            <a:r>
              <a:rPr lang="uk-UA" sz="10000" b="1" kern="100" dirty="0">
                <a:solidFill>
                  <a:schemeClr val="accent1">
                    <a:lumMod val="50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ДЯКУЮ ЗА УВАГУ!</a:t>
            </a:r>
          </a:p>
        </p:txBody>
      </p:sp>
      <p:sp>
        <p:nvSpPr>
          <p:cNvPr id="3" name="Прямокутник 2">
            <a:extLst>
              <a:ext uri="{FF2B5EF4-FFF2-40B4-BE49-F238E27FC236}">
                <a16:creationId xmlns:a16="http://schemas.microsoft.com/office/drawing/2014/main" id="{A0BA9FC5-95B7-6C43-317C-CCFBEC17AF2A}"/>
              </a:ext>
            </a:extLst>
          </p:cNvPr>
          <p:cNvSpPr/>
          <p:nvPr/>
        </p:nvSpPr>
        <p:spPr>
          <a:xfrm>
            <a:off x="179294" y="6211668"/>
            <a:ext cx="11833412" cy="646331"/>
          </a:xfrm>
          <a:prstGeom prst="rect">
            <a:avLst/>
          </a:prstGeom>
          <a:noFill/>
        </p:spPr>
        <p:txBody>
          <a:bodyPr wrap="square" lIns="91440" tIns="45720" rIns="91440" bIns="45720">
            <a:spAutoFit/>
          </a:bodyPr>
          <a:lstStyle/>
          <a:p>
            <a:pPr algn="ctr"/>
            <a:r>
              <a:rPr lang="uk-UA" b="1" cap="none" spc="0" dirty="0">
                <a:ln w="0"/>
                <a:solidFill>
                  <a:schemeClr val="bg1">
                    <a:lumMod val="65000"/>
                  </a:schemeClr>
                </a:solidFill>
                <a:effectLst>
                  <a:outerShdw blurRad="38100" dist="19050" dir="2700000" algn="tl" rotWithShape="0">
                    <a:schemeClr val="dk1">
                      <a:alpha val="40000"/>
                    </a:schemeClr>
                  </a:outerShdw>
                </a:effectLst>
              </a:rPr>
              <a:t>Підготовлено в управлінні морально-психологічного забезпечення </a:t>
            </a:r>
            <a:r>
              <a:rPr lang="uk-UA" b="1" dirty="0">
                <a:ln w="0"/>
                <a:solidFill>
                  <a:schemeClr val="bg1">
                    <a:lumMod val="65000"/>
                  </a:schemeClr>
                </a:solidFill>
                <a:effectLst>
                  <a:outerShdw blurRad="38100" dist="19050" dir="2700000" algn="tl" rotWithShape="0">
                    <a:schemeClr val="dk1">
                      <a:alpha val="40000"/>
                    </a:schemeClr>
                  </a:outerShdw>
                </a:effectLst>
              </a:rPr>
              <a:t>Командування Десантно-штурмових військ Збройних Сил України</a:t>
            </a:r>
            <a:endParaRPr lang="uk-UA" b="1" cap="none" spc="0" dirty="0">
              <a:ln w="0"/>
              <a:solidFill>
                <a:schemeClr val="bg1">
                  <a:lumMod val="6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108176660"/>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1502</TotalTime>
  <Words>2231</Words>
  <Application>Microsoft Office PowerPoint</Application>
  <PresentationFormat>Широкий екран</PresentationFormat>
  <Paragraphs>94</Paragraphs>
  <Slides>33</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33</vt:i4>
      </vt:variant>
    </vt:vector>
  </HeadingPairs>
  <TitlesOfParts>
    <vt:vector size="41" baseType="lpstr">
      <vt:lpstr>Arial</vt:lpstr>
      <vt:lpstr>Arial Black</vt:lpstr>
      <vt:lpstr>Calibri</vt:lpstr>
      <vt:lpstr>Calibri Light</vt:lpstr>
      <vt:lpstr>Symbol</vt:lpstr>
      <vt:lpstr>Tahoma</vt:lpstr>
      <vt:lpstr>Times New Roman</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Nod Mt</dc:creator>
  <cp:lastModifiedBy>No Name</cp:lastModifiedBy>
  <cp:revision>186</cp:revision>
  <dcterms:created xsi:type="dcterms:W3CDTF">2024-02-08T10:52:34Z</dcterms:created>
  <dcterms:modified xsi:type="dcterms:W3CDTF">2024-03-16T08:09:33Z</dcterms:modified>
</cp:coreProperties>
</file>