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6"/>
  </p:notesMasterIdLst>
  <p:sldIdLst>
    <p:sldId id="256" r:id="rId2"/>
    <p:sldId id="288" r:id="rId3"/>
    <p:sldId id="299" r:id="rId4"/>
    <p:sldId id="301" r:id="rId5"/>
    <p:sldId id="367" r:id="rId6"/>
    <p:sldId id="368" r:id="rId7"/>
    <p:sldId id="369" r:id="rId8"/>
    <p:sldId id="370" r:id="rId9"/>
    <p:sldId id="304" r:id="rId10"/>
    <p:sldId id="365" r:id="rId11"/>
    <p:sldId id="366" r:id="rId12"/>
    <p:sldId id="312" r:id="rId13"/>
    <p:sldId id="313" r:id="rId14"/>
    <p:sldId id="314" r:id="rId15"/>
    <p:sldId id="323" r:id="rId16"/>
    <p:sldId id="327" r:id="rId17"/>
    <p:sldId id="328" r:id="rId18"/>
    <p:sldId id="329" r:id="rId19"/>
    <p:sldId id="333" r:id="rId20"/>
    <p:sldId id="330" r:id="rId21"/>
    <p:sldId id="331" r:id="rId22"/>
    <p:sldId id="360" r:id="rId23"/>
    <p:sldId id="334" r:id="rId24"/>
    <p:sldId id="340" r:id="rId25"/>
    <p:sldId id="342" r:id="rId26"/>
    <p:sldId id="347" r:id="rId27"/>
    <p:sldId id="348" r:id="rId28"/>
    <p:sldId id="350" r:id="rId29"/>
    <p:sldId id="353" r:id="rId30"/>
    <p:sldId id="355" r:id="rId31"/>
    <p:sldId id="335" r:id="rId32"/>
    <p:sldId id="337" r:id="rId33"/>
    <p:sldId id="358" r:id="rId34"/>
    <p:sldId id="300" r:id="rId35"/>
  </p:sldIdLst>
  <p:sldSz cx="12192000" cy="6858000"/>
  <p:notesSz cx="6858000" cy="9144000"/>
  <p:embeddedFontLst>
    <p:embeddedFont>
      <p:font typeface="Arial Black" panose="020B0A04020102020204" pitchFamily="34" charset="0"/>
      <p:bold r:id="rId37"/>
    </p:embeddedFont>
    <p:embeddedFont>
      <p:font typeface="UAF Sans" panose="020B0604020202020204" charset="-52"/>
      <p:regular r:id="rId38"/>
      <p:bold r:id="rId39"/>
    </p:embeddedFont>
    <p:embeddedFont>
      <p:font typeface="UAF Sans Medium" panose="020B0604020202020204" charset="-52"/>
      <p:regular r:id="rId40"/>
    </p:embeddedFont>
    <p:embeddedFont>
      <p:font typeface="UAF Sans SemiBold" panose="020B0604020202020204" charset="-52"/>
      <p:bold r:id="rId41"/>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919569-E7B9-44A8-B41F-39BAFE14A559}">
          <p14:sldIdLst>
            <p14:sldId id="256"/>
            <p14:sldId id="288"/>
            <p14:sldId id="299"/>
            <p14:sldId id="301"/>
            <p14:sldId id="367"/>
            <p14:sldId id="368"/>
            <p14:sldId id="369"/>
            <p14:sldId id="370"/>
            <p14:sldId id="304"/>
            <p14:sldId id="365"/>
            <p14:sldId id="366"/>
            <p14:sldId id="312"/>
            <p14:sldId id="313"/>
            <p14:sldId id="314"/>
            <p14:sldId id="323"/>
            <p14:sldId id="327"/>
            <p14:sldId id="328"/>
            <p14:sldId id="329"/>
            <p14:sldId id="333"/>
            <p14:sldId id="330"/>
            <p14:sldId id="331"/>
            <p14:sldId id="360"/>
            <p14:sldId id="334"/>
            <p14:sldId id="340"/>
            <p14:sldId id="342"/>
            <p14:sldId id="347"/>
            <p14:sldId id="348"/>
            <p14:sldId id="350"/>
            <p14:sldId id="353"/>
            <p14:sldId id="355"/>
            <p14:sldId id="335"/>
            <p14:sldId id="337"/>
            <p14:sldId id="358"/>
            <p14:sldId id="30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slan Klepets" initials="RK" lastIdx="1" clrIdx="0">
    <p:extLst>
      <p:ext uri="{19B8F6BF-5375-455C-9EA6-DF929625EA0E}">
        <p15:presenceInfo xmlns:p15="http://schemas.microsoft.com/office/powerpoint/2012/main" userId="441f0d8126c8e4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2" autoAdjust="0"/>
    <p:restoredTop sz="94667" autoAdjust="0"/>
  </p:normalViewPr>
  <p:slideViewPr>
    <p:cSldViewPr snapToGrid="0" showGuides="1">
      <p:cViewPr>
        <p:scale>
          <a:sx n="60" d="100"/>
          <a:sy n="60" d="100"/>
        </p:scale>
        <p:origin x="123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4CDAC-005C-423C-9B7E-1B406F1FB54F}" type="datetimeFigureOut">
              <a:rPr lang="ru-RU" smtClean="0"/>
              <a:t>07.12.2024</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DB6E1-87F8-406B-96F7-0257EF47E427}" type="slidenum">
              <a:rPr lang="ru-RU" smtClean="0"/>
              <a:t>‹№›</a:t>
            </a:fld>
            <a:endParaRPr lang="ru-RU"/>
          </a:p>
        </p:txBody>
      </p:sp>
    </p:spTree>
    <p:extLst>
      <p:ext uri="{BB962C8B-B14F-4D97-AF65-F5344CB8AC3E}">
        <p14:creationId xmlns:p14="http://schemas.microsoft.com/office/powerpoint/2010/main" val="4138531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lgn="just">
              <a:lnSpc>
                <a:spcPct val="100000"/>
              </a:lnSpc>
              <a:spcBef>
                <a:spcPts val="1200"/>
              </a:spcBef>
              <a:buNone/>
            </a:pPr>
            <a:r>
              <a:rPr lang="uk-UA" sz="1200" dirty="0">
                <a:latin typeface="Times New Roman" panose="02020603050405020304" pitchFamily="18" charset="0"/>
                <a:cs typeface="Times New Roman" panose="02020603050405020304" pitchFamily="18" charset="0"/>
              </a:rPr>
              <a:t>Як окремий рід військ, Десантно-штурмові війська Збройних Сил України ведуть свою історію від частин і з’єднань Повітряно-десантних військ колишнього СРСР, які дислокувалися на території Української РСР.</a:t>
            </a:r>
          </a:p>
          <a:p>
            <a:pPr marL="0" indent="0" algn="just">
              <a:lnSpc>
                <a:spcPct val="100000"/>
              </a:lnSpc>
              <a:spcBef>
                <a:spcPts val="1200"/>
              </a:spcBef>
              <a:buNone/>
            </a:pPr>
            <a:r>
              <a:rPr lang="uk-UA" sz="1200" dirty="0">
                <a:latin typeface="Times New Roman" panose="02020603050405020304" pitchFamily="18" charset="0"/>
                <a:cs typeface="Times New Roman" panose="02020603050405020304" pitchFamily="18" charset="0"/>
              </a:rPr>
              <a:t>У 1992 році директивою начальника Генерального штабу ЗС України з’єднання і військові частини (підрозділи) повітрянодесантних військ, що увійшли до складу Збройних Сил  України (входили поступово з 1 січня 1992 р. до початку літа 1993 р.), сформували новий рід військ в складі Сухопутних Військ (СВ) Збройних Сил України – Аеромобільні війська.</a:t>
            </a:r>
          </a:p>
          <a:p>
            <a:pPr marL="0" indent="0" algn="just">
              <a:lnSpc>
                <a:spcPct val="100000"/>
              </a:lnSpc>
              <a:buNone/>
            </a:pPr>
            <a:r>
              <a:rPr lang="uk-UA" sz="1200" dirty="0">
                <a:latin typeface="Times New Roman" panose="02020603050405020304" pitchFamily="18" charset="0"/>
                <a:cs typeface="Times New Roman" panose="02020603050405020304" pitchFamily="18" charset="0"/>
              </a:rPr>
              <a:t>Станом на 1993 рік Аеромобільні війська структурно входили до Сухопутних Військ ЗС України та складалися:</a:t>
            </a:r>
            <a:endParaRPr lang="en-US" sz="1200"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
            </a:pPr>
            <a:r>
              <a:rPr lang="uk-UA" sz="1200" dirty="0">
                <a:latin typeface="Times New Roman" panose="02020603050405020304" pitchFamily="18" charset="0"/>
                <a:cs typeface="Times New Roman" panose="02020603050405020304" pitchFamily="18" charset="0"/>
              </a:rPr>
              <a:t>1-ша аеромобільна дивізія (у складі: 25-та повітрянодесантна бригада, 45-та аеромобільна бригада, 91-й артилерійський полк, 28-й окремий навчальний аеромобільний батальйон та комплект військових частин і підрозділів забезпечення);</a:t>
            </a:r>
            <a:endParaRPr lang="en-US" sz="1200"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
            </a:pPr>
            <a:r>
              <a:rPr lang="uk-UA" sz="1200" dirty="0">
                <a:latin typeface="Times New Roman" panose="02020603050405020304" pitchFamily="18" charset="0"/>
                <a:cs typeface="Times New Roman" panose="02020603050405020304" pitchFamily="18" charset="0"/>
              </a:rPr>
              <a:t>23-тя окрема аеромобільна бригада, з пунктом постійної дислокації у м. Кременчук Полтавської області;</a:t>
            </a:r>
            <a:endParaRPr lang="en-US" sz="1200"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
            </a:pPr>
            <a:r>
              <a:rPr lang="uk-UA" sz="1200" dirty="0">
                <a:latin typeface="Times New Roman" panose="02020603050405020304" pitchFamily="18" charset="0"/>
                <a:cs typeface="Times New Roman" panose="02020603050405020304" pitchFamily="18" charset="0"/>
              </a:rPr>
              <a:t>224-й навчальний центр підготовки спеціалістів Аеромобільних військ з пунктом постійної дислокації у м. Хирів Львівської області;</a:t>
            </a:r>
            <a:endParaRPr lang="en-US" sz="1200"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
            </a:pPr>
            <a:r>
              <a:rPr lang="uk-UA" sz="1200" dirty="0">
                <a:latin typeface="Times New Roman" panose="02020603050405020304" pitchFamily="18" charset="0"/>
                <a:cs typeface="Times New Roman" panose="02020603050405020304" pitchFamily="18" charset="0"/>
              </a:rPr>
              <a:t>40-ва окрема аеромобільна бригада з пунктом постійної дислокації у м. Миколаїв;</a:t>
            </a:r>
            <a:endParaRPr lang="en-US" sz="1200" dirty="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
            </a:pPr>
            <a:r>
              <a:rPr lang="uk-UA" sz="1200" dirty="0">
                <a:latin typeface="Times New Roman" panose="02020603050405020304" pitchFamily="18" charset="0"/>
                <a:cs typeface="Times New Roman" panose="02020603050405020304" pitchFamily="18" charset="0"/>
              </a:rPr>
              <a:t>95-й навчальний центр підготовки молодших спеціалістів Аеромобільних військ. Пункт постійної дислокації – м. Житомир.</a:t>
            </a:r>
            <a:endParaRPr lang="en-US" sz="1200" dirty="0">
              <a:latin typeface="Times New Roman" panose="02020603050405020304" pitchFamily="18" charset="0"/>
              <a:cs typeface="Times New Roman" panose="02020603050405020304" pitchFamily="18" charset="0"/>
            </a:endParaRPr>
          </a:p>
          <a:p>
            <a:pPr algn="just"/>
            <a:endParaRPr lang="uk-UA" dirty="0"/>
          </a:p>
          <a:p>
            <a:pPr marL="0" indent="0" algn="just">
              <a:buNone/>
            </a:pPr>
            <a:r>
              <a:rPr lang="uk-UA" sz="1200" b="1" u="sng" dirty="0">
                <a:latin typeface="Times New Roman" panose="02020603050405020304" pitchFamily="18" charset="0"/>
                <a:cs typeface="Times New Roman" panose="02020603050405020304" pitchFamily="18" charset="0"/>
              </a:rPr>
              <a:t>27 липня 2012 р. Аеромобільні війська були перейменовані на </a:t>
            </a:r>
            <a:r>
              <a:rPr lang="uk-UA" sz="1200" b="1" u="sng" dirty="0" err="1">
                <a:latin typeface="Times New Roman" panose="02020603050405020304" pitchFamily="18" charset="0"/>
                <a:cs typeface="Times New Roman" panose="02020603050405020304" pitchFamily="18" charset="0"/>
              </a:rPr>
              <a:t>Високомобільні</a:t>
            </a:r>
            <a:r>
              <a:rPr lang="uk-UA" sz="1200" b="1" u="sng" dirty="0">
                <a:latin typeface="Times New Roman" panose="02020603050405020304" pitchFamily="18" charset="0"/>
                <a:cs typeface="Times New Roman" panose="02020603050405020304" pitchFamily="18" charset="0"/>
              </a:rPr>
              <a:t> десантні війська.</a:t>
            </a:r>
          </a:p>
          <a:p>
            <a:pPr marL="0" indent="0" algn="just">
              <a:buNone/>
            </a:pPr>
            <a:r>
              <a:rPr lang="uk-UA" sz="1200" dirty="0">
                <a:latin typeface="Times New Roman" panose="02020603050405020304" pitchFamily="18" charset="0"/>
                <a:cs typeface="Times New Roman" panose="02020603050405020304" pitchFamily="18" charset="0"/>
              </a:rPr>
              <a:t>На базі управління аеромобільних військ Командування Сухопутних Військ</a:t>
            </a:r>
            <a:br>
              <a:rPr lang="uk-UA" sz="1200" dirty="0">
                <a:latin typeface="Times New Roman" panose="02020603050405020304" pitchFamily="18" charset="0"/>
                <a:cs typeface="Times New Roman" panose="02020603050405020304" pitchFamily="18" charset="0"/>
              </a:rPr>
            </a:br>
            <a:r>
              <a:rPr lang="uk-UA" sz="1200" dirty="0">
                <a:latin typeface="Times New Roman" panose="02020603050405020304" pitchFamily="18" charset="0"/>
                <a:cs typeface="Times New Roman" panose="02020603050405020304" pitchFamily="18" charset="0"/>
              </a:rPr>
              <a:t>Збройних Сил України, було створено – Командування </a:t>
            </a:r>
            <a:r>
              <a:rPr lang="uk-UA" sz="1200" dirty="0" err="1">
                <a:latin typeface="Times New Roman" panose="02020603050405020304" pitchFamily="18" charset="0"/>
                <a:cs typeface="Times New Roman" panose="02020603050405020304" pitchFamily="18" charset="0"/>
              </a:rPr>
              <a:t>Високомобільних</a:t>
            </a:r>
            <a:r>
              <a:rPr lang="uk-UA" sz="1200" dirty="0">
                <a:latin typeface="Times New Roman" panose="02020603050405020304" pitchFamily="18" charset="0"/>
                <a:cs typeface="Times New Roman" panose="02020603050405020304" pitchFamily="18" charset="0"/>
              </a:rPr>
              <a:t> десантних військ Збройних Сил України, як орган військового управління з підпорядкуванням відповідних військових частин: 95 </a:t>
            </a:r>
            <a:r>
              <a:rPr lang="uk-UA" sz="1200" dirty="0" err="1">
                <a:latin typeface="Times New Roman" panose="02020603050405020304" pitchFamily="18" charset="0"/>
                <a:cs typeface="Times New Roman" panose="02020603050405020304" pitchFamily="18" charset="0"/>
              </a:rPr>
              <a:t>оаембр</a:t>
            </a:r>
            <a:r>
              <a:rPr lang="uk-UA" sz="1200" dirty="0">
                <a:latin typeface="Times New Roman" panose="02020603050405020304" pitchFamily="18" charset="0"/>
                <a:cs typeface="Times New Roman" panose="02020603050405020304" pitchFamily="18" charset="0"/>
              </a:rPr>
              <a:t>, 25 </a:t>
            </a:r>
            <a:r>
              <a:rPr lang="uk-UA" sz="1200" dirty="0" err="1">
                <a:latin typeface="Times New Roman" panose="02020603050405020304" pitchFamily="18" charset="0"/>
                <a:cs typeface="Times New Roman" panose="02020603050405020304" pitchFamily="18" charset="0"/>
              </a:rPr>
              <a:t>опдбр</a:t>
            </a:r>
            <a:r>
              <a:rPr lang="uk-UA" sz="1200" dirty="0">
                <a:latin typeface="Times New Roman" panose="02020603050405020304" pitchFamily="18" charset="0"/>
                <a:cs typeface="Times New Roman" panose="02020603050405020304" pitchFamily="18" charset="0"/>
              </a:rPr>
              <a:t>, 79 </a:t>
            </a:r>
            <a:r>
              <a:rPr lang="uk-UA" sz="1200" dirty="0" err="1">
                <a:latin typeface="Times New Roman" panose="02020603050405020304" pitchFamily="18" charset="0"/>
                <a:cs typeface="Times New Roman" panose="02020603050405020304" pitchFamily="18" charset="0"/>
              </a:rPr>
              <a:t>оаембр</a:t>
            </a:r>
            <a:r>
              <a:rPr lang="uk-UA" sz="1200" dirty="0">
                <a:latin typeface="Times New Roman" panose="02020603050405020304" pitchFamily="18" charset="0"/>
                <a:cs typeface="Times New Roman" panose="02020603050405020304" pitchFamily="18" charset="0"/>
              </a:rPr>
              <a:t>, 80 </a:t>
            </a:r>
            <a:r>
              <a:rPr lang="uk-UA" sz="1200" dirty="0" err="1">
                <a:latin typeface="Times New Roman" panose="02020603050405020304" pitchFamily="18" charset="0"/>
                <a:cs typeface="Times New Roman" panose="02020603050405020304" pitchFamily="18" charset="0"/>
              </a:rPr>
              <a:t>оаемп</a:t>
            </a:r>
            <a:r>
              <a:rPr lang="uk-UA" sz="1200" dirty="0">
                <a:latin typeface="Times New Roman" panose="02020603050405020304" pitchFamily="18" charset="0"/>
                <a:cs typeface="Times New Roman" panose="02020603050405020304" pitchFamily="18" charset="0"/>
              </a:rPr>
              <a:t>, 102 склад повітрянодесантної техніки і майна. </a:t>
            </a:r>
          </a:p>
          <a:p>
            <a:pPr marL="0" indent="0" algn="just">
              <a:buNone/>
            </a:pPr>
            <a:r>
              <a:rPr lang="uk-UA" sz="1200" b="1" dirty="0">
                <a:latin typeface="Times New Roman" panose="02020603050405020304" pitchFamily="18" charset="0"/>
                <a:cs typeface="Times New Roman" panose="02020603050405020304" pitchFamily="18" charset="0"/>
              </a:rPr>
              <a:t>У 2013 році:</a:t>
            </a:r>
          </a:p>
          <a:p>
            <a:pPr algn="just"/>
            <a:r>
              <a:rPr lang="uk-UA" sz="1200" dirty="0">
                <a:latin typeface="Times New Roman" panose="02020603050405020304" pitchFamily="18" charset="0"/>
                <a:cs typeface="Times New Roman" panose="02020603050405020304" pitchFamily="18" charset="0"/>
              </a:rPr>
              <a:t>Реорганізовано 80-тий окремий аеромобільний полк у </a:t>
            </a:r>
            <a:r>
              <a:rPr lang="uk-UA" sz="1200" b="1" dirty="0">
                <a:latin typeface="Times New Roman" panose="02020603050405020304" pitchFamily="18" charset="0"/>
                <a:cs typeface="Times New Roman" panose="02020603050405020304" pitchFamily="18" charset="0"/>
              </a:rPr>
              <a:t>80-ту окрему аеромобільну бригаду</a:t>
            </a:r>
            <a:r>
              <a:rPr lang="uk-UA" sz="1200"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a:p>
            <a:pPr algn="just"/>
            <a:r>
              <a:rPr lang="uk-UA" sz="1200" dirty="0">
                <a:latin typeface="Times New Roman" panose="02020603050405020304" pitchFamily="18" charset="0"/>
                <a:cs typeface="Times New Roman" panose="02020603050405020304" pitchFamily="18" charset="0"/>
              </a:rPr>
              <a:t>У Військовій академії (м. Одеса) створений факультет аеромобільних військ і розвідки</a:t>
            </a:r>
          </a:p>
          <a:p>
            <a:pPr marL="0" indent="0" algn="just">
              <a:buNone/>
            </a:pPr>
            <a:r>
              <a:rPr lang="uk-UA" sz="1200" b="1" dirty="0">
                <a:latin typeface="Times New Roman" panose="02020603050405020304" pitchFamily="18" charset="0"/>
                <a:cs typeface="Times New Roman" panose="02020603050405020304" pitchFamily="18" charset="0"/>
              </a:rPr>
              <a:t>У 2014 році:</a:t>
            </a:r>
          </a:p>
          <a:p>
            <a:pPr algn="just"/>
            <a:r>
              <a:rPr lang="uk-UA" sz="1200" dirty="0">
                <a:latin typeface="Times New Roman" panose="02020603050405020304" pitchFamily="18" charset="0"/>
                <a:cs typeface="Times New Roman" panose="02020603050405020304" pitchFamily="18" charset="0"/>
              </a:rPr>
              <a:t>На базі підрозділів (в основному окремих батальйонів) 80-ї, 95-ї та 25-ї бригад була сформована нова – </a:t>
            </a:r>
            <a:r>
              <a:rPr lang="uk-UA" sz="1200" b="1" dirty="0">
                <a:latin typeface="Times New Roman" panose="02020603050405020304" pitchFamily="18" charset="0"/>
                <a:cs typeface="Times New Roman" panose="02020603050405020304" pitchFamily="18" charset="0"/>
              </a:rPr>
              <a:t>81-ша окрема аеромобільна бригада</a:t>
            </a:r>
            <a:r>
              <a:rPr lang="uk-UA" sz="1200" dirty="0">
                <a:latin typeface="Times New Roman" panose="02020603050405020304" pitchFamily="18" charset="0"/>
                <a:cs typeface="Times New Roman" panose="02020603050405020304" pitchFamily="18" charset="0"/>
              </a:rPr>
              <a:t> (базування у </a:t>
            </a:r>
            <a:r>
              <a:rPr lang="uk-UA" sz="1200" dirty="0" err="1">
                <a:latin typeface="Times New Roman" panose="02020603050405020304" pitchFamily="18" charset="0"/>
                <a:cs typeface="Times New Roman" panose="02020603050405020304" pitchFamily="18" charset="0"/>
              </a:rPr>
              <a:t>н.п</a:t>
            </a:r>
            <a:r>
              <a:rPr lang="uk-UA" sz="1200" dirty="0">
                <a:latin typeface="Times New Roman" panose="02020603050405020304" pitchFamily="18" charset="0"/>
                <a:cs typeface="Times New Roman" panose="02020603050405020304" pitchFamily="18" charset="0"/>
              </a:rPr>
              <a:t>.: Костянтинівка, Дружківка, Краматорськ та Полтава). </a:t>
            </a:r>
          </a:p>
          <a:p>
            <a:pPr algn="just"/>
            <a:r>
              <a:rPr lang="uk-UA" sz="1200" dirty="0">
                <a:latin typeface="Times New Roman" panose="02020603050405020304" pitchFamily="18" charset="0"/>
                <a:cs typeface="Times New Roman" panose="02020603050405020304" pitchFamily="18" charset="0"/>
              </a:rPr>
              <a:t>Створено </a:t>
            </a:r>
            <a:r>
              <a:rPr lang="uk-UA" sz="1200" b="1" dirty="0">
                <a:latin typeface="Times New Roman" panose="02020603050405020304" pitchFamily="18" charset="0"/>
                <a:cs typeface="Times New Roman" panose="02020603050405020304" pitchFamily="18" charset="0"/>
              </a:rPr>
              <a:t>148 окремий гаубичний самохідний-артилерійський дивізіони </a:t>
            </a:r>
            <a:r>
              <a:rPr lang="uk-UA" sz="1200" dirty="0">
                <a:latin typeface="Times New Roman" panose="02020603050405020304" pitchFamily="18" charset="0"/>
                <a:cs typeface="Times New Roman" panose="02020603050405020304" pitchFamily="18" charset="0"/>
              </a:rPr>
              <a:t>підпорядковано командиру 81 </a:t>
            </a:r>
            <a:r>
              <a:rPr lang="uk-UA" sz="1200" dirty="0" err="1">
                <a:latin typeface="Times New Roman" panose="02020603050405020304" pitchFamily="18" charset="0"/>
                <a:cs typeface="Times New Roman" panose="02020603050405020304" pitchFamily="18" charset="0"/>
              </a:rPr>
              <a:t>оаембр</a:t>
            </a:r>
            <a:r>
              <a:rPr lang="uk-UA" sz="1200" dirty="0">
                <a:latin typeface="Times New Roman" panose="02020603050405020304" pitchFamily="18" charset="0"/>
                <a:cs typeface="Times New Roman" panose="02020603050405020304" pitchFamily="18" charset="0"/>
              </a:rPr>
              <a:t>.</a:t>
            </a:r>
          </a:p>
          <a:p>
            <a:pPr marL="0" indent="0" algn="just">
              <a:buNone/>
            </a:pPr>
            <a:r>
              <a:rPr lang="uk-UA" sz="1200" b="1" dirty="0">
                <a:latin typeface="Times New Roman" panose="02020603050405020304" pitchFamily="18" charset="0"/>
                <a:cs typeface="Times New Roman" panose="02020603050405020304" pitchFamily="18" charset="0"/>
              </a:rPr>
              <a:t>У 2015 році:</a:t>
            </a:r>
          </a:p>
          <a:p>
            <a:pPr algn="just"/>
            <a:r>
              <a:rPr lang="uk-UA" sz="1200" dirty="0">
                <a:latin typeface="Times New Roman" panose="02020603050405020304" pitchFamily="18" charset="0"/>
                <a:cs typeface="Times New Roman" panose="02020603050405020304" pitchFamily="18" charset="0"/>
              </a:rPr>
              <a:t> Створено </a:t>
            </a:r>
            <a:r>
              <a:rPr lang="uk-UA" sz="1200" b="1" dirty="0">
                <a:latin typeface="Times New Roman" panose="02020603050405020304" pitchFamily="18" charset="0"/>
                <a:cs typeface="Times New Roman" panose="02020603050405020304" pitchFamily="18" charset="0"/>
              </a:rPr>
              <a:t>199 Навчальний Центр</a:t>
            </a:r>
            <a:r>
              <a:rPr lang="uk-UA" sz="1200" dirty="0">
                <a:latin typeface="Times New Roman" panose="02020603050405020304" pitchFamily="18" charset="0"/>
                <a:cs typeface="Times New Roman" panose="02020603050405020304" pitchFamily="18" charset="0"/>
              </a:rPr>
              <a:t>, який перебрав на себе функції підготовки молодших спеціалістів;</a:t>
            </a:r>
          </a:p>
          <a:p>
            <a:pPr algn="just"/>
            <a:r>
              <a:rPr lang="uk-UA" sz="1200" dirty="0">
                <a:latin typeface="Times New Roman" panose="02020603050405020304" pitchFamily="18" charset="0"/>
                <a:cs typeface="Times New Roman" panose="02020603050405020304" pitchFamily="18" charset="0"/>
              </a:rPr>
              <a:t>до складу </a:t>
            </a:r>
            <a:r>
              <a:rPr lang="uk-UA" sz="1200" dirty="0" err="1">
                <a:latin typeface="Times New Roman" panose="02020603050405020304" pitchFamily="18" charset="0"/>
                <a:cs typeface="Times New Roman" panose="02020603050405020304" pitchFamily="18" charset="0"/>
              </a:rPr>
              <a:t>Високомобільних</a:t>
            </a:r>
            <a:r>
              <a:rPr lang="uk-UA" sz="1200" dirty="0">
                <a:latin typeface="Times New Roman" panose="02020603050405020304" pitchFamily="18" charset="0"/>
                <a:cs typeface="Times New Roman" panose="02020603050405020304" pitchFamily="18" charset="0"/>
              </a:rPr>
              <a:t> десантних військ увійшов новий підрозділ –</a:t>
            </a:r>
            <a:r>
              <a:rPr lang="uk-UA" sz="1200" b="1" dirty="0">
                <a:latin typeface="Times New Roman" panose="02020603050405020304" pitchFamily="18" charset="0"/>
                <a:cs typeface="Times New Roman" panose="02020603050405020304" pitchFamily="18" charset="0"/>
              </a:rPr>
              <a:t>347-й інформаційно-телекомунікаційний вузол;</a:t>
            </a:r>
          </a:p>
          <a:p>
            <a:pPr algn="just"/>
            <a:r>
              <a:rPr lang="uk-UA" sz="1200" b="1"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Створено</a:t>
            </a:r>
            <a:r>
              <a:rPr lang="uk-UA" sz="1200" b="1" dirty="0">
                <a:latin typeface="Times New Roman" panose="02020603050405020304" pitchFamily="18" charset="0"/>
                <a:cs typeface="Times New Roman" panose="02020603050405020304" pitchFamily="18" charset="0"/>
              </a:rPr>
              <a:t> 135-й окремий батальйон управління.</a:t>
            </a:r>
            <a:endParaRPr lang="en-US" sz="1200" dirty="0">
              <a:latin typeface="Times New Roman" panose="02020603050405020304" pitchFamily="18" charset="0"/>
              <a:cs typeface="Times New Roman" panose="02020603050405020304" pitchFamily="18" charset="0"/>
            </a:endParaRPr>
          </a:p>
          <a:p>
            <a:pPr algn="just"/>
            <a:endParaRPr lang="uk-UA" dirty="0"/>
          </a:p>
          <a:p>
            <a:pPr marL="0" indent="0" algn="just">
              <a:buNone/>
            </a:pPr>
            <a:r>
              <a:rPr lang="uk-UA" sz="1200" dirty="0">
                <a:latin typeface="Times New Roman" panose="02020603050405020304" pitchFamily="18" charset="0"/>
                <a:cs typeface="Times New Roman" panose="02020603050405020304" pitchFamily="18" charset="0"/>
              </a:rPr>
              <a:t>У 2016 р. </a:t>
            </a:r>
            <a:r>
              <a:rPr lang="uk-UA" sz="1200" dirty="0" err="1">
                <a:latin typeface="Times New Roman" panose="02020603050405020304" pitchFamily="18" charset="0"/>
                <a:cs typeface="Times New Roman" panose="02020603050405020304" pitchFamily="18" charset="0"/>
              </a:rPr>
              <a:t>Високомобільні</a:t>
            </a:r>
            <a:r>
              <a:rPr lang="uk-UA" sz="1200" dirty="0">
                <a:latin typeface="Times New Roman" panose="02020603050405020304" pitchFamily="18" charset="0"/>
                <a:cs typeface="Times New Roman" panose="02020603050405020304" pitchFamily="18" charset="0"/>
              </a:rPr>
              <a:t> десантні війська були остаточно виведені зі складу Сухопутних Військ Збройних Сил України і стали окремим родом військ Збройних Сил України (згідно Закону №1420-VIII від 16 червня 2016 р., прийнятому Верховною Радою України). </a:t>
            </a:r>
          </a:p>
          <a:p>
            <a:pPr marL="0" indent="0" algn="just">
              <a:buNone/>
            </a:pPr>
            <a:r>
              <a:rPr lang="uk-UA" sz="1200" dirty="0">
                <a:latin typeface="Times New Roman" panose="02020603050405020304" pitchFamily="18" charset="0"/>
                <a:cs typeface="Times New Roman" panose="02020603050405020304" pitchFamily="18" charset="0"/>
              </a:rPr>
              <a:t>У 2016 році до складу </a:t>
            </a:r>
            <a:r>
              <a:rPr lang="uk-UA" sz="1200" dirty="0" err="1">
                <a:latin typeface="Times New Roman" panose="02020603050405020304" pitchFamily="18" charset="0"/>
                <a:cs typeface="Times New Roman" panose="02020603050405020304" pitchFamily="18" charset="0"/>
              </a:rPr>
              <a:t>Високомобільних</a:t>
            </a:r>
            <a:r>
              <a:rPr lang="uk-UA" sz="1200" dirty="0">
                <a:latin typeface="Times New Roman" panose="02020603050405020304" pitchFamily="18" charset="0"/>
                <a:cs typeface="Times New Roman" panose="02020603050405020304" pitchFamily="18" charset="0"/>
              </a:rPr>
              <a:t> десантних військ увійшла </a:t>
            </a:r>
            <a:r>
              <a:rPr lang="uk-UA" sz="1200" b="1" dirty="0">
                <a:latin typeface="Times New Roman" panose="02020603050405020304" pitchFamily="18" charset="0"/>
                <a:cs typeface="Times New Roman" panose="02020603050405020304" pitchFamily="18" charset="0"/>
              </a:rPr>
              <a:t>124-та топографічна частина.</a:t>
            </a:r>
            <a:endParaRPr lang="uk-UA" sz="1200" dirty="0">
              <a:latin typeface="Times New Roman" panose="02020603050405020304" pitchFamily="18" charset="0"/>
              <a:cs typeface="Times New Roman" panose="02020603050405020304" pitchFamily="18" charset="0"/>
            </a:endParaRPr>
          </a:p>
          <a:p>
            <a:pPr algn="just"/>
            <a:endParaRPr lang="en-US" dirty="0"/>
          </a:p>
        </p:txBody>
      </p:sp>
      <p:sp>
        <p:nvSpPr>
          <p:cNvPr id="4" name="Номер слайда 3"/>
          <p:cNvSpPr>
            <a:spLocks noGrp="1"/>
          </p:cNvSpPr>
          <p:nvPr>
            <p:ph type="sldNum" sz="quarter" idx="10"/>
          </p:nvPr>
        </p:nvSpPr>
        <p:spPr/>
        <p:txBody>
          <a:bodyPr/>
          <a:lstStyle/>
          <a:p>
            <a:fld id="{822DB6E1-87F8-406B-96F7-0257EF47E427}" type="slidenum">
              <a:rPr lang="ru-RU" smtClean="0"/>
              <a:t>10</a:t>
            </a:fld>
            <a:endParaRPr lang="ru-RU"/>
          </a:p>
        </p:txBody>
      </p:sp>
    </p:spTree>
    <p:extLst>
      <p:ext uri="{BB962C8B-B14F-4D97-AF65-F5344CB8AC3E}">
        <p14:creationId xmlns:p14="http://schemas.microsoft.com/office/powerpoint/2010/main" val="1673784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indent="0" algn="just">
              <a:buNone/>
            </a:pPr>
            <a:r>
              <a:rPr lang="uk-UA" sz="1200" dirty="0">
                <a:latin typeface="Times New Roman" panose="02020603050405020304" pitchFamily="18" charset="0"/>
                <a:cs typeface="Times New Roman" panose="02020603050405020304" pitchFamily="18" charset="0"/>
              </a:rPr>
              <a:t>У 2017 році Президентом України був підписаний Указ “Про встановлення в Україні Дня Десантно-штурмових військ Збройних Сил України”, яким “ураховуючи хоробрість та героїзм воїнів-десантників, виявлені у боротьбі за свободу, незалежність та територіальну цілісність України, з метою відродження національної військової ідентичності, започаткування сучасних традицій вшанування звитяг українського війська та виховання у громадян патріотизму…” було визначено 21 листопада (день Архистратига Михаїла).</a:t>
            </a:r>
          </a:p>
          <a:p>
            <a:pPr marL="0" indent="0" algn="just">
              <a:buNone/>
            </a:pPr>
            <a:r>
              <a:rPr lang="uk-UA" sz="1200" dirty="0">
                <a:latin typeface="Times New Roman" panose="02020603050405020304" pitchFamily="18" charset="0"/>
                <a:cs typeface="Times New Roman" panose="02020603050405020304" pitchFamily="18" charset="0"/>
              </a:rPr>
              <a:t>Була змінена символіка.</a:t>
            </a:r>
            <a:r>
              <a:rPr lang="uk-UA" sz="1200" b="1" i="1" dirty="0">
                <a:latin typeface="Times New Roman" panose="02020603050405020304" pitchFamily="18" charset="0"/>
                <a:cs typeface="Times New Roman" panose="02020603050405020304" pitchFamily="18" charset="0"/>
              </a:rPr>
              <a:t> </a:t>
            </a:r>
            <a:r>
              <a:rPr lang="uk-UA" sz="1200" dirty="0">
                <a:latin typeface="Times New Roman" panose="02020603050405020304" pitchFamily="18" charset="0"/>
                <a:cs typeface="Times New Roman" panose="02020603050405020304" pitchFamily="18" charset="0"/>
              </a:rPr>
              <a:t>Емблемою ДШВ стало зображення парашута з розкритим куполом та стропами, в центрі якого – меч з хвилястим лезом (вогняна зброя Архистратига Михаїла). Верхня частина зображення накладена на два розгорнутих крила, а нижня частина – на стрічку з гаслом “ЗАВЖДИ ПЕРШІ”. Замість блакитних беретів десантники отримали берети кольору “</a:t>
            </a:r>
            <a:r>
              <a:rPr lang="uk-UA" sz="1200" dirty="0" err="1">
                <a:latin typeface="Times New Roman" panose="02020603050405020304" pitchFamily="18" charset="0"/>
                <a:cs typeface="Times New Roman" panose="02020603050405020304" pitchFamily="18" charset="0"/>
              </a:rPr>
              <a:t>марун</a:t>
            </a:r>
            <a:r>
              <a:rPr lang="uk-UA" sz="1200" dirty="0">
                <a:latin typeface="Times New Roman" panose="02020603050405020304" pitchFamily="18" charset="0"/>
                <a:cs typeface="Times New Roman" panose="02020603050405020304" pitchFamily="18" charset="0"/>
              </a:rPr>
              <a:t>”, що відповідає європейським традиціям.</a:t>
            </a:r>
            <a:endParaRPr lang="en-US" sz="1200" dirty="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uk-UA" dirty="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uk-UA" dirty="0">
                <a:latin typeface="Times New Roman" panose="02020603050405020304" pitchFamily="18" charset="0"/>
                <a:cs typeface="Times New Roman" panose="02020603050405020304" pitchFamily="18" charset="0"/>
              </a:rPr>
              <a:t>Емблемою ДШВ стало зображення парашута з розкритим куполом та стропами, в центрі якого – меч з хвилястим лезом (вогняна зброя Архистратига Михаїла). Верхня частина зображення накладена на два розгорнутих крила, а нижня частина – на стрічку з гаслом “ЗАВЖДИ ПЕРШІ”. Замість блакитних беретів десантники отримали берети кольору “</a:t>
            </a:r>
            <a:r>
              <a:rPr lang="uk-UA" b="1" dirty="0" err="1">
                <a:solidFill>
                  <a:srgbClr val="800000"/>
                </a:solidFill>
                <a:latin typeface="Times New Roman" panose="02020603050405020304" pitchFamily="18" charset="0"/>
                <a:cs typeface="Times New Roman" panose="02020603050405020304" pitchFamily="18" charset="0"/>
              </a:rPr>
              <a:t>марун</a:t>
            </a:r>
            <a:r>
              <a:rPr lang="uk-UA" dirty="0">
                <a:latin typeface="Times New Roman" panose="02020603050405020304" pitchFamily="18" charset="0"/>
                <a:cs typeface="Times New Roman" panose="02020603050405020304" pitchFamily="18" charset="0"/>
              </a:rPr>
              <a:t>”, що відповідає світовим традиціям десантних військ.</a:t>
            </a:r>
          </a:p>
          <a:p>
            <a:r>
              <a:rPr lang="uk-UA" sz="1200" dirty="0">
                <a:solidFill>
                  <a:srgbClr val="800000"/>
                </a:solidFill>
              </a:rPr>
              <a:t>Нарукавний знак ДШВ ЗСУ</a:t>
            </a:r>
          </a:p>
          <a:p>
            <a:pPr marL="0" indent="0">
              <a:lnSpc>
                <a:spcPct val="130000"/>
              </a:lnSpc>
              <a:buNone/>
            </a:pPr>
            <a:r>
              <a:rPr lang="uk-UA" sz="1200" b="1" dirty="0">
                <a:latin typeface="UAF Sans" panose="020B0604020202020204" charset="-52"/>
                <a:ea typeface="UAF Sans" panose="020B0604020202020204" charset="-52"/>
              </a:rPr>
              <a:t>Тризуб – родовий знак київських князів</a:t>
            </a:r>
            <a:r>
              <a:rPr lang="uk-UA" sz="1200" dirty="0">
                <a:latin typeface="UAF Sans" panose="020B0604020202020204" charset="-52"/>
                <a:ea typeface="UAF Sans" panose="020B0604020202020204" charset="-52"/>
              </a:rPr>
              <a:t>, починаючи з Володимира Великого, а згодом – і всієї династії Рюриковичів з Х по ХІІІ століття. Періоду найбільшої могутності Київської Русі.</a:t>
            </a:r>
          </a:p>
          <a:p>
            <a:pPr marL="0" indent="0">
              <a:lnSpc>
                <a:spcPct val="130000"/>
              </a:lnSpc>
              <a:buNone/>
            </a:pPr>
            <a:r>
              <a:rPr lang="uk-UA" sz="1200" dirty="0">
                <a:latin typeface="UAF Sans" panose="020B0604020202020204" charset="-52"/>
                <a:ea typeface="UAF Sans" panose="020B0604020202020204" charset="-52"/>
              </a:rPr>
              <a:t>В грудні 1917 року тризуб був прийнятий як герб УНР, лишався символом української державності за часів Гетьманату та Директорії. А з 20-х років ХХ століття – знаком українського визвольного руху. </a:t>
            </a:r>
          </a:p>
          <a:p>
            <a:pPr marL="0" indent="0">
              <a:lnSpc>
                <a:spcPct val="130000"/>
              </a:lnSpc>
              <a:buNone/>
            </a:pPr>
            <a:r>
              <a:rPr lang="uk-UA" sz="1200" dirty="0">
                <a:latin typeface="UAF Sans" panose="020B0604020202020204" charset="-52"/>
                <a:ea typeface="UAF Sans" panose="020B0604020202020204" charset="-52"/>
              </a:rPr>
              <a:t>Активно використовувався українськими </a:t>
            </a:r>
            <a:r>
              <a:rPr lang="uk-UA" sz="1200" dirty="0" err="1">
                <a:latin typeface="UAF Sans" panose="020B0604020202020204" charset="-52"/>
                <a:ea typeface="UAF Sans" panose="020B0604020202020204" charset="-52"/>
              </a:rPr>
              <a:t>мілітарними</a:t>
            </a:r>
            <a:r>
              <a:rPr lang="uk-UA" sz="1200" dirty="0">
                <a:latin typeface="UAF Sans" panose="020B0604020202020204" charset="-52"/>
                <a:ea typeface="UAF Sans" panose="020B0604020202020204" charset="-52"/>
              </a:rPr>
              <a:t> формуваннями, зокрема  Карпатської Січі та воїнами УПА. Тризуб став важливим елементом ідентифікації українців, символом національної гордості, знаком свободи.</a:t>
            </a:r>
          </a:p>
          <a:p>
            <a:pPr marL="0" indent="0">
              <a:lnSpc>
                <a:spcPct val="130000"/>
              </a:lnSpc>
              <a:buNone/>
            </a:pPr>
            <a:r>
              <a:rPr lang="uk-UA" sz="1200" dirty="0">
                <a:latin typeface="UAF Sans" panose="020B0604020202020204" charset="-52"/>
                <a:ea typeface="UAF Sans" panose="020B0604020202020204" charset="-52"/>
              </a:rPr>
              <a:t>У 1992 році Верховна Рада України прийняла рішення про затвердження тризуба як офіційного герба нашої держави. </a:t>
            </a:r>
            <a:r>
              <a:rPr lang="uk-UA" sz="1200" b="1" dirty="0">
                <a:latin typeface="UAF Sans" panose="020B0604020202020204" charset="-52"/>
                <a:ea typeface="UAF Sans" panose="020B0604020202020204" charset="-52"/>
              </a:rPr>
              <a:t>Стилізований тризуб Армії УНР використовується ЗСУ в якості нарукавного знаку.</a:t>
            </a:r>
          </a:p>
          <a:p>
            <a:pPr marL="0" indent="0">
              <a:lnSpc>
                <a:spcPct val="130000"/>
              </a:lnSpc>
              <a:buNone/>
            </a:pPr>
            <a:endParaRPr lang="uk-UA" sz="1200" b="1" dirty="0">
              <a:latin typeface="UAF Sans" panose="020B0604020202020204" charset="-52"/>
              <a:ea typeface="UAF Sans" panose="020B0604020202020204" charset="-52"/>
            </a:endParaRPr>
          </a:p>
          <a:p>
            <a:pPr marL="0" indent="0">
              <a:lnSpc>
                <a:spcPct val="130000"/>
              </a:lnSpc>
              <a:buNone/>
            </a:pPr>
            <a:r>
              <a:rPr lang="uk-UA" sz="1200" dirty="0">
                <a:latin typeface="UAF Sans" panose="020B0604020202020204" charset="-52"/>
                <a:ea typeface="UAF Sans" panose="020B0604020202020204" charset="-52"/>
              </a:rPr>
              <a:t>Так, нарукавний знак ДШВ ЗСУ являє собою нашивку марунового кольору у формі розкритого парашута зі знаком давнього українського герба. </a:t>
            </a:r>
          </a:p>
          <a:p>
            <a:pPr marL="0" indent="0">
              <a:lnSpc>
                <a:spcPct val="130000"/>
              </a:lnSpc>
              <a:buNone/>
            </a:pPr>
            <a:endParaRPr lang="uk-UA" sz="1200" dirty="0">
              <a:solidFill>
                <a:srgbClr val="800000"/>
              </a:solidFill>
              <a:latin typeface="UAF Sans" panose="020B0604020202020204" charset="-52"/>
              <a:ea typeface="UAF Sans" panose="020B0604020202020204" charset="-52"/>
            </a:endParaRPr>
          </a:p>
          <a:p>
            <a:r>
              <a:rPr lang="uk-UA" sz="1200" dirty="0">
                <a:latin typeface="UAF Sans" pitchFamily="2" charset="-52"/>
                <a:ea typeface="UAF Sans" pitchFamily="2" charset="-52"/>
              </a:rPr>
              <a:t>Прапор Десантно-штурмових військ Збройних Сил України являє собою </a:t>
            </a:r>
            <a:r>
              <a:rPr lang="uk-UA" sz="1200" b="1" dirty="0">
                <a:latin typeface="UAF Sans" pitchFamily="2" charset="-52"/>
                <a:ea typeface="UAF Sans" pitchFamily="2" charset="-52"/>
              </a:rPr>
              <a:t>прямокутне полотнище марунового кольору </a:t>
            </a:r>
            <a:r>
              <a:rPr lang="uk-UA" sz="1200" dirty="0">
                <a:latin typeface="UAF Sans" pitchFamily="2" charset="-52"/>
                <a:ea typeface="UAF Sans" pitchFamily="2" charset="-52"/>
              </a:rPr>
              <a:t>зі співвідношенням сторін 2:3.</a:t>
            </a:r>
          </a:p>
          <a:p>
            <a:r>
              <a:rPr lang="uk-UA" sz="1200" dirty="0">
                <a:latin typeface="UAF Sans" pitchFamily="2" charset="-52"/>
                <a:ea typeface="UAF Sans" pitchFamily="2" charset="-52"/>
              </a:rPr>
              <a:t>На лицьовій стороні прапора Десантно-штурмових військ Збройних Сил України в центрі вміщено зображення </a:t>
            </a:r>
            <a:r>
              <a:rPr lang="uk-UA" sz="1200" b="1" dirty="0">
                <a:latin typeface="UAF Sans" pitchFamily="2" charset="-52"/>
                <a:ea typeface="UAF Sans" pitchFamily="2" charset="-52"/>
              </a:rPr>
              <a:t>емблеми Десантно-штурмових військ Збройних Сил України</a:t>
            </a:r>
            <a:r>
              <a:rPr lang="uk-UA" sz="1200" dirty="0">
                <a:latin typeface="UAF Sans" pitchFamily="2" charset="-52"/>
                <a:ea typeface="UAF Sans" pitchFamily="2" charset="-52"/>
              </a:rPr>
              <a:t>. Висота емблеми становить 4/5 висоти полотнища.</a:t>
            </a:r>
          </a:p>
          <a:p>
            <a:endParaRPr lang="uk-UA" sz="600" dirty="0">
              <a:latin typeface="UAF Sans" pitchFamily="2" charset="-52"/>
              <a:ea typeface="UAF Sans" pitchFamily="2" charset="-52"/>
            </a:endParaRPr>
          </a:p>
          <a:p>
            <a:r>
              <a:rPr lang="uk-UA" sz="1200" dirty="0">
                <a:latin typeface="UAF Sans" pitchFamily="2" charset="-52"/>
                <a:ea typeface="UAF Sans" pitchFamily="2" charset="-52"/>
              </a:rPr>
              <a:t>На зворотній – в центрі вміщено зображення </a:t>
            </a:r>
            <a:r>
              <a:rPr lang="uk-UA" sz="1200" b="1" dirty="0">
                <a:latin typeface="UAF Sans" pitchFamily="2" charset="-52"/>
                <a:ea typeface="UAF Sans" pitchFamily="2" charset="-52"/>
              </a:rPr>
              <a:t>Архистратига Михаїла в бойових обладунках</a:t>
            </a:r>
            <a:r>
              <a:rPr lang="uk-UA" sz="1200" dirty="0">
                <a:latin typeface="UAF Sans" pitchFamily="2" charset="-52"/>
                <a:ea typeface="UAF Sans" pitchFamily="2" charset="-52"/>
              </a:rPr>
              <a:t>. </a:t>
            </a:r>
          </a:p>
          <a:p>
            <a:pPr marL="0" indent="0">
              <a:lnSpc>
                <a:spcPct val="130000"/>
              </a:lnSpc>
              <a:buNone/>
            </a:pPr>
            <a:br>
              <a:rPr lang="ru-RU" sz="1200" dirty="0">
                <a:solidFill>
                  <a:srgbClr val="800000"/>
                </a:solidFill>
              </a:rPr>
            </a:br>
            <a:endParaRPr lang="en-US" dirty="0"/>
          </a:p>
        </p:txBody>
      </p:sp>
      <p:sp>
        <p:nvSpPr>
          <p:cNvPr id="4" name="Номер слайда 3"/>
          <p:cNvSpPr>
            <a:spLocks noGrp="1"/>
          </p:cNvSpPr>
          <p:nvPr>
            <p:ph type="sldNum" sz="quarter" idx="10"/>
          </p:nvPr>
        </p:nvSpPr>
        <p:spPr/>
        <p:txBody>
          <a:bodyPr/>
          <a:lstStyle/>
          <a:p>
            <a:fld id="{822DB6E1-87F8-406B-96F7-0257EF47E427}" type="slidenum">
              <a:rPr lang="ru-RU" smtClean="0"/>
              <a:t>11</a:t>
            </a:fld>
            <a:endParaRPr lang="ru-RU"/>
          </a:p>
        </p:txBody>
      </p:sp>
    </p:spTree>
    <p:extLst>
      <p:ext uri="{BB962C8B-B14F-4D97-AF65-F5344CB8AC3E}">
        <p14:creationId xmlns:p14="http://schemas.microsoft.com/office/powerpoint/2010/main" val="1628770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53232-AFDA-4199-453B-EAEB9549CD1D}"/>
              </a:ext>
            </a:extLst>
          </p:cNvPr>
          <p:cNvSpPr>
            <a:spLocks noGrp="1"/>
          </p:cNvSpPr>
          <p:nvPr>
            <p:ph type="ctrTitle"/>
          </p:nvPr>
        </p:nvSpPr>
        <p:spPr>
          <a:xfrm>
            <a:off x="1524000" y="1122363"/>
            <a:ext cx="9144000" cy="2387600"/>
          </a:xfrm>
        </p:spPr>
        <p:txBody>
          <a:bodyPr anchor="b"/>
          <a:lstStyle>
            <a:lvl1pPr algn="ctr">
              <a:defRPr sz="6000">
                <a:latin typeface="UAF Sans SemiBold" pitchFamily="2" charset="-52"/>
                <a:ea typeface="UAF Sans SemiBold" pitchFamily="2" charset="-52"/>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6E8D2DA7-416B-DBC9-2685-4D2D50317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B098E046-5251-8D1E-F981-3277B0FB151D}"/>
              </a:ext>
            </a:extLst>
          </p:cNvPr>
          <p:cNvSpPr>
            <a:spLocks noGrp="1"/>
          </p:cNvSpPr>
          <p:nvPr>
            <p:ph type="dt" sz="half" idx="10"/>
          </p:nvPr>
        </p:nvSpPr>
        <p:spPr>
          <a:xfrm>
            <a:off x="838200" y="6356350"/>
            <a:ext cx="2743200" cy="365125"/>
          </a:xfrm>
          <a:prstGeom prst="rect">
            <a:avLst/>
          </a:prstGeom>
        </p:spPr>
        <p:txBody>
          <a:bodyPr/>
          <a:lstStyle/>
          <a:p>
            <a:fld id="{150CD462-C9DA-4DE9-BC94-EDEEDC476D28}" type="datetime1">
              <a:rPr lang="ru-RU" smtClean="0"/>
              <a:t>07.12.2024</a:t>
            </a:fld>
            <a:endParaRPr lang="ru-RU"/>
          </a:p>
        </p:txBody>
      </p:sp>
      <p:sp>
        <p:nvSpPr>
          <p:cNvPr id="5" name="Footer Placeholder 4">
            <a:extLst>
              <a:ext uri="{FF2B5EF4-FFF2-40B4-BE49-F238E27FC236}">
                <a16:creationId xmlns:a16="http://schemas.microsoft.com/office/drawing/2014/main" id="{5C363989-12E7-C1C8-B226-5364A4A5564D}"/>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63B0F845-D38C-FD5A-5B9A-90B4F21FD3D7}"/>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429329213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BCF7-8835-D974-E130-D1433835A309}"/>
              </a:ext>
            </a:extLst>
          </p:cNvPr>
          <p:cNvSpPr>
            <a:spLocks noGrp="1"/>
          </p:cNvSpPr>
          <p:nvPr>
            <p:ph type="title"/>
          </p:nvPr>
        </p:nvSpPr>
        <p:spPr/>
        <p:txBody>
          <a:bodyPr>
            <a:normAutofit/>
          </a:bodyPr>
          <a:lstStyle>
            <a:lvl1pPr>
              <a:defRPr sz="2800">
                <a:solidFill>
                  <a:srgbClr val="800000"/>
                </a:solidFill>
              </a:defRPr>
            </a:lvl1pPr>
          </a:lstStyle>
          <a:p>
            <a:r>
              <a:rPr lang="en-US" dirty="0"/>
              <a:t>Click to edit Master title style</a:t>
            </a:r>
            <a:endParaRPr lang="ru-RU" dirty="0"/>
          </a:p>
        </p:txBody>
      </p:sp>
      <p:sp>
        <p:nvSpPr>
          <p:cNvPr id="3" name="Content Placeholder 2">
            <a:extLst>
              <a:ext uri="{FF2B5EF4-FFF2-40B4-BE49-F238E27FC236}">
                <a16:creationId xmlns:a16="http://schemas.microsoft.com/office/drawing/2014/main" id="{3F999A47-075B-A176-4CDB-15F4CAD209C0}"/>
              </a:ext>
            </a:extLst>
          </p:cNvPr>
          <p:cNvSpPr>
            <a:spLocks noGrp="1"/>
          </p:cNvSpPr>
          <p:nvPr>
            <p:ph idx="1"/>
          </p:nvPr>
        </p:nvSpPr>
        <p:spPr/>
        <p:txBody>
          <a:bodyPr/>
          <a:lstStyle>
            <a:lvl1pPr marL="228600" indent="-228600">
              <a:buClr>
                <a:srgbClr val="800000"/>
              </a:buClr>
              <a:buSzPct val="120000"/>
              <a:buFont typeface="Wingdings" panose="05000000000000000000" pitchFamily="2" charset="2"/>
              <a:buChar char="ü"/>
              <a:defRPr/>
            </a:lvl1pPr>
            <a:lvl2pPr marL="685800" indent="-228600">
              <a:buClr>
                <a:srgbClr val="800000"/>
              </a:buClr>
              <a:buFont typeface="Wingdings" panose="05000000000000000000" pitchFamily="2" charset="2"/>
              <a:buChar char="ü"/>
              <a:defRPr/>
            </a:lvl2pPr>
            <a:lvl3pPr marL="1143000" indent="-228600">
              <a:buClr>
                <a:srgbClr val="800000"/>
              </a:buClr>
              <a:buFont typeface="Wingdings" panose="05000000000000000000" pitchFamily="2" charset="2"/>
              <a:buChar char="ü"/>
              <a:defRPr/>
            </a:lvl3pPr>
            <a:lvl4pPr marL="1600200" indent="-228600">
              <a:buClr>
                <a:srgbClr val="800000"/>
              </a:buClr>
              <a:buFont typeface="Wingdings" panose="05000000000000000000" pitchFamily="2" charset="2"/>
              <a:buChar char="ü"/>
              <a:defRPr/>
            </a:lvl4pPr>
            <a:lvl5pPr marL="2057400" indent="-228600">
              <a:buClr>
                <a:srgbClr val="800000"/>
              </a:buClr>
              <a:buFont typeface="Wingdings" panose="05000000000000000000" pitchFamily="2" charset="2"/>
              <a:buChar char="ü"/>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7" name="Title 1">
            <a:extLst>
              <a:ext uri="{FF2B5EF4-FFF2-40B4-BE49-F238E27FC236}">
                <a16:creationId xmlns:a16="http://schemas.microsoft.com/office/drawing/2014/main" id="{D9C3B383-D875-FEB4-0416-35827708E181}"/>
              </a:ext>
            </a:extLst>
          </p:cNvPr>
          <p:cNvSpPr txBox="1">
            <a:spLocks/>
          </p:cNvSpPr>
          <p:nvPr userDrawn="1"/>
        </p:nvSpPr>
        <p:spPr>
          <a:xfrm>
            <a:off x="832698" y="5729838"/>
            <a:ext cx="6839415"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nSpc>
                <a:spcPct val="100000"/>
              </a:lnSpc>
            </a:pPr>
            <a:r>
              <a:rPr lang="ru-RU" sz="1400" dirty="0">
                <a:solidFill>
                  <a:schemeClr val="bg1"/>
                </a:solidFill>
              </a:rPr>
              <a:t>Десантно-штурмов</a:t>
            </a:r>
            <a:r>
              <a:rPr lang="uk-UA" sz="1400" dirty="0">
                <a:solidFill>
                  <a:schemeClr val="bg1"/>
                </a:solidFill>
              </a:rPr>
              <a:t>і війська</a:t>
            </a:r>
            <a:br>
              <a:rPr lang="uk-UA" sz="1400" dirty="0">
                <a:solidFill>
                  <a:schemeClr val="bg1"/>
                </a:solidFill>
              </a:rPr>
            </a:br>
            <a:r>
              <a:rPr lang="uk-UA" sz="1400" dirty="0">
                <a:solidFill>
                  <a:schemeClr val="bg1"/>
                </a:solidFill>
              </a:rPr>
              <a:t>Збройних Сил України</a:t>
            </a:r>
            <a:endParaRPr lang="ru-RU" sz="1400" dirty="0">
              <a:solidFill>
                <a:schemeClr val="bg1"/>
              </a:solidFill>
            </a:endParaRPr>
          </a:p>
        </p:txBody>
      </p:sp>
    </p:spTree>
    <p:extLst>
      <p:ext uri="{BB962C8B-B14F-4D97-AF65-F5344CB8AC3E}">
        <p14:creationId xmlns:p14="http://schemas.microsoft.com/office/powerpoint/2010/main" val="333149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4497-9425-6605-FBD0-507EC4457C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4B3950B7-449A-0B37-11DE-73A6F41700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9A54452-6C0C-7BC1-F1C1-A467FAA9F4B4}"/>
              </a:ext>
            </a:extLst>
          </p:cNvPr>
          <p:cNvSpPr>
            <a:spLocks noGrp="1"/>
          </p:cNvSpPr>
          <p:nvPr>
            <p:ph type="dt" sz="half" idx="10"/>
          </p:nvPr>
        </p:nvSpPr>
        <p:spPr>
          <a:xfrm>
            <a:off x="838200" y="6356350"/>
            <a:ext cx="2743200" cy="365125"/>
          </a:xfrm>
          <a:prstGeom prst="rect">
            <a:avLst/>
          </a:prstGeom>
        </p:spPr>
        <p:txBody>
          <a:bodyPr/>
          <a:lstStyle/>
          <a:p>
            <a:fld id="{CFDF7B2C-63D4-407C-9333-FA9BC2BBFB34}" type="datetime1">
              <a:rPr lang="ru-RU" smtClean="0"/>
              <a:t>07.12.2024</a:t>
            </a:fld>
            <a:endParaRPr lang="ru-RU"/>
          </a:p>
        </p:txBody>
      </p:sp>
      <p:sp>
        <p:nvSpPr>
          <p:cNvPr id="5" name="Footer Placeholder 4">
            <a:extLst>
              <a:ext uri="{FF2B5EF4-FFF2-40B4-BE49-F238E27FC236}">
                <a16:creationId xmlns:a16="http://schemas.microsoft.com/office/drawing/2014/main" id="{CADD55A7-6419-C0B5-3DB9-9CB498A5A38C}"/>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7469975E-C0CC-E488-59EB-37270B4A312A}"/>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101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E1879-88D5-2A5C-A735-CD9B5B9B2EB3}"/>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17C70D89-B479-9C87-702A-24887FDDA0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9EAF640B-1F64-4EAC-D351-6B1F5679D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E3EC88C6-45E2-0654-FFEE-D8F3E3075C43}"/>
              </a:ext>
            </a:extLst>
          </p:cNvPr>
          <p:cNvSpPr>
            <a:spLocks noGrp="1"/>
          </p:cNvSpPr>
          <p:nvPr>
            <p:ph type="dt" sz="half" idx="10"/>
          </p:nvPr>
        </p:nvSpPr>
        <p:spPr>
          <a:xfrm>
            <a:off x="838200" y="6356350"/>
            <a:ext cx="2743200" cy="365125"/>
          </a:xfrm>
          <a:prstGeom prst="rect">
            <a:avLst/>
          </a:prstGeom>
        </p:spPr>
        <p:txBody>
          <a:bodyPr/>
          <a:lstStyle/>
          <a:p>
            <a:fld id="{DD0AA2B6-6340-4AFA-B0EE-613CF98E7003}" type="datetime1">
              <a:rPr lang="ru-RU" smtClean="0"/>
              <a:t>07.12.2024</a:t>
            </a:fld>
            <a:endParaRPr lang="ru-RU"/>
          </a:p>
        </p:txBody>
      </p:sp>
      <p:sp>
        <p:nvSpPr>
          <p:cNvPr id="6" name="Footer Placeholder 5">
            <a:extLst>
              <a:ext uri="{FF2B5EF4-FFF2-40B4-BE49-F238E27FC236}">
                <a16:creationId xmlns:a16="http://schemas.microsoft.com/office/drawing/2014/main" id="{9399F793-EC32-5C63-EB41-327216CB471B}"/>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DE657835-0F15-253F-7EC7-4323D2BAD9AD}"/>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81060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06792-B142-0271-6B2E-15E6090B8767}"/>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F22D77DB-B087-7E0C-25B9-AC683C5229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E05ACA-675A-C644-EA45-E0EA8785B1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E67FBAE9-113A-FD09-FE0D-22707633A4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2036BC-1D85-D8E9-13AE-8272619B07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F62278C4-E2D3-E2D0-567D-1AC4AB11707E}"/>
              </a:ext>
            </a:extLst>
          </p:cNvPr>
          <p:cNvSpPr>
            <a:spLocks noGrp="1"/>
          </p:cNvSpPr>
          <p:nvPr>
            <p:ph type="dt" sz="half" idx="10"/>
          </p:nvPr>
        </p:nvSpPr>
        <p:spPr>
          <a:xfrm>
            <a:off x="838200" y="6356350"/>
            <a:ext cx="2743200" cy="365125"/>
          </a:xfrm>
          <a:prstGeom prst="rect">
            <a:avLst/>
          </a:prstGeom>
        </p:spPr>
        <p:txBody>
          <a:bodyPr/>
          <a:lstStyle/>
          <a:p>
            <a:fld id="{FD1446E8-FA0D-43F9-937D-0A817C65D5A7}" type="datetime1">
              <a:rPr lang="ru-RU" smtClean="0"/>
              <a:t>07.12.2024</a:t>
            </a:fld>
            <a:endParaRPr lang="ru-RU"/>
          </a:p>
        </p:txBody>
      </p:sp>
      <p:sp>
        <p:nvSpPr>
          <p:cNvPr id="8" name="Footer Placeholder 7">
            <a:extLst>
              <a:ext uri="{FF2B5EF4-FFF2-40B4-BE49-F238E27FC236}">
                <a16:creationId xmlns:a16="http://schemas.microsoft.com/office/drawing/2014/main" id="{B79EA204-3BAA-CCB5-249B-70D99E108001}"/>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9" name="Slide Number Placeholder 8">
            <a:extLst>
              <a:ext uri="{FF2B5EF4-FFF2-40B4-BE49-F238E27FC236}">
                <a16:creationId xmlns:a16="http://schemas.microsoft.com/office/drawing/2014/main" id="{65232AB6-94AC-D5AF-424D-650B7D98B197}"/>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8615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6615-58EE-6CB7-FA97-0B304DFD8C94}"/>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D698DC55-9166-7D91-1DBD-83534047930F}"/>
              </a:ext>
            </a:extLst>
          </p:cNvPr>
          <p:cNvSpPr>
            <a:spLocks noGrp="1"/>
          </p:cNvSpPr>
          <p:nvPr>
            <p:ph type="dt" sz="half" idx="10"/>
          </p:nvPr>
        </p:nvSpPr>
        <p:spPr>
          <a:xfrm>
            <a:off x="838200" y="6356350"/>
            <a:ext cx="2743200" cy="365125"/>
          </a:xfrm>
          <a:prstGeom prst="rect">
            <a:avLst/>
          </a:prstGeom>
        </p:spPr>
        <p:txBody>
          <a:bodyPr/>
          <a:lstStyle/>
          <a:p>
            <a:fld id="{C1B8296B-7776-42AE-9F12-654470B67DCA}" type="datetime1">
              <a:rPr lang="ru-RU" smtClean="0"/>
              <a:t>07.12.2024</a:t>
            </a:fld>
            <a:endParaRPr lang="ru-RU"/>
          </a:p>
        </p:txBody>
      </p:sp>
      <p:sp>
        <p:nvSpPr>
          <p:cNvPr id="4" name="Footer Placeholder 3">
            <a:extLst>
              <a:ext uri="{FF2B5EF4-FFF2-40B4-BE49-F238E27FC236}">
                <a16:creationId xmlns:a16="http://schemas.microsoft.com/office/drawing/2014/main" id="{D2FFEE2E-25B7-E141-9B67-5B04C7442FFC}"/>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Slide Number Placeholder 4">
            <a:extLst>
              <a:ext uri="{FF2B5EF4-FFF2-40B4-BE49-F238E27FC236}">
                <a16:creationId xmlns:a16="http://schemas.microsoft.com/office/drawing/2014/main" id="{12F8A67D-0C2C-C0D1-EFC5-06D611FFA7C4}"/>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310035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6FB5C9-A685-74AA-7F8F-76ED23C683D1}"/>
              </a:ext>
            </a:extLst>
          </p:cNvPr>
          <p:cNvSpPr>
            <a:spLocks noGrp="1"/>
          </p:cNvSpPr>
          <p:nvPr>
            <p:ph type="dt" sz="half" idx="10"/>
          </p:nvPr>
        </p:nvSpPr>
        <p:spPr>
          <a:xfrm>
            <a:off x="838200" y="6356350"/>
            <a:ext cx="2743200" cy="365125"/>
          </a:xfrm>
          <a:prstGeom prst="rect">
            <a:avLst/>
          </a:prstGeom>
        </p:spPr>
        <p:txBody>
          <a:bodyPr/>
          <a:lstStyle/>
          <a:p>
            <a:fld id="{8C8CB54D-AB61-46F2-A4BB-D35AB1B2A4DA}" type="datetime1">
              <a:rPr lang="ru-RU" smtClean="0"/>
              <a:t>07.12.2024</a:t>
            </a:fld>
            <a:endParaRPr lang="ru-RU"/>
          </a:p>
        </p:txBody>
      </p:sp>
      <p:sp>
        <p:nvSpPr>
          <p:cNvPr id="3" name="Footer Placeholder 2">
            <a:extLst>
              <a:ext uri="{FF2B5EF4-FFF2-40B4-BE49-F238E27FC236}">
                <a16:creationId xmlns:a16="http://schemas.microsoft.com/office/drawing/2014/main" id="{F588B87F-CC27-3AC1-5C74-CF78895118B9}"/>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Slide Number Placeholder 3">
            <a:extLst>
              <a:ext uri="{FF2B5EF4-FFF2-40B4-BE49-F238E27FC236}">
                <a16:creationId xmlns:a16="http://schemas.microsoft.com/office/drawing/2014/main" id="{C0BA4A5F-275D-254F-BA6C-A62726A21262}"/>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5020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C702-4C40-5B24-C009-371D4D6AB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E408FA1D-C6E5-578A-7CD7-288A6E3A7C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C63C045C-208C-782F-6886-C0D091AFF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CF49D-BDAF-0446-9225-2E68425BE084}"/>
              </a:ext>
            </a:extLst>
          </p:cNvPr>
          <p:cNvSpPr>
            <a:spLocks noGrp="1"/>
          </p:cNvSpPr>
          <p:nvPr>
            <p:ph type="dt" sz="half" idx="10"/>
          </p:nvPr>
        </p:nvSpPr>
        <p:spPr>
          <a:xfrm>
            <a:off x="838200" y="6356350"/>
            <a:ext cx="2743200" cy="365125"/>
          </a:xfrm>
          <a:prstGeom prst="rect">
            <a:avLst/>
          </a:prstGeom>
        </p:spPr>
        <p:txBody>
          <a:bodyPr/>
          <a:lstStyle/>
          <a:p>
            <a:fld id="{BA3D6A25-B0E5-4450-A453-0A6B9344C3F9}" type="datetime1">
              <a:rPr lang="ru-RU" smtClean="0"/>
              <a:t>07.12.2024</a:t>
            </a:fld>
            <a:endParaRPr lang="ru-RU"/>
          </a:p>
        </p:txBody>
      </p:sp>
      <p:sp>
        <p:nvSpPr>
          <p:cNvPr id="6" name="Footer Placeholder 5">
            <a:extLst>
              <a:ext uri="{FF2B5EF4-FFF2-40B4-BE49-F238E27FC236}">
                <a16:creationId xmlns:a16="http://schemas.microsoft.com/office/drawing/2014/main" id="{F37D3B9E-DF07-AE3A-E994-CD169A3B7B0B}"/>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2CF67710-8A36-675F-1022-AA34B77DAED4}"/>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98816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51C8-9536-47C8-245D-732E9E831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C3A45540-0F07-90A1-D972-E48187A56D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53F6A260-7E88-2EA7-CBEF-F2B848AE8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29373-5078-77EF-4C7F-9FB0AA187840}"/>
              </a:ext>
            </a:extLst>
          </p:cNvPr>
          <p:cNvSpPr>
            <a:spLocks noGrp="1"/>
          </p:cNvSpPr>
          <p:nvPr>
            <p:ph type="dt" sz="half" idx="10"/>
          </p:nvPr>
        </p:nvSpPr>
        <p:spPr>
          <a:xfrm>
            <a:off x="838200" y="6356350"/>
            <a:ext cx="2743200" cy="365125"/>
          </a:xfrm>
          <a:prstGeom prst="rect">
            <a:avLst/>
          </a:prstGeom>
        </p:spPr>
        <p:txBody>
          <a:bodyPr/>
          <a:lstStyle/>
          <a:p>
            <a:fld id="{C8E1BAE6-2A3B-426B-98F0-D525874C0A4E}" type="datetime1">
              <a:rPr lang="ru-RU" smtClean="0"/>
              <a:t>07.12.2024</a:t>
            </a:fld>
            <a:endParaRPr lang="ru-RU"/>
          </a:p>
        </p:txBody>
      </p:sp>
      <p:sp>
        <p:nvSpPr>
          <p:cNvPr id="6" name="Footer Placeholder 5">
            <a:extLst>
              <a:ext uri="{FF2B5EF4-FFF2-40B4-BE49-F238E27FC236}">
                <a16:creationId xmlns:a16="http://schemas.microsoft.com/office/drawing/2014/main" id="{3168235B-E48E-EC89-9529-37358BB43ADF}"/>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7E77D9A8-732A-AC66-35CA-C15CE612D19E}"/>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264011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0DAF-F779-391D-965B-156A254959C8}"/>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101666C6-BAAE-02DD-6D1B-41FBDAF30A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9FC6DFB6-2A20-C3DD-72BC-E6E40CCD8FB0}"/>
              </a:ext>
            </a:extLst>
          </p:cNvPr>
          <p:cNvSpPr>
            <a:spLocks noGrp="1"/>
          </p:cNvSpPr>
          <p:nvPr>
            <p:ph type="dt" sz="half" idx="10"/>
          </p:nvPr>
        </p:nvSpPr>
        <p:spPr>
          <a:xfrm>
            <a:off x="838200" y="6356350"/>
            <a:ext cx="2743200" cy="365125"/>
          </a:xfrm>
          <a:prstGeom prst="rect">
            <a:avLst/>
          </a:prstGeom>
        </p:spPr>
        <p:txBody>
          <a:bodyPr/>
          <a:lstStyle/>
          <a:p>
            <a:fld id="{3E4E15A5-5E61-4CFF-AB09-FFD6BDEDCD86}" type="datetime1">
              <a:rPr lang="ru-RU" smtClean="0"/>
              <a:t>07.12.2024</a:t>
            </a:fld>
            <a:endParaRPr lang="ru-RU"/>
          </a:p>
        </p:txBody>
      </p:sp>
      <p:sp>
        <p:nvSpPr>
          <p:cNvPr id="5" name="Footer Placeholder 4">
            <a:extLst>
              <a:ext uri="{FF2B5EF4-FFF2-40B4-BE49-F238E27FC236}">
                <a16:creationId xmlns:a16="http://schemas.microsoft.com/office/drawing/2014/main" id="{B126F8A7-565B-F159-5B2F-4595D4217688}"/>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3755087A-CA4E-F110-DD7B-C3124B2EFDA8}"/>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3623193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3E351D-3ABC-C881-C74C-1E16E71C1C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D35C77F1-9B54-7F2C-D98A-4DC98217F5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25496920-DFCB-452A-07DF-28DA1FCE956B}"/>
              </a:ext>
            </a:extLst>
          </p:cNvPr>
          <p:cNvSpPr>
            <a:spLocks noGrp="1"/>
          </p:cNvSpPr>
          <p:nvPr>
            <p:ph type="dt" sz="half" idx="10"/>
          </p:nvPr>
        </p:nvSpPr>
        <p:spPr>
          <a:xfrm>
            <a:off x="838200" y="6356350"/>
            <a:ext cx="2743200" cy="365125"/>
          </a:xfrm>
          <a:prstGeom prst="rect">
            <a:avLst/>
          </a:prstGeom>
        </p:spPr>
        <p:txBody>
          <a:bodyPr/>
          <a:lstStyle/>
          <a:p>
            <a:fld id="{81A6D329-F6A3-4B7D-AAAD-06BC915C6B98}" type="datetime1">
              <a:rPr lang="ru-RU" smtClean="0"/>
              <a:t>07.12.2024</a:t>
            </a:fld>
            <a:endParaRPr lang="ru-RU"/>
          </a:p>
        </p:txBody>
      </p:sp>
      <p:sp>
        <p:nvSpPr>
          <p:cNvPr id="5" name="Footer Placeholder 4">
            <a:extLst>
              <a:ext uri="{FF2B5EF4-FFF2-40B4-BE49-F238E27FC236}">
                <a16:creationId xmlns:a16="http://schemas.microsoft.com/office/drawing/2014/main" id="{1AB84217-0C0B-EC68-2DB9-99B38632F1F0}"/>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ABB1EDA1-6B15-0690-D25F-9E84406FEBFB}"/>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2307763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F2B4DA-910E-7B7F-B372-420A9449C9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ru-RU" dirty="0"/>
          </a:p>
        </p:txBody>
      </p:sp>
      <p:sp>
        <p:nvSpPr>
          <p:cNvPr id="3" name="Text Placeholder 2">
            <a:extLst>
              <a:ext uri="{FF2B5EF4-FFF2-40B4-BE49-F238E27FC236}">
                <a16:creationId xmlns:a16="http://schemas.microsoft.com/office/drawing/2014/main" id="{643EDDCC-CEC2-8829-E2DE-1C083E179C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7" name="Місце для номера слайда 3">
            <a:extLst>
              <a:ext uri="{FF2B5EF4-FFF2-40B4-BE49-F238E27FC236}">
                <a16:creationId xmlns:a16="http://schemas.microsoft.com/office/drawing/2014/main" id="{C23B5C00-515A-D795-7DAB-F4F59FFCBF68}"/>
              </a:ext>
            </a:extLst>
          </p:cNvPr>
          <p:cNvSpPr>
            <a:spLocks noGrp="1"/>
          </p:cNvSpPr>
          <p:nvPr>
            <p:ph type="sldNum" sz="quarter" idx="4"/>
          </p:nvPr>
        </p:nvSpPr>
        <p:spPr>
          <a:xfrm>
            <a:off x="8610600" y="6356350"/>
            <a:ext cx="2743200" cy="365125"/>
          </a:xfrm>
          <a:prstGeom prst="rect">
            <a:avLst/>
          </a:prstGeom>
        </p:spPr>
        <p:txBody>
          <a:bodyPr/>
          <a:lstStyle/>
          <a:p>
            <a:fld id="{4617C41B-B130-4FFC-B346-BC5CFC3159CA}" type="slidenum">
              <a:rPr lang="ru-RU" smtClean="0"/>
              <a:t>‹№›</a:t>
            </a:fld>
            <a:endParaRPr lang="ru-RU"/>
          </a:p>
        </p:txBody>
      </p:sp>
      <p:sp>
        <p:nvSpPr>
          <p:cNvPr id="8" name="Rectangle 7">
            <a:extLst>
              <a:ext uri="{FF2B5EF4-FFF2-40B4-BE49-F238E27FC236}">
                <a16:creationId xmlns:a16="http://schemas.microsoft.com/office/drawing/2014/main" id="{630A6697-D8E6-54AD-EE68-E0F47649AB3B}"/>
              </a:ext>
            </a:extLst>
          </p:cNvPr>
          <p:cNvSpPr/>
          <p:nvPr userDrawn="1"/>
        </p:nvSpPr>
        <p:spPr>
          <a:xfrm>
            <a:off x="0" y="6036816"/>
            <a:ext cx="12192000" cy="821184"/>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Picture 11">
            <a:extLst>
              <a:ext uri="{FF2B5EF4-FFF2-40B4-BE49-F238E27FC236}">
                <a16:creationId xmlns:a16="http://schemas.microsoft.com/office/drawing/2014/main" id="{D0B7B835-4C74-2F23-8BEB-C1DBC883CB20}"/>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42009" y="6185785"/>
            <a:ext cx="572366" cy="512194"/>
          </a:xfrm>
          <a:prstGeom prst="rect">
            <a:avLst/>
          </a:prstGeom>
        </p:spPr>
      </p:pic>
      <p:sp>
        <p:nvSpPr>
          <p:cNvPr id="10" name="Slide Number Placeholder 8">
            <a:extLst>
              <a:ext uri="{FF2B5EF4-FFF2-40B4-BE49-F238E27FC236}">
                <a16:creationId xmlns:a16="http://schemas.microsoft.com/office/drawing/2014/main" id="{013D0B04-5B1A-A880-5B58-BEDA4E7D99BB}"/>
              </a:ext>
            </a:extLst>
          </p:cNvPr>
          <p:cNvSpPr txBox="1">
            <a:spLocks/>
          </p:cNvSpPr>
          <p:nvPr userDrawn="1"/>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a:t>
            </a:fld>
            <a:endParaRPr lang="ru-RU" sz="2400" dirty="0">
              <a:solidFill>
                <a:srgbClr val="C00000"/>
              </a:solidFill>
              <a:latin typeface="UAF Sans SemiBold" pitchFamily="2" charset="-52"/>
              <a:ea typeface="UAF Sans SemiBold" pitchFamily="2" charset="-52"/>
            </a:endParaRPr>
          </a:p>
        </p:txBody>
      </p:sp>
    </p:spTree>
    <p:extLst>
      <p:ext uri="{BB962C8B-B14F-4D97-AF65-F5344CB8AC3E}">
        <p14:creationId xmlns:p14="http://schemas.microsoft.com/office/powerpoint/2010/main" val="3063358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1.png"/><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oleObject" Target="../embeddings/oleObject1.bin"/><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jpeg"/></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04B947-8F41-A8CF-A0E4-8917123D374A}"/>
              </a:ext>
            </a:extLst>
          </p:cNvPr>
          <p:cNvPicPr>
            <a:picLocks noChangeAspect="1"/>
          </p:cNvPicPr>
          <p:nvPr/>
        </p:nvPicPr>
        <p:blipFill rotWithShape="1">
          <a:blip r:embed="rId2">
            <a:extLst>
              <a:ext uri="{28A0092B-C50C-407E-A947-70E740481C1C}">
                <a14:useLocalDpi xmlns:a14="http://schemas.microsoft.com/office/drawing/2010/main" val="0"/>
              </a:ext>
            </a:extLst>
          </a:blip>
          <a:srcRect r="14404" b="4336"/>
          <a:stretch/>
        </p:blipFill>
        <p:spPr>
          <a:xfrm>
            <a:off x="3153407" y="123423"/>
            <a:ext cx="9038593" cy="6734577"/>
          </a:xfrm>
          <a:prstGeom prst="rect">
            <a:avLst/>
          </a:prstGeom>
        </p:spPr>
      </p:pic>
      <p:sp>
        <p:nvSpPr>
          <p:cNvPr id="18" name="Rectangle 17">
            <a:extLst>
              <a:ext uri="{FF2B5EF4-FFF2-40B4-BE49-F238E27FC236}">
                <a16:creationId xmlns:a16="http://schemas.microsoft.com/office/drawing/2014/main" id="{16F99193-6791-D008-A28D-A777F1905FD8}"/>
              </a:ext>
            </a:extLst>
          </p:cNvPr>
          <p:cNvSpPr/>
          <p:nvPr/>
        </p:nvSpPr>
        <p:spPr>
          <a:xfrm>
            <a:off x="0" y="0"/>
            <a:ext cx="1912937" cy="196215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8">
            <a:extLst>
              <a:ext uri="{FF2B5EF4-FFF2-40B4-BE49-F238E27FC236}">
                <a16:creationId xmlns:a16="http://schemas.microsoft.com/office/drawing/2014/main" id="{16C2353A-E2A5-0D25-5D56-4BF7941E95D5}"/>
              </a:ext>
            </a:extLst>
          </p:cNvPr>
          <p:cNvSpPr/>
          <p:nvPr/>
        </p:nvSpPr>
        <p:spPr>
          <a:xfrm>
            <a:off x="811242" y="5581650"/>
            <a:ext cx="1444553" cy="18415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a16="http://schemas.microsoft.com/office/drawing/2014/main" id="{55269C53-2B2C-EC91-8873-D6CA10BF5776}"/>
              </a:ext>
            </a:extLst>
          </p:cNvPr>
          <p:cNvSpPr>
            <a:spLocks noGrp="1"/>
          </p:cNvSpPr>
          <p:nvPr>
            <p:ph type="ctrTitle"/>
          </p:nvPr>
        </p:nvSpPr>
        <p:spPr>
          <a:xfrm>
            <a:off x="2202985" y="-41948"/>
            <a:ext cx="6839415" cy="1428827"/>
          </a:xfrm>
        </p:spPr>
        <p:txBody>
          <a:bodyPr>
            <a:normAutofit/>
          </a:bodyPr>
          <a:lstStyle/>
          <a:p>
            <a:pPr algn="l">
              <a:lnSpc>
                <a:spcPct val="100000"/>
              </a:lnSpc>
            </a:pPr>
            <a:r>
              <a:rPr lang="ru-RU" sz="2800">
                <a:solidFill>
                  <a:srgbClr val="800000"/>
                </a:solidFill>
              </a:rPr>
              <a:t>Десантно-штурмов</a:t>
            </a:r>
            <a:r>
              <a:rPr lang="uk-UA" sz="2800">
                <a:solidFill>
                  <a:srgbClr val="800000"/>
                </a:solidFill>
              </a:rPr>
              <a:t>і війська</a:t>
            </a:r>
            <a:br>
              <a:rPr lang="uk-UA" sz="2800">
                <a:solidFill>
                  <a:srgbClr val="800000"/>
                </a:solidFill>
              </a:rPr>
            </a:br>
            <a:r>
              <a:rPr lang="uk-UA" sz="2800">
                <a:solidFill>
                  <a:srgbClr val="800000"/>
                </a:solidFill>
              </a:rPr>
              <a:t>Збройних Сил України</a:t>
            </a:r>
            <a:endParaRPr lang="ru-RU" sz="2800" dirty="0">
              <a:solidFill>
                <a:srgbClr val="800000"/>
              </a:solidFill>
            </a:endParaRPr>
          </a:p>
        </p:txBody>
      </p:sp>
      <p:sp>
        <p:nvSpPr>
          <p:cNvPr id="8" name="Title 1">
            <a:extLst>
              <a:ext uri="{FF2B5EF4-FFF2-40B4-BE49-F238E27FC236}">
                <a16:creationId xmlns:a16="http://schemas.microsoft.com/office/drawing/2014/main" id="{59DF8380-0ED2-B363-8397-DB08510B428C}"/>
              </a:ext>
            </a:extLst>
          </p:cNvPr>
          <p:cNvSpPr txBox="1">
            <a:spLocks/>
          </p:cNvSpPr>
          <p:nvPr/>
        </p:nvSpPr>
        <p:spPr>
          <a:xfrm>
            <a:off x="729615" y="3181280"/>
            <a:ext cx="7045960" cy="25055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UAF Sans SemiBold" pitchFamily="2" charset="-52"/>
                <a:ea typeface="UAF Sans SemiBold" pitchFamily="2" charset="-52"/>
                <a:cs typeface="+mj-cs"/>
              </a:defRPr>
            </a:lvl1pPr>
          </a:lstStyle>
          <a:p>
            <a:pPr algn="l">
              <a:lnSpc>
                <a:spcPct val="100000"/>
              </a:lnSpc>
            </a:pPr>
            <a:endParaRPr lang="ru-RU" sz="3600" dirty="0"/>
          </a:p>
          <a:p>
            <a:pPr algn="l">
              <a:lnSpc>
                <a:spcPct val="100000"/>
              </a:lnSpc>
            </a:pPr>
            <a:endParaRPr lang="ru-RU" sz="3600" dirty="0"/>
          </a:p>
          <a:p>
            <a:pPr algn="l">
              <a:lnSpc>
                <a:spcPct val="100000"/>
              </a:lnSpc>
            </a:pPr>
            <a:r>
              <a:rPr lang="ru-RU" sz="3600" dirty="0"/>
              <a:t> </a:t>
            </a:r>
          </a:p>
          <a:p>
            <a:pPr algn="l">
              <a:lnSpc>
                <a:spcPct val="100000"/>
              </a:lnSpc>
            </a:pPr>
            <a:endParaRPr lang="ru-RU" sz="3600" dirty="0"/>
          </a:p>
          <a:p>
            <a:pPr algn="l">
              <a:lnSpc>
                <a:spcPct val="100000"/>
              </a:lnSpc>
            </a:pPr>
            <a:endParaRPr lang="ru-RU" sz="3600" dirty="0"/>
          </a:p>
          <a:p>
            <a:pPr algn="l">
              <a:lnSpc>
                <a:spcPct val="100000"/>
              </a:lnSpc>
            </a:pPr>
            <a:r>
              <a:rPr lang="ru-RU" sz="6400" dirty="0"/>
              <a:t>ЗАВЖДИ ПЕРШІ</a:t>
            </a:r>
            <a:br>
              <a:rPr lang="ru-RU" sz="3600" dirty="0"/>
            </a:br>
            <a:r>
              <a:rPr lang="uk-UA" sz="2800" dirty="0">
                <a:latin typeface="UAF Sans" pitchFamily="2" charset="-52"/>
                <a:ea typeface="UAF Sans" pitchFamily="2" charset="-52"/>
              </a:rPr>
              <a:t>історія Десантно-штурмових військ </a:t>
            </a:r>
            <a:br>
              <a:rPr lang="uk-UA" sz="2800" dirty="0">
                <a:latin typeface="UAF Sans" pitchFamily="2" charset="-52"/>
                <a:ea typeface="UAF Sans" pitchFamily="2" charset="-52"/>
              </a:rPr>
            </a:br>
            <a:r>
              <a:rPr lang="uk-UA" sz="2800" dirty="0">
                <a:latin typeface="UAF Sans" pitchFamily="2" charset="-52"/>
                <a:ea typeface="UAF Sans" pitchFamily="2" charset="-52"/>
              </a:rPr>
              <a:t>Збройних Сил України</a:t>
            </a:r>
            <a:br>
              <a:rPr lang="uk-UA" sz="2800" dirty="0"/>
            </a:br>
            <a:endParaRPr lang="uk-UA" sz="2800" dirty="0"/>
          </a:p>
        </p:txBody>
      </p:sp>
      <p:sp>
        <p:nvSpPr>
          <p:cNvPr id="21" name="Slide Number Placeholder 20">
            <a:extLst>
              <a:ext uri="{FF2B5EF4-FFF2-40B4-BE49-F238E27FC236}">
                <a16:creationId xmlns:a16="http://schemas.microsoft.com/office/drawing/2014/main" id="{AEEAC389-2274-DB27-3913-1E8FA5F3B380}"/>
              </a:ext>
            </a:extLst>
          </p:cNvPr>
          <p:cNvSpPr>
            <a:spLocks noGrp="1"/>
          </p:cNvSpPr>
          <p:nvPr>
            <p:ph type="sldNum" sz="quarter" idx="12"/>
          </p:nvPr>
        </p:nvSpPr>
        <p:spPr/>
        <p:txBody>
          <a:bodyPr/>
          <a:lstStyle/>
          <a:p>
            <a:fld id="{4617C41B-B130-4FFC-B346-BC5CFC3159CA}" type="slidenum">
              <a:rPr lang="ru-RU" smtClean="0"/>
              <a:t>1</a:t>
            </a:fld>
            <a:endParaRPr lang="ru-RU"/>
          </a:p>
        </p:txBody>
      </p:sp>
      <p:pic>
        <p:nvPicPr>
          <p:cNvPr id="22" name="Picture 21">
            <a:extLst>
              <a:ext uri="{FF2B5EF4-FFF2-40B4-BE49-F238E27FC236}">
                <a16:creationId xmlns:a16="http://schemas.microsoft.com/office/drawing/2014/main" id="{B7640526-DBBC-966E-F51C-3D1935EF7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86" y="263568"/>
            <a:ext cx="1559229" cy="1395310"/>
          </a:xfrm>
          <a:prstGeom prst="rect">
            <a:avLst/>
          </a:prstGeom>
        </p:spPr>
      </p:pic>
      <p:sp>
        <p:nvSpPr>
          <p:cNvPr id="11" name="Rectangle 10">
            <a:extLst>
              <a:ext uri="{FF2B5EF4-FFF2-40B4-BE49-F238E27FC236}">
                <a16:creationId xmlns:a16="http://schemas.microsoft.com/office/drawing/2014/main" id="{12257B84-50D0-A798-62B3-A9F454222D84}"/>
              </a:ext>
            </a:extLst>
          </p:cNvPr>
          <p:cNvSpPr/>
          <p:nvPr/>
        </p:nvSpPr>
        <p:spPr>
          <a:xfrm>
            <a:off x="0" y="5923280"/>
            <a:ext cx="3495040" cy="934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21577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F7AEF2A-317C-B736-C5CF-BDC1FA9EFBDA}"/>
              </a:ext>
            </a:extLst>
          </p:cNvPr>
          <p:cNvPicPr>
            <a:picLocks noChangeAspect="1"/>
          </p:cNvPicPr>
          <p:nvPr/>
        </p:nvPicPr>
        <p:blipFill rotWithShape="1">
          <a:blip r:embed="rId2">
            <a:extLst>
              <a:ext uri="{28A0092B-C50C-407E-A947-70E740481C1C}">
                <a14:useLocalDpi xmlns:a14="http://schemas.microsoft.com/office/drawing/2010/main" val="0"/>
              </a:ext>
            </a:extLst>
          </a:blip>
          <a:srcRect l="20135" r="22471"/>
          <a:stretch/>
        </p:blipFill>
        <p:spPr>
          <a:xfrm>
            <a:off x="6023811" y="0"/>
            <a:ext cx="6168189" cy="6045193"/>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731670" y="1914347"/>
            <a:ext cx="6094854" cy="4351338"/>
          </a:xfrm>
        </p:spPr>
        <p:txBody>
          <a:bodyPr>
            <a:normAutofit/>
          </a:bodyPr>
          <a:lstStyle/>
          <a:p>
            <a:pPr marL="0" indent="0">
              <a:lnSpc>
                <a:spcPct val="130000"/>
              </a:lnSpc>
              <a:buNone/>
            </a:pPr>
            <a:r>
              <a:rPr lang="uk-UA" sz="2000" dirty="0"/>
              <a:t>Десантно-штурмові війська Збройних </a:t>
            </a:r>
            <a:br>
              <a:rPr lang="uk-UA" sz="2000" dirty="0"/>
            </a:br>
            <a:r>
              <a:rPr lang="uk-UA" sz="2000" dirty="0"/>
              <a:t>Сил України – окремий рід військ ЗС України, що характеризується високою маневреністю та автономністю дій, призначений для швидкого розгортання з метою прикриття (оборони) окремих напрямків (районів), ведення наступальних (штурмових) дій, </a:t>
            </a:r>
            <a:br>
              <a:rPr lang="uk-UA" sz="2000" dirty="0"/>
            </a:br>
            <a:r>
              <a:rPr lang="uk-UA" sz="2000" dirty="0"/>
              <a:t>а також охоплення противника повітрям </a:t>
            </a:r>
            <a:br>
              <a:rPr lang="uk-UA" sz="2000" dirty="0"/>
            </a:br>
            <a:r>
              <a:rPr lang="uk-UA" sz="2000" dirty="0"/>
              <a:t>та ведення бойових дій у його тилу.</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31670" y="370519"/>
            <a:ext cx="10515600" cy="1325563"/>
          </a:xfrm>
        </p:spPr>
        <p:txBody>
          <a:bodyPr>
            <a:normAutofit/>
          </a:bodyPr>
          <a:lstStyle/>
          <a:p>
            <a:pPr>
              <a:lnSpc>
                <a:spcPct val="120000"/>
              </a:lnSpc>
              <a:spcAft>
                <a:spcPts val="600"/>
              </a:spcAft>
            </a:pPr>
            <a:r>
              <a:rPr lang="uk-UA" sz="2800" dirty="0">
                <a:solidFill>
                  <a:srgbClr val="800000"/>
                </a:solidFill>
              </a:rPr>
              <a:t>Десантно-штурмові війська </a:t>
            </a:r>
            <a:br>
              <a:rPr lang="uk-UA" sz="2800" dirty="0">
                <a:solidFill>
                  <a:srgbClr val="800000"/>
                </a:solidFill>
              </a:rPr>
            </a:br>
            <a:r>
              <a:rPr lang="uk-UA" sz="2800" dirty="0">
                <a:solidFill>
                  <a:srgbClr val="800000"/>
                </a:solidFill>
              </a:rPr>
              <a:t>Збройних Сил України</a:t>
            </a:r>
          </a:p>
        </p:txBody>
      </p:sp>
    </p:spTree>
    <p:extLst>
      <p:ext uri="{BB962C8B-B14F-4D97-AF65-F5344CB8AC3E}">
        <p14:creationId xmlns:p14="http://schemas.microsoft.com/office/powerpoint/2010/main" val="860902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BD0786A-17F7-ACAB-E3E3-9D0CBF5CDC95}"/>
              </a:ext>
            </a:extLst>
          </p:cNvPr>
          <p:cNvPicPr>
            <a:picLocks noChangeAspect="1"/>
          </p:cNvPicPr>
          <p:nvPr/>
        </p:nvPicPr>
        <p:blipFill rotWithShape="1">
          <a:blip r:embed="rId2">
            <a:extLst>
              <a:ext uri="{28A0092B-C50C-407E-A947-70E740481C1C}">
                <a14:useLocalDpi xmlns:a14="http://schemas.microsoft.com/office/drawing/2010/main" val="0"/>
              </a:ext>
            </a:extLst>
          </a:blip>
          <a:srcRect r="7722"/>
          <a:stretch/>
        </p:blipFill>
        <p:spPr>
          <a:xfrm>
            <a:off x="5751159" y="2921434"/>
            <a:ext cx="6440842" cy="3109067"/>
          </a:xfrm>
          <a:prstGeom prst="rect">
            <a:avLst/>
          </a:prstGeom>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14375" y="177777"/>
            <a:ext cx="11555186" cy="1275685"/>
          </a:xfrm>
        </p:spPr>
        <p:txBody>
          <a:bodyPr>
            <a:normAutofit/>
          </a:bodyPr>
          <a:lstStyle/>
          <a:p>
            <a:r>
              <a:rPr lang="ru-RU" sz="2800" dirty="0">
                <a:solidFill>
                  <a:srgbClr val="800000"/>
                </a:solidFill>
              </a:rPr>
              <a:t>Основні завдання Десантно-штурмових військ ЗСУ:</a:t>
            </a: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710117" y="1380628"/>
            <a:ext cx="9429306" cy="3914184"/>
          </a:xfrm>
        </p:spPr>
        <p:txBody>
          <a:bodyPr>
            <a:normAutofit/>
          </a:bodyPr>
          <a:lstStyle/>
          <a:p>
            <a:pPr>
              <a:lnSpc>
                <a:spcPct val="120000"/>
              </a:lnSpc>
              <a:spcBef>
                <a:spcPts val="0"/>
              </a:spcBef>
              <a:spcAft>
                <a:spcPts val="1200"/>
              </a:spcAft>
              <a:buFont typeface="Wingdings" panose="05000000000000000000" pitchFamily="2" charset="2"/>
              <a:buChar char="ü"/>
            </a:pPr>
            <a:r>
              <a:rPr lang="uk-UA" sz="2000" dirty="0">
                <a:latin typeface="UAF Sans Medium" panose="020B0604020202020204" charset="-52"/>
                <a:ea typeface="UAF Sans Medium" panose="020B0604020202020204" charset="-52"/>
              </a:rPr>
              <a:t>  порушення управління військами і роботи тилу противника;</a:t>
            </a:r>
          </a:p>
          <a:p>
            <a:pPr>
              <a:lnSpc>
                <a:spcPct val="120000"/>
              </a:lnSpc>
              <a:spcBef>
                <a:spcPts val="0"/>
              </a:spcBef>
              <a:spcAft>
                <a:spcPts val="1200"/>
              </a:spcAft>
              <a:buFont typeface="Wingdings" panose="05000000000000000000" pitchFamily="2" charset="2"/>
              <a:buChar char="ü"/>
            </a:pPr>
            <a:r>
              <a:rPr lang="uk-UA" sz="2000" dirty="0">
                <a:latin typeface="UAF Sans Medium" panose="020B0604020202020204" charset="-52"/>
                <a:ea typeface="UAF Sans Medium" panose="020B0604020202020204" charset="-52"/>
              </a:rPr>
              <a:t>  унеможливлення планомірного використання резервів </a:t>
            </a:r>
            <a:br>
              <a:rPr lang="uk-UA" sz="2000" dirty="0">
                <a:latin typeface="UAF Sans Medium" panose="020B0604020202020204" charset="-52"/>
                <a:ea typeface="UAF Sans Medium" panose="020B0604020202020204" charset="-52"/>
              </a:rPr>
            </a:br>
            <a:r>
              <a:rPr lang="uk-UA" sz="2000" dirty="0">
                <a:latin typeface="UAF Sans Medium" panose="020B0604020202020204" charset="-52"/>
                <a:ea typeface="UAF Sans Medium" panose="020B0604020202020204" charset="-52"/>
              </a:rPr>
              <a:t>  противником;</a:t>
            </a:r>
          </a:p>
          <a:p>
            <a:pPr>
              <a:lnSpc>
                <a:spcPct val="120000"/>
              </a:lnSpc>
              <a:spcBef>
                <a:spcPts val="0"/>
              </a:spcBef>
              <a:spcAft>
                <a:spcPts val="1200"/>
              </a:spcAft>
              <a:buFont typeface="Wingdings" panose="05000000000000000000" pitchFamily="2" charset="2"/>
              <a:buChar char="ü"/>
            </a:pPr>
            <a:r>
              <a:rPr lang="uk-UA" sz="2000" dirty="0">
                <a:latin typeface="UAF Sans Medium" panose="020B0604020202020204" charset="-52"/>
                <a:ea typeface="UAF Sans Medium" panose="020B0604020202020204" charset="-52"/>
              </a:rPr>
              <a:t>  боротьба з повітряними десантами і угрупуваннями противника,  </a:t>
            </a:r>
            <a:br>
              <a:rPr lang="uk-UA" sz="2000" dirty="0">
                <a:latin typeface="UAF Sans Medium" panose="020B0604020202020204" charset="-52"/>
                <a:ea typeface="UAF Sans Medium" panose="020B0604020202020204" charset="-52"/>
              </a:rPr>
            </a:br>
            <a:r>
              <a:rPr lang="uk-UA" sz="2000" dirty="0">
                <a:latin typeface="UAF Sans Medium" panose="020B0604020202020204" charset="-52"/>
                <a:ea typeface="UAF Sans Medium" panose="020B0604020202020204" charset="-52"/>
              </a:rPr>
              <a:t>  що   прорвалися;</a:t>
            </a:r>
          </a:p>
          <a:p>
            <a:pPr>
              <a:lnSpc>
                <a:spcPct val="120000"/>
              </a:lnSpc>
              <a:spcBef>
                <a:spcPts val="0"/>
              </a:spcBef>
              <a:spcAft>
                <a:spcPts val="1200"/>
              </a:spcAft>
              <a:buFont typeface="Wingdings" panose="05000000000000000000" pitchFamily="2" charset="2"/>
              <a:buChar char="ü"/>
            </a:pPr>
            <a:r>
              <a:rPr lang="uk-UA" sz="2000" dirty="0">
                <a:latin typeface="UAF Sans Medium" panose="020B0604020202020204" charset="-52"/>
                <a:ea typeface="UAF Sans Medium" panose="020B0604020202020204" charset="-52"/>
              </a:rPr>
              <a:t>  заняття і утримання важливих об’єктів (рубежів) </a:t>
            </a:r>
            <a:br>
              <a:rPr lang="uk-UA" sz="2000" dirty="0">
                <a:latin typeface="UAF Sans Medium" panose="020B0604020202020204" charset="-52"/>
                <a:ea typeface="UAF Sans Medium" panose="020B0604020202020204" charset="-52"/>
              </a:rPr>
            </a:br>
            <a:r>
              <a:rPr lang="uk-UA" sz="2000" dirty="0">
                <a:latin typeface="UAF Sans Medium" panose="020B0604020202020204" charset="-52"/>
                <a:ea typeface="UAF Sans Medium" panose="020B0604020202020204" charset="-52"/>
              </a:rPr>
              <a:t>  з метою забезпечення безперешкодного і своєчасного </a:t>
            </a:r>
            <a:br>
              <a:rPr lang="uk-UA" sz="2000" dirty="0">
                <a:latin typeface="UAF Sans Medium" panose="020B0604020202020204" charset="-52"/>
                <a:ea typeface="UAF Sans Medium" panose="020B0604020202020204" charset="-52"/>
              </a:rPr>
            </a:br>
            <a:r>
              <a:rPr lang="uk-UA" sz="2000" dirty="0">
                <a:latin typeface="UAF Sans Medium" panose="020B0604020202020204" charset="-52"/>
                <a:ea typeface="UAF Sans Medium" panose="020B0604020202020204" charset="-52"/>
              </a:rPr>
              <a:t>  оперативного розгортання військ (сил) у визначених </a:t>
            </a:r>
            <a:br>
              <a:rPr lang="uk-UA" sz="2000" dirty="0">
                <a:latin typeface="UAF Sans Medium" panose="020B0604020202020204" charset="-52"/>
                <a:ea typeface="UAF Sans Medium" panose="020B0604020202020204" charset="-52"/>
              </a:rPr>
            </a:br>
            <a:r>
              <a:rPr lang="uk-UA" sz="2000" dirty="0">
                <a:latin typeface="UAF Sans Medium" panose="020B0604020202020204" charset="-52"/>
                <a:ea typeface="UAF Sans Medium" panose="020B0604020202020204" charset="-52"/>
              </a:rPr>
              <a:t>  операційних зонах (районах).</a:t>
            </a:r>
          </a:p>
        </p:txBody>
      </p:sp>
    </p:spTree>
    <p:extLst>
      <p:ext uri="{BB962C8B-B14F-4D97-AF65-F5344CB8AC3E}">
        <p14:creationId xmlns:p14="http://schemas.microsoft.com/office/powerpoint/2010/main" val="3989917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B52F8CA-523F-F4EF-5340-F6C80806C773}"/>
              </a:ext>
            </a:extLst>
          </p:cNvPr>
          <p:cNvPicPr>
            <a:picLocks noChangeAspect="1"/>
          </p:cNvPicPr>
          <p:nvPr/>
        </p:nvPicPr>
        <p:blipFill>
          <a:blip r:embed="rId2">
            <a:extLst>
              <a:ext uri="{28A0092B-C50C-407E-A947-70E740481C1C}">
                <a14:useLocalDpi xmlns:a14="http://schemas.microsoft.com/office/drawing/2010/main" val="0"/>
              </a:ext>
            </a:extLst>
          </a:blip>
          <a:srcRect t="5963" b="5963"/>
          <a:stretch/>
        </p:blipFill>
        <p:spPr>
          <a:xfrm>
            <a:off x="0" y="0"/>
            <a:ext cx="12192000" cy="6040120"/>
          </a:xfrm>
          <a:prstGeom prst="rect">
            <a:avLst/>
          </a:prstGeom>
        </p:spPr>
      </p:pic>
      <p:cxnSp>
        <p:nvCxnSpPr>
          <p:cNvPr id="19" name="Straight Connector 18">
            <a:extLst>
              <a:ext uri="{FF2B5EF4-FFF2-40B4-BE49-F238E27FC236}">
                <a16:creationId xmlns:a16="http://schemas.microsoft.com/office/drawing/2014/main" id="{54448DB0-9DA8-F31E-BB54-49685766725D}"/>
              </a:ext>
            </a:extLst>
          </p:cNvPr>
          <p:cNvCxnSpPr/>
          <p:nvPr/>
        </p:nvCxnSpPr>
        <p:spPr>
          <a:xfrm>
            <a:off x="5791200" y="4393460"/>
            <a:ext cx="660400" cy="0"/>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5F583EC-3723-073C-84FA-B526BF92B002}"/>
              </a:ext>
            </a:extLst>
          </p:cNvPr>
          <p:cNvCxnSpPr/>
          <p:nvPr/>
        </p:nvCxnSpPr>
        <p:spPr>
          <a:xfrm>
            <a:off x="4277360" y="2875280"/>
            <a:ext cx="0" cy="1069658"/>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37BA0042-5C9D-C55D-167C-A4CC14FB080A}"/>
              </a:ext>
            </a:extLst>
          </p:cNvPr>
          <p:cNvSpPr/>
          <p:nvPr/>
        </p:nvSpPr>
        <p:spPr>
          <a:xfrm>
            <a:off x="812800" y="3605213"/>
            <a:ext cx="5162550" cy="1616824"/>
          </a:xfrm>
          <a:prstGeom prst="roundRect">
            <a:avLst/>
          </a:prstGeom>
          <a:solidFill>
            <a:schemeClr val="bg1"/>
          </a:solidFill>
          <a:ln>
            <a:solidFill>
              <a:srgbClr val="8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Straight Connector 13">
            <a:extLst>
              <a:ext uri="{FF2B5EF4-FFF2-40B4-BE49-F238E27FC236}">
                <a16:creationId xmlns:a16="http://schemas.microsoft.com/office/drawing/2014/main" id="{2D3DDC99-F4F9-FE0F-17B5-3F939B98AB42}"/>
              </a:ext>
            </a:extLst>
          </p:cNvPr>
          <p:cNvCxnSpPr/>
          <p:nvPr/>
        </p:nvCxnSpPr>
        <p:spPr>
          <a:xfrm>
            <a:off x="7908327" y="2875280"/>
            <a:ext cx="0" cy="1069658"/>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741D0804-0F27-819A-8D26-7CFA349B38B9}"/>
              </a:ext>
            </a:extLst>
          </p:cNvPr>
          <p:cNvSpPr/>
          <p:nvPr/>
        </p:nvSpPr>
        <p:spPr>
          <a:xfrm>
            <a:off x="6216652" y="3605213"/>
            <a:ext cx="5162550" cy="1619250"/>
          </a:xfrm>
          <a:prstGeom prst="roundRect">
            <a:avLst/>
          </a:prstGeom>
          <a:solidFill>
            <a:schemeClr val="bg1"/>
          </a:solidFill>
          <a:ln>
            <a:solidFill>
              <a:srgbClr val="8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Rectangle: Rounded Corners 1">
            <a:extLst>
              <a:ext uri="{FF2B5EF4-FFF2-40B4-BE49-F238E27FC236}">
                <a16:creationId xmlns:a16="http://schemas.microsoft.com/office/drawing/2014/main" id="{1F7B70F6-C025-6C1B-5700-423C455E96A2}"/>
              </a:ext>
            </a:extLst>
          </p:cNvPr>
          <p:cNvSpPr/>
          <p:nvPr/>
        </p:nvSpPr>
        <p:spPr>
          <a:xfrm>
            <a:off x="2125830" y="1444625"/>
            <a:ext cx="7940339" cy="1616824"/>
          </a:xfrm>
          <a:prstGeom prst="roundRect">
            <a:avLst/>
          </a:prstGeom>
          <a:solidFill>
            <a:schemeClr val="bg1"/>
          </a:solidFill>
          <a:ln>
            <a:solidFill>
              <a:srgbClr val="8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2125831" y="1682884"/>
            <a:ext cx="8062731" cy="1325563"/>
          </a:xfrm>
        </p:spPr>
        <p:txBody>
          <a:bodyPr>
            <a:normAutofit fontScale="92500" lnSpcReduction="20000"/>
          </a:bodyPr>
          <a:lstStyle/>
          <a:p>
            <a:pPr marL="0" indent="0" algn="ctr">
              <a:lnSpc>
                <a:spcPct val="114000"/>
              </a:lnSpc>
              <a:buNone/>
            </a:pPr>
            <a:r>
              <a:rPr lang="uk-UA" sz="2000" dirty="0">
                <a:latin typeface="UAF Sans SemiBold" pitchFamily="2" charset="-52"/>
                <a:ea typeface="UAF Sans SemiBold" pitchFamily="2" charset="-52"/>
              </a:rPr>
              <a:t>Командування ДШВ ЗСУ </a:t>
            </a:r>
          </a:p>
          <a:p>
            <a:pPr marL="0" indent="0" algn="ctr">
              <a:lnSpc>
                <a:spcPct val="114000"/>
              </a:lnSpc>
              <a:buNone/>
            </a:pPr>
            <a:r>
              <a:rPr lang="uk-UA" sz="1600" dirty="0">
                <a:latin typeface="UAF Sans" pitchFamily="2" charset="-52"/>
                <a:ea typeface="UAF Sans" pitchFamily="2" charset="-52"/>
              </a:rPr>
              <a:t>орган військового управління оперативного рівня, що виконує функції генерування, планування застосування та управління діями військ</a:t>
            </a:r>
          </a:p>
          <a:p>
            <a:pPr marL="0" indent="0" algn="ctr">
              <a:lnSpc>
                <a:spcPct val="114000"/>
              </a:lnSpc>
              <a:buNone/>
            </a:pPr>
            <a:r>
              <a:rPr lang="uk-UA" sz="1600" dirty="0"/>
              <a:t> </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617220" y="319110"/>
            <a:ext cx="10957560" cy="895059"/>
          </a:xfrm>
        </p:spPr>
        <p:txBody>
          <a:bodyPr>
            <a:normAutofit/>
          </a:bodyPr>
          <a:lstStyle/>
          <a:p>
            <a:pPr algn="ctr">
              <a:lnSpc>
                <a:spcPct val="120000"/>
              </a:lnSpc>
              <a:spcAft>
                <a:spcPts val="600"/>
              </a:spcAft>
            </a:pPr>
            <a:r>
              <a:rPr lang="ru-RU" sz="3200" dirty="0">
                <a:solidFill>
                  <a:srgbClr val="800000"/>
                </a:solidFill>
              </a:rPr>
              <a:t>Організаційна структура ДШВ ЗСУ</a:t>
            </a:r>
          </a:p>
        </p:txBody>
      </p:sp>
      <p:sp>
        <p:nvSpPr>
          <p:cNvPr id="15" name="Місце для вмісту 2">
            <a:extLst>
              <a:ext uri="{FF2B5EF4-FFF2-40B4-BE49-F238E27FC236}">
                <a16:creationId xmlns:a16="http://schemas.microsoft.com/office/drawing/2014/main" id="{654FEB35-5B8B-F78E-C434-D314F6410A84}"/>
              </a:ext>
            </a:extLst>
          </p:cNvPr>
          <p:cNvSpPr txBox="1">
            <a:spLocks/>
          </p:cNvSpPr>
          <p:nvPr/>
        </p:nvSpPr>
        <p:spPr>
          <a:xfrm>
            <a:off x="812800" y="3838229"/>
            <a:ext cx="5239616" cy="1325563"/>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00000"/>
              </a:buClr>
              <a:buSzPct val="120000"/>
              <a:buFont typeface="Arial" panose="020B0604020202020204" pitchFamily="34" charset="0"/>
              <a:buChar char="•"/>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uk-UA" sz="2000" dirty="0">
                <a:latin typeface="UAF Sans SemiBold" pitchFamily="2" charset="-52"/>
                <a:ea typeface="UAF Sans SemiBold" pitchFamily="2" charset="-52"/>
              </a:rPr>
              <a:t>Бойові військові частини</a:t>
            </a:r>
          </a:p>
          <a:p>
            <a:pPr marL="0" indent="0" algn="ctr">
              <a:lnSpc>
                <a:spcPct val="114000"/>
              </a:lnSpc>
              <a:buNone/>
            </a:pPr>
            <a:r>
              <a:rPr lang="uk-UA" sz="1600" dirty="0">
                <a:latin typeface="UAF Sans" pitchFamily="2" charset="-52"/>
                <a:ea typeface="UAF Sans" pitchFamily="2" charset="-52"/>
              </a:rPr>
              <a:t>повітряно-десантні, аеромобільні, десантно-штурмові, єгерські, артилерія ДШВ ЗСУ</a:t>
            </a:r>
          </a:p>
        </p:txBody>
      </p:sp>
      <p:sp>
        <p:nvSpPr>
          <p:cNvPr id="17" name="Місце для вмісту 2">
            <a:extLst>
              <a:ext uri="{FF2B5EF4-FFF2-40B4-BE49-F238E27FC236}">
                <a16:creationId xmlns:a16="http://schemas.microsoft.com/office/drawing/2014/main" id="{FC88C812-7D85-31D4-D52B-961A3F573EEF}"/>
              </a:ext>
            </a:extLst>
          </p:cNvPr>
          <p:cNvSpPr txBox="1">
            <a:spLocks/>
          </p:cNvSpPr>
          <p:nvPr/>
        </p:nvSpPr>
        <p:spPr>
          <a:xfrm>
            <a:off x="6769952" y="3844527"/>
            <a:ext cx="4316472" cy="13192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00000"/>
              </a:buClr>
              <a:buSzPct val="120000"/>
              <a:buFont typeface="Arial" panose="020B0604020202020204" pitchFamily="34" charset="0"/>
              <a:buChar char="•"/>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uk-UA" sz="2000" dirty="0">
                <a:latin typeface="UAF Sans SemiBold" pitchFamily="2" charset="-52"/>
                <a:ea typeface="UAF Sans SemiBold" pitchFamily="2" charset="-52"/>
              </a:rPr>
              <a:t>Військові частини </a:t>
            </a:r>
            <a:br>
              <a:rPr lang="uk-UA" sz="2000" dirty="0">
                <a:latin typeface="UAF Sans SemiBold" pitchFamily="2" charset="-52"/>
                <a:ea typeface="UAF Sans SemiBold" pitchFamily="2" charset="-52"/>
              </a:rPr>
            </a:br>
            <a:r>
              <a:rPr lang="uk-UA" sz="2000" dirty="0">
                <a:latin typeface="UAF Sans SemiBold" pitchFamily="2" charset="-52"/>
                <a:ea typeface="UAF Sans SemiBold" pitchFamily="2" charset="-52"/>
              </a:rPr>
              <a:t>бойового та логістичного забезпечення</a:t>
            </a:r>
          </a:p>
        </p:txBody>
      </p:sp>
    </p:spTree>
    <p:extLst>
      <p:ext uri="{BB962C8B-B14F-4D97-AF65-F5344CB8AC3E}">
        <p14:creationId xmlns:p14="http://schemas.microsoft.com/office/powerpoint/2010/main" val="212219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FA5A53-A29C-8D9A-03A3-A227FC116F1B}"/>
              </a:ext>
            </a:extLst>
          </p:cNvPr>
          <p:cNvSpPr>
            <a:spLocks noGrp="1"/>
          </p:cNvSpPr>
          <p:nvPr>
            <p:ph type="title"/>
          </p:nvPr>
        </p:nvSpPr>
        <p:spPr/>
        <p:txBody>
          <a:bodyPr/>
          <a:lstStyle/>
          <a:p>
            <a:endParaRPr lang="uk-UA"/>
          </a:p>
        </p:txBody>
      </p:sp>
      <p:pic>
        <p:nvPicPr>
          <p:cNvPr id="5" name="Місце для вмісту 4" descr="Зображення, що містить текст, особа, чоловік, постер&#10;&#10;Автоматично згенерований опис">
            <a:extLst>
              <a:ext uri="{FF2B5EF4-FFF2-40B4-BE49-F238E27FC236}">
                <a16:creationId xmlns:a16="http://schemas.microsoft.com/office/drawing/2014/main" id="{107B58A2-AC0D-F99D-95B1-A6C9DB7767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90485"/>
          </a:xfrm>
        </p:spPr>
      </p:pic>
    </p:spTree>
    <p:extLst>
      <p:ext uri="{BB962C8B-B14F-4D97-AF65-F5344CB8AC3E}">
        <p14:creationId xmlns:p14="http://schemas.microsoft.com/office/powerpoint/2010/main" val="971647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220A19-00DD-786F-F1C8-B66AEE11C19B}"/>
              </a:ext>
            </a:extLst>
          </p:cNvPr>
          <p:cNvSpPr>
            <a:spLocks noGrp="1"/>
          </p:cNvSpPr>
          <p:nvPr>
            <p:ph type="title"/>
          </p:nvPr>
        </p:nvSpPr>
        <p:spPr/>
        <p:txBody>
          <a:bodyPr/>
          <a:lstStyle/>
          <a:p>
            <a:endParaRPr lang="uk-UA"/>
          </a:p>
        </p:txBody>
      </p:sp>
      <p:pic>
        <p:nvPicPr>
          <p:cNvPr id="5" name="Місце для вмісту 4" descr="Зображення, що містить текст, повітряне судно, постер, музей&#10;&#10;Автоматично згенерований опис">
            <a:extLst>
              <a:ext uri="{FF2B5EF4-FFF2-40B4-BE49-F238E27FC236}">
                <a16:creationId xmlns:a16="http://schemas.microsoft.com/office/drawing/2014/main" id="{5FA27E8F-B571-A497-0696-321247B1A0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1" cy="6873986"/>
          </a:xfrm>
        </p:spPr>
      </p:pic>
    </p:spTree>
    <p:extLst>
      <p:ext uri="{BB962C8B-B14F-4D97-AF65-F5344CB8AC3E}">
        <p14:creationId xmlns:p14="http://schemas.microsoft.com/office/powerpoint/2010/main" val="729303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307982-701A-4B74-02D1-959C3EE26C7B}"/>
              </a:ext>
            </a:extLst>
          </p:cNvPr>
          <p:cNvSpPr>
            <a:spLocks noGrp="1"/>
          </p:cNvSpPr>
          <p:nvPr>
            <p:ph type="title"/>
          </p:nvPr>
        </p:nvSpPr>
        <p:spPr/>
        <p:txBody>
          <a:bodyPr/>
          <a:lstStyle/>
          <a:p>
            <a:endParaRPr lang="uk-UA"/>
          </a:p>
        </p:txBody>
      </p:sp>
      <p:pic>
        <p:nvPicPr>
          <p:cNvPr id="5" name="Місце для вмісту 4" descr="Зображення, що містить Обличчя людини, текст, одежа, військова форма&#10;&#10;Автоматично згенерований опис">
            <a:extLst>
              <a:ext uri="{FF2B5EF4-FFF2-40B4-BE49-F238E27FC236}">
                <a16:creationId xmlns:a16="http://schemas.microsoft.com/office/drawing/2014/main" id="{5356612F-E478-83FA-B5B1-BEC6F1CC98E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0948"/>
          <a:stretch/>
        </p:blipFill>
        <p:spPr>
          <a:xfrm>
            <a:off x="0" y="-1"/>
            <a:ext cx="12192000" cy="6858001"/>
          </a:xfrm>
        </p:spPr>
      </p:pic>
    </p:spTree>
    <p:extLst>
      <p:ext uri="{BB962C8B-B14F-4D97-AF65-F5344CB8AC3E}">
        <p14:creationId xmlns:p14="http://schemas.microsoft.com/office/powerpoint/2010/main" val="121915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EACE8A-D74F-8067-B64D-B5455FB5FA4A}"/>
              </a:ext>
            </a:extLst>
          </p:cNvPr>
          <p:cNvSpPr>
            <a:spLocks noGrp="1"/>
          </p:cNvSpPr>
          <p:nvPr>
            <p:ph type="title"/>
          </p:nvPr>
        </p:nvSpPr>
        <p:spPr/>
        <p:txBody>
          <a:bodyPr/>
          <a:lstStyle/>
          <a:p>
            <a:endParaRPr lang="uk-UA"/>
          </a:p>
        </p:txBody>
      </p:sp>
      <p:pic>
        <p:nvPicPr>
          <p:cNvPr id="7" name="Місце для вмісту 6" descr="Зображення, що містить одежа, Обличчя людини, текст, похорон&#10;&#10;Автоматично згенерований опис">
            <a:extLst>
              <a:ext uri="{FF2B5EF4-FFF2-40B4-BE49-F238E27FC236}">
                <a16:creationId xmlns:a16="http://schemas.microsoft.com/office/drawing/2014/main" id="{6FEEF7B0-3401-70F4-6447-ABC228F589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6273"/>
          <a:stretch/>
        </p:blipFill>
        <p:spPr>
          <a:xfrm>
            <a:off x="0" y="0"/>
            <a:ext cx="12192000" cy="6858000"/>
          </a:xfrm>
        </p:spPr>
      </p:pic>
    </p:spTree>
    <p:extLst>
      <p:ext uri="{BB962C8B-B14F-4D97-AF65-F5344CB8AC3E}">
        <p14:creationId xmlns:p14="http://schemas.microsoft.com/office/powerpoint/2010/main" val="1922955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06266" y="487032"/>
            <a:ext cx="11567160" cy="652040"/>
          </a:xfrm>
        </p:spPr>
        <p:txBody>
          <a:bodyPr>
            <a:normAutofit/>
          </a:bodyPr>
          <a:lstStyle/>
          <a:p>
            <a:r>
              <a:rPr lang="uk-UA" dirty="0"/>
              <a:t>Історія утворення Десантно-штурмових військ ЗСУ</a:t>
            </a:r>
            <a:endParaRPr lang="ru-RU" sz="2800" dirty="0">
              <a:solidFill>
                <a:srgbClr val="800000"/>
              </a:solidFill>
            </a:endParaRP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114686" y="1333034"/>
            <a:ext cx="5740897" cy="3648081"/>
          </a:xfrm>
          <a:effectLst>
            <a:softEdge rad="127000"/>
          </a:effectLst>
        </p:spPr>
        <p:txBody>
          <a:bodyPr>
            <a:noAutofit/>
          </a:bodyPr>
          <a:lstStyle/>
          <a:p>
            <a:pPr marL="0" indent="0" algn="just">
              <a:lnSpc>
                <a:spcPct val="120000"/>
              </a:lnSpc>
              <a:spcBef>
                <a:spcPts val="1200"/>
              </a:spcBef>
              <a:buNone/>
            </a:pPr>
            <a:r>
              <a:rPr lang="uk-UA" sz="1400" b="1" dirty="0">
                <a:latin typeface="UAF Sans" pitchFamily="2" charset="-52"/>
                <a:ea typeface="UAF Sans" pitchFamily="2" charset="-52"/>
              </a:rPr>
              <a:t>Воїни Десантно-штурмових військ Збройних сил України </a:t>
            </a:r>
            <a:br>
              <a:rPr lang="uk-UA" sz="1400" dirty="0">
                <a:latin typeface="UAF Sans" pitchFamily="2" charset="-52"/>
                <a:ea typeface="UAF Sans" pitchFamily="2" charset="-52"/>
              </a:rPr>
            </a:br>
            <a:r>
              <a:rPr lang="uk-UA" sz="1400" b="1" dirty="0">
                <a:latin typeface="UAF Sans" pitchFamily="2" charset="-52"/>
                <a:ea typeface="UAF Sans" pitchFamily="2" charset="-52"/>
              </a:rPr>
              <a:t>є</a:t>
            </a:r>
            <a:r>
              <a:rPr lang="uk-UA" sz="1400" dirty="0">
                <a:latin typeface="UAF Sans" pitchFamily="2" charset="-52"/>
                <a:ea typeface="UAF Sans" pitchFamily="2" charset="-52"/>
              </a:rPr>
              <a:t> </a:t>
            </a:r>
            <a:r>
              <a:rPr lang="uk-UA" sz="1400" b="1" dirty="0">
                <a:latin typeface="UAF Sans" pitchFamily="2" charset="-52"/>
                <a:ea typeface="UAF Sans" pitchFamily="2" charset="-52"/>
              </a:rPr>
              <a:t>спадкоємцями військових традицій українського народу</a:t>
            </a:r>
            <a:r>
              <a:rPr lang="uk-UA" sz="1400" dirty="0">
                <a:latin typeface="UAF Sans" pitchFamily="2" charset="-52"/>
                <a:ea typeface="UAF Sans" pitchFamily="2" charset="-52"/>
              </a:rPr>
              <a:t>, </a:t>
            </a:r>
            <a:br>
              <a:rPr lang="uk-UA" sz="1400" dirty="0">
                <a:latin typeface="UAF Sans" pitchFamily="2" charset="-52"/>
                <a:ea typeface="UAF Sans" pitchFamily="2" charset="-52"/>
              </a:rPr>
            </a:br>
            <a:r>
              <a:rPr lang="uk-UA" sz="1400" b="1" dirty="0">
                <a:latin typeface="UAF Sans" pitchFamily="2" charset="-52"/>
                <a:ea typeface="UAF Sans" pitchFamily="2" charset="-52"/>
              </a:rPr>
              <a:t>що сягають глибини століть</a:t>
            </a:r>
            <a:r>
              <a:rPr lang="uk-UA" sz="1400" dirty="0">
                <a:latin typeface="UAF Sans" pitchFamily="2" charset="-52"/>
                <a:ea typeface="UAF Sans" pitchFamily="2" charset="-52"/>
              </a:rPr>
              <a:t>.</a:t>
            </a:r>
          </a:p>
          <a:p>
            <a:pPr marL="0" indent="0" algn="just">
              <a:lnSpc>
                <a:spcPct val="120000"/>
              </a:lnSpc>
              <a:spcBef>
                <a:spcPts val="1200"/>
              </a:spcBef>
              <a:buNone/>
            </a:pPr>
            <a:r>
              <a:rPr lang="uk-UA" sz="1400" dirty="0">
                <a:latin typeface="UAF Sans" pitchFamily="2" charset="-52"/>
                <a:ea typeface="UAF Sans" pitchFamily="2" charset="-52"/>
              </a:rPr>
              <a:t>Як рід військ, Десантно-штурмові війська Збройних Сил України ведуть свою історію від частин і з’єднань Повітряно-десантних військ колишнього СРСР, які дислокувалися на території Української РСР.</a:t>
            </a:r>
          </a:p>
        </p:txBody>
      </p:sp>
      <p:pic>
        <p:nvPicPr>
          <p:cNvPr id="7" name="Рисунок 6">
            <a:extLst>
              <a:ext uri="{FF2B5EF4-FFF2-40B4-BE49-F238E27FC236}">
                <a16:creationId xmlns:a16="http://schemas.microsoft.com/office/drawing/2014/main" id="{2D9AFD91-2197-F233-0A5F-A2BDD0112B2D}"/>
              </a:ext>
            </a:extLst>
          </p:cNvPr>
          <p:cNvPicPr>
            <a:picLocks noChangeAspect="1"/>
          </p:cNvPicPr>
          <p:nvPr/>
        </p:nvPicPr>
        <p:blipFill>
          <a:blip r:embed="rId2"/>
          <a:stretch>
            <a:fillRect/>
          </a:stretch>
        </p:blipFill>
        <p:spPr>
          <a:xfrm>
            <a:off x="150030" y="3629651"/>
            <a:ext cx="2040443" cy="1350093"/>
          </a:xfrm>
          <a:prstGeom prst="rect">
            <a:avLst/>
          </a:prstGeom>
          <a:effectLst>
            <a:softEdge rad="317500"/>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5583" y="1139072"/>
            <a:ext cx="6264682" cy="4846092"/>
          </a:xfrm>
          <a:prstGeom prst="rect">
            <a:avLst/>
          </a:prstGeom>
        </p:spPr>
      </p:pic>
      <p:pic>
        <p:nvPicPr>
          <p:cNvPr id="8" name="Picture 20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6649" y="4772143"/>
            <a:ext cx="719455" cy="1000760"/>
          </a:xfrm>
          <a:prstGeom prst="rect">
            <a:avLst/>
          </a:prstGeom>
          <a:noFill/>
          <a:ln>
            <a:noFill/>
          </a:ln>
        </p:spPr>
      </p:pic>
      <p:pic>
        <p:nvPicPr>
          <p:cNvPr id="9" name="Рисунок 8" descr="Файл:25-та повітрянодесантна бригада.jpg — Вікіпедія"/>
          <p:cNvPicPr/>
          <p:nvPr/>
        </p:nvPicPr>
        <p:blipFill>
          <a:blip r:embed="rId5" cstate="print"/>
          <a:srcRect/>
          <a:stretch>
            <a:fillRect/>
          </a:stretch>
        </p:blipFill>
        <p:spPr bwMode="auto">
          <a:xfrm>
            <a:off x="3237941" y="4817229"/>
            <a:ext cx="719455" cy="946785"/>
          </a:xfrm>
          <a:prstGeom prst="rect">
            <a:avLst/>
          </a:prstGeom>
          <a:noFill/>
          <a:ln w="9525">
            <a:noFill/>
            <a:miter lim="800000"/>
            <a:headEnd/>
            <a:tailEnd/>
          </a:ln>
        </p:spPr>
      </p:pic>
      <p:pic>
        <p:nvPicPr>
          <p:cNvPr id="10" name="Picture 231" descr="A yellow and blue emblem with a dragon and a white umbrella&#10;&#10;Description automatically generated"/>
          <p:cNvPicPr/>
          <p:nvPr/>
        </p:nvPicPr>
        <p:blipFill>
          <a:blip r:embed="rId6" cstate="print">
            <a:extLst>
              <a:ext uri="{28A0092B-C50C-407E-A947-70E740481C1C}">
                <a14:useLocalDpi xmlns:a14="http://schemas.microsoft.com/office/drawing/2010/main" val="0"/>
              </a:ext>
            </a:extLst>
          </a:blip>
          <a:stretch>
            <a:fillRect/>
          </a:stretch>
        </p:blipFill>
        <p:spPr>
          <a:xfrm>
            <a:off x="4146577" y="4808338"/>
            <a:ext cx="755650" cy="964565"/>
          </a:xfrm>
          <a:prstGeom prst="rect">
            <a:avLst/>
          </a:prstGeom>
        </p:spPr>
      </p:pic>
      <p:pic>
        <p:nvPicPr>
          <p:cNvPr id="11" name="Picture 180"/>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6649" y="3693021"/>
            <a:ext cx="719455" cy="932180"/>
          </a:xfrm>
          <a:prstGeom prst="rect">
            <a:avLst/>
          </a:prstGeom>
          <a:noFill/>
          <a:ln>
            <a:noFill/>
          </a:ln>
        </p:spPr>
      </p:pic>
      <p:pic>
        <p:nvPicPr>
          <p:cNvPr id="12" name="Picture 217" descr="A patch of a military insignia&#10;&#10;Description automatically generated"/>
          <p:cNvPicPr/>
          <p:nvPr/>
        </p:nvPicPr>
        <p:blipFill>
          <a:blip r:embed="rId8" cstate="print">
            <a:extLst>
              <a:ext uri="{28A0092B-C50C-407E-A947-70E740481C1C}">
                <a14:useLocalDpi xmlns:a14="http://schemas.microsoft.com/office/drawing/2010/main" val="0"/>
              </a:ext>
            </a:extLst>
          </a:blip>
          <a:stretch>
            <a:fillRect/>
          </a:stretch>
        </p:blipFill>
        <p:spPr>
          <a:xfrm>
            <a:off x="3237941" y="3693021"/>
            <a:ext cx="719455" cy="902970"/>
          </a:xfrm>
          <a:prstGeom prst="rect">
            <a:avLst/>
          </a:prstGeom>
        </p:spPr>
      </p:pic>
      <p:pic>
        <p:nvPicPr>
          <p:cNvPr id="13" name="Picture 199" descr="A blue emblem with a white eagle and a parachute&#10;&#10;Description automatically generated"/>
          <p:cNvPicPr/>
          <p:nvPr/>
        </p:nvPicPr>
        <p:blipFill>
          <a:blip r:embed="rId9" cstate="print">
            <a:extLst>
              <a:ext uri="{28A0092B-C50C-407E-A947-70E740481C1C}">
                <a14:useLocalDpi xmlns:a14="http://schemas.microsoft.com/office/drawing/2010/main" val="0"/>
              </a:ext>
            </a:extLst>
          </a:blip>
          <a:stretch>
            <a:fillRect/>
          </a:stretch>
        </p:blipFill>
        <p:spPr>
          <a:xfrm>
            <a:off x="4146577" y="3674606"/>
            <a:ext cx="719455" cy="921385"/>
          </a:xfrm>
          <a:prstGeom prst="rect">
            <a:avLst/>
          </a:prstGeom>
        </p:spPr>
      </p:pic>
      <p:pic>
        <p:nvPicPr>
          <p:cNvPr id="14" name="Рисунок 13" descr="79-я Николаевская отдельная аэромобильная бригада | Воины и военная техника  вики | Fandom"/>
          <p:cNvPicPr/>
          <p:nvPr/>
        </p:nvPicPr>
        <p:blipFill>
          <a:blip r:embed="rId10" cstate="print"/>
          <a:srcRect/>
          <a:stretch>
            <a:fillRect/>
          </a:stretch>
        </p:blipFill>
        <p:spPr bwMode="auto">
          <a:xfrm>
            <a:off x="4984252" y="3666033"/>
            <a:ext cx="753110" cy="938530"/>
          </a:xfrm>
          <a:prstGeom prst="rect">
            <a:avLst/>
          </a:prstGeom>
          <a:noFill/>
          <a:ln w="9525">
            <a:noFill/>
            <a:miter lim="800000"/>
            <a:headEnd/>
            <a:tailEnd/>
          </a:ln>
        </p:spPr>
      </p:pic>
      <p:pic>
        <p:nvPicPr>
          <p:cNvPr id="15" name="Picture 209" descr="A patch with a helicopter and a parachute&#10;&#10;Description automatically generated"/>
          <p:cNvPicPr/>
          <p:nvPr/>
        </p:nvPicPr>
        <p:blipFill>
          <a:blip r:embed="rId11" cstate="print">
            <a:extLst>
              <a:ext uri="{28A0092B-C50C-407E-A947-70E740481C1C}">
                <a14:useLocalDpi xmlns:a14="http://schemas.microsoft.com/office/drawing/2010/main" val="0"/>
              </a:ext>
            </a:extLst>
          </a:blip>
          <a:stretch>
            <a:fillRect/>
          </a:stretch>
        </p:blipFill>
        <p:spPr>
          <a:xfrm>
            <a:off x="5007133" y="4839849"/>
            <a:ext cx="755650" cy="921385"/>
          </a:xfrm>
          <a:prstGeom prst="rect">
            <a:avLst/>
          </a:prstGeom>
        </p:spPr>
      </p:pic>
      <p:sp>
        <p:nvSpPr>
          <p:cNvPr id="5" name="Rectangle 2"/>
          <p:cNvSpPr>
            <a:spLocks noChangeArrowheads="1"/>
          </p:cNvSpPr>
          <p:nvPr/>
        </p:nvSpPr>
        <p:spPr bwMode="auto">
          <a:xfrm>
            <a:off x="1443293" y="479182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Объект 15"/>
          <p:cNvGraphicFramePr>
            <a:graphicFrameLocks noChangeAspect="1"/>
          </p:cNvGraphicFramePr>
          <p:nvPr>
            <p:extLst>
              <p:ext uri="{D42A27DB-BD31-4B8C-83A1-F6EECF244321}">
                <p14:modId xmlns:p14="http://schemas.microsoft.com/office/powerpoint/2010/main" val="3766144317"/>
              </p:ext>
            </p:extLst>
          </p:nvPr>
        </p:nvGraphicFramePr>
        <p:xfrm>
          <a:off x="1443293" y="4791828"/>
          <a:ext cx="752475" cy="981075"/>
        </p:xfrm>
        <a:graphic>
          <a:graphicData uri="http://schemas.openxmlformats.org/presentationml/2006/ole">
            <mc:AlternateContent xmlns:mc="http://schemas.openxmlformats.org/markup-compatibility/2006">
              <mc:Choice xmlns:v="urn:schemas-microsoft-com:vml" Requires="v">
                <p:oleObj name="Точечный рисунок" r:id="rId12" imgW="5285714" imgH="7059010" progId="Paint.Picture">
                  <p:embed/>
                </p:oleObj>
              </mc:Choice>
              <mc:Fallback>
                <p:oleObj name="Точечный рисунок" r:id="rId12" imgW="5285714" imgH="7059010" progId="Paint.Picture">
                  <p:embed/>
                  <p:pic>
                    <p:nvPicPr>
                      <p:cNvPr id="0" name="Object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43293" y="4791828"/>
                        <a:ext cx="752475"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 name="Picture 210" descr="A patch with a helicopter and parachute&#10;&#10;Description automatically generated"/>
          <p:cNvPicPr/>
          <p:nvPr/>
        </p:nvPicPr>
        <p:blipFill>
          <a:blip r:embed="rId14" cstate="print">
            <a:extLst>
              <a:ext uri="{28A0092B-C50C-407E-A947-70E740481C1C}">
                <a14:useLocalDpi xmlns:a14="http://schemas.microsoft.com/office/drawing/2010/main" val="0"/>
              </a:ext>
            </a:extLst>
          </a:blip>
          <a:stretch>
            <a:fillRect/>
          </a:stretch>
        </p:blipFill>
        <p:spPr>
          <a:xfrm>
            <a:off x="492604" y="4837207"/>
            <a:ext cx="755650" cy="921385"/>
          </a:xfrm>
          <a:prstGeom prst="rect">
            <a:avLst/>
          </a:prstGeom>
        </p:spPr>
      </p:pic>
    </p:spTree>
    <p:extLst>
      <p:ext uri="{BB962C8B-B14F-4D97-AF65-F5344CB8AC3E}">
        <p14:creationId xmlns:p14="http://schemas.microsoft.com/office/powerpoint/2010/main" val="2179421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43452"/>
            <a:ext cx="10515600" cy="1325563"/>
          </a:xfrm>
        </p:spPr>
        <p:txBody>
          <a:bodyPr/>
          <a:lstStyle/>
          <a:p>
            <a:pPr algn="ctr"/>
            <a:r>
              <a:rPr lang="uk-UA" b="1" dirty="0">
                <a:latin typeface="Arial Black" panose="020B0A04020102020204" pitchFamily="34" charset="0"/>
                <a:cs typeface="Times New Roman" panose="02020603050405020304" pitchFamily="18" charset="0"/>
              </a:rPr>
              <a:t>Історія становлення Десантно-штурмових військ</a:t>
            </a:r>
            <a:endParaRPr lang="en-US" dirty="0">
              <a:latin typeface="Arial Black" panose="020B0A04020102020204" pitchFamily="34" charset="0"/>
              <a:cs typeface="Times New Roman" panose="02020603050405020304" pitchFamily="18" charset="0"/>
            </a:endParaRPr>
          </a:p>
        </p:txBody>
      </p:sp>
      <p:sp>
        <p:nvSpPr>
          <p:cNvPr id="3" name="Объект 2"/>
          <p:cNvSpPr>
            <a:spLocks noGrp="1"/>
          </p:cNvSpPr>
          <p:nvPr>
            <p:ph idx="1"/>
          </p:nvPr>
        </p:nvSpPr>
        <p:spPr>
          <a:xfrm>
            <a:off x="838200" y="1659372"/>
            <a:ext cx="10515600" cy="3536084"/>
          </a:xfrm>
        </p:spPr>
        <p:txBody>
          <a:bodyPr>
            <a:normAutofit fontScale="92500" lnSpcReduction="10000"/>
          </a:bodyPr>
          <a:lstStyle/>
          <a:p>
            <a:pPr marL="0" indent="0" algn="just">
              <a:lnSpc>
                <a:spcPct val="100000"/>
              </a:lnSpc>
              <a:spcBef>
                <a:spcPts val="1200"/>
              </a:spcBef>
              <a:buNone/>
            </a:pPr>
            <a:r>
              <a:rPr lang="uk-UA" sz="3200" b="1" dirty="0">
                <a:latin typeface="Times New Roman" panose="02020603050405020304" pitchFamily="18" charset="0"/>
                <a:cs typeface="Times New Roman" panose="02020603050405020304" pitchFamily="18" charset="0"/>
              </a:rPr>
              <a:t>1992 рік </a:t>
            </a:r>
            <a:r>
              <a:rPr lang="uk-UA" sz="3200" dirty="0">
                <a:latin typeface="Times New Roman" panose="02020603050405020304" pitchFamily="18" charset="0"/>
                <a:cs typeface="Times New Roman" panose="02020603050405020304" pitchFamily="18" charset="0"/>
              </a:rPr>
              <a:t>– сформовано новий рід військ в складі Сухопутних Військ Збройних Сил України – Аеромобільні війська.</a:t>
            </a:r>
          </a:p>
          <a:p>
            <a:pPr marL="0" indent="0" algn="just">
              <a:lnSpc>
                <a:spcPct val="100000"/>
              </a:lnSpc>
              <a:spcBef>
                <a:spcPts val="1200"/>
              </a:spcBef>
              <a:buNone/>
            </a:pPr>
            <a:r>
              <a:rPr lang="uk-UA" sz="3200" b="1" dirty="0">
                <a:latin typeface="Times New Roman" panose="02020603050405020304" pitchFamily="18" charset="0"/>
                <a:cs typeface="Times New Roman" panose="02020603050405020304" pitchFamily="18" charset="0"/>
              </a:rPr>
              <a:t>2012 рік </a:t>
            </a:r>
            <a:r>
              <a:rPr lang="uk-UA" sz="3200" dirty="0">
                <a:latin typeface="Times New Roman" panose="02020603050405020304" pitchFamily="18" charset="0"/>
                <a:cs typeface="Times New Roman" panose="02020603050405020304" pitchFamily="18" charset="0"/>
              </a:rPr>
              <a:t>– Аеромобільні війська перейменовані на </a:t>
            </a:r>
            <a:r>
              <a:rPr lang="uk-UA" sz="3200" dirty="0" err="1">
                <a:latin typeface="Times New Roman" panose="02020603050405020304" pitchFamily="18" charset="0"/>
                <a:cs typeface="Times New Roman" panose="02020603050405020304" pitchFamily="18" charset="0"/>
              </a:rPr>
              <a:t>Високомобільні</a:t>
            </a:r>
            <a:r>
              <a:rPr lang="uk-UA" sz="3200" dirty="0">
                <a:latin typeface="Times New Roman" panose="02020603050405020304" pitchFamily="18" charset="0"/>
                <a:cs typeface="Times New Roman" panose="02020603050405020304" pitchFamily="18" charset="0"/>
              </a:rPr>
              <a:t> десантні війська. </a:t>
            </a:r>
          </a:p>
          <a:p>
            <a:pPr marL="0" indent="0" algn="just">
              <a:lnSpc>
                <a:spcPct val="100000"/>
              </a:lnSpc>
              <a:spcBef>
                <a:spcPts val="1200"/>
              </a:spcBef>
              <a:buNone/>
            </a:pPr>
            <a:r>
              <a:rPr lang="uk-UA" sz="3200" b="1" dirty="0">
                <a:latin typeface="Times New Roman" panose="02020603050405020304" pitchFamily="18" charset="0"/>
                <a:cs typeface="Times New Roman" panose="02020603050405020304" pitchFamily="18" charset="0"/>
              </a:rPr>
              <a:t>2016 рік </a:t>
            </a:r>
            <a:r>
              <a:rPr lang="uk-UA" sz="3200" dirty="0">
                <a:latin typeface="Times New Roman" panose="02020603050405020304" pitchFamily="18" charset="0"/>
                <a:cs typeface="Times New Roman" panose="02020603050405020304" pitchFamily="18" charset="0"/>
              </a:rPr>
              <a:t>– </a:t>
            </a:r>
            <a:r>
              <a:rPr lang="uk-UA" sz="3200" dirty="0" err="1">
                <a:latin typeface="Times New Roman" panose="02020603050405020304" pitchFamily="18" charset="0"/>
                <a:cs typeface="Times New Roman" panose="02020603050405020304" pitchFamily="18" charset="0"/>
              </a:rPr>
              <a:t>Високомобільні</a:t>
            </a:r>
            <a:r>
              <a:rPr lang="uk-UA" sz="3200" dirty="0">
                <a:latin typeface="Times New Roman" panose="02020603050405020304" pitchFamily="18" charset="0"/>
                <a:cs typeface="Times New Roman" panose="02020603050405020304" pitchFamily="18" charset="0"/>
              </a:rPr>
              <a:t> десантні війська виведені зі складу Сухопутних Військ Збройних Сил України і стали окремим родом військ Збройних Сил України.</a:t>
            </a:r>
          </a:p>
          <a:p>
            <a:endParaRPr lang="en-US" dirty="0"/>
          </a:p>
        </p:txBody>
      </p:sp>
    </p:spTree>
    <p:extLst>
      <p:ext uri="{BB962C8B-B14F-4D97-AF65-F5344CB8AC3E}">
        <p14:creationId xmlns:p14="http://schemas.microsoft.com/office/powerpoint/2010/main" val="3668587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5" y="-677051"/>
            <a:ext cx="12167795" cy="8228472"/>
          </a:xfrm>
          <a:prstGeom prst="rect">
            <a:avLst/>
          </a:prstGeom>
          <a:effectLst>
            <a:glow rad="127000">
              <a:schemeClr val="accent1">
                <a:alpha val="0"/>
              </a:schemeClr>
            </a:glow>
          </a:effectLst>
        </p:spPr>
      </p:pic>
      <p:sp>
        <p:nvSpPr>
          <p:cNvPr id="9" name="Прямоугольник 8"/>
          <p:cNvSpPr/>
          <p:nvPr/>
        </p:nvSpPr>
        <p:spPr>
          <a:xfrm>
            <a:off x="24205" y="-418739"/>
            <a:ext cx="12167795" cy="8228472"/>
          </a:xfrm>
          <a:prstGeom prst="rect">
            <a:avLst/>
          </a:prstGeom>
          <a:solidFill>
            <a:schemeClr val="lt1">
              <a:alpha val="28000"/>
            </a:schemeClr>
          </a:solidFill>
          <a:effectLst>
            <a:glow rad="127000">
              <a:schemeClr val="bg1">
                <a:alpha val="6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06266" y="0"/>
            <a:ext cx="11567160" cy="652040"/>
          </a:xfrm>
        </p:spPr>
        <p:txBody>
          <a:bodyPr>
            <a:normAutofit/>
          </a:bodyPr>
          <a:lstStyle/>
          <a:p>
            <a:pPr algn="ctr"/>
            <a:r>
              <a:rPr lang="uk-UA" b="1" dirty="0">
                <a:latin typeface="Arial Black" panose="020B0A04020102020204" pitchFamily="34" charset="0"/>
                <a:cs typeface="Times New Roman" panose="02020603050405020304" pitchFamily="18" charset="0"/>
              </a:rPr>
              <a:t>Історія становлення Десантно-штурмових військ</a:t>
            </a:r>
            <a:endParaRPr lang="ru-RU" sz="2800" b="1" dirty="0">
              <a:solidFill>
                <a:srgbClr val="800000"/>
              </a:solidFill>
            </a:endParaRP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665552" y="1248200"/>
            <a:ext cx="10885099" cy="830396"/>
          </a:xfrm>
          <a:effectLst>
            <a:softEdge rad="127000"/>
          </a:effectLst>
        </p:spPr>
        <p:txBody>
          <a:bodyPr>
            <a:noAutofit/>
          </a:bodyPr>
          <a:lstStyle/>
          <a:p>
            <a:pPr marL="0" indent="0" algn="ctr">
              <a:lnSpc>
                <a:spcPct val="100000"/>
              </a:lnSpc>
              <a:spcBef>
                <a:spcPts val="1200"/>
              </a:spcBef>
              <a:buNone/>
            </a:pPr>
            <a:r>
              <a:rPr lang="uk-UA" sz="3000" b="1" dirty="0">
                <a:latin typeface="Times New Roman" panose="02020603050405020304" pitchFamily="18" charset="0"/>
                <a:cs typeface="Times New Roman" panose="02020603050405020304" pitchFamily="18" charset="0"/>
              </a:rPr>
              <a:t>2017 рік –</a:t>
            </a:r>
            <a:r>
              <a:rPr lang="uk-UA" sz="3000" dirty="0">
                <a:latin typeface="Times New Roman" panose="02020603050405020304" pitchFamily="18" charset="0"/>
                <a:cs typeface="Times New Roman" panose="02020603050405020304" pitchFamily="18" charset="0"/>
              </a:rPr>
              <a:t> </a:t>
            </a:r>
            <a:r>
              <a:rPr lang="uk-UA" sz="3000" dirty="0" err="1">
                <a:latin typeface="Times New Roman" panose="02020603050405020304" pitchFamily="18" charset="0"/>
                <a:cs typeface="Times New Roman" panose="02020603050405020304" pitchFamily="18" charset="0"/>
              </a:rPr>
              <a:t>Високомобільні</a:t>
            </a:r>
            <a:r>
              <a:rPr lang="uk-UA" sz="3000" dirty="0">
                <a:latin typeface="Times New Roman" panose="02020603050405020304" pitchFamily="18" charset="0"/>
                <a:cs typeface="Times New Roman" panose="02020603050405020304" pitchFamily="18" charset="0"/>
              </a:rPr>
              <a:t> десантні війська перейменовані в </a:t>
            </a:r>
            <a:r>
              <a:rPr lang="uk-UA" sz="3000" b="1" dirty="0">
                <a:latin typeface="Times New Roman" panose="02020603050405020304" pitchFamily="18" charset="0"/>
                <a:cs typeface="Times New Roman" panose="02020603050405020304" pitchFamily="18" charset="0"/>
              </a:rPr>
              <a:t>Десантно-штурмові війська</a:t>
            </a:r>
            <a:r>
              <a:rPr lang="uk-UA" sz="3000" dirty="0">
                <a:latin typeface="Times New Roman" panose="02020603050405020304" pitchFamily="18" charset="0"/>
                <a:cs typeface="Times New Roman" panose="02020603050405020304" pitchFamily="18" charset="0"/>
              </a:rPr>
              <a:t> Збройних Сил України та отримали нову символіку.</a:t>
            </a:r>
          </a:p>
          <a:p>
            <a:pPr marL="0" indent="0" algn="just">
              <a:lnSpc>
                <a:spcPct val="100000"/>
              </a:lnSpc>
              <a:spcBef>
                <a:spcPts val="1200"/>
              </a:spcBef>
              <a:buNone/>
            </a:pPr>
            <a:r>
              <a:rPr lang="uk-UA" sz="3000" dirty="0">
                <a:latin typeface="Times New Roman" panose="02020603050405020304" pitchFamily="18" charset="0"/>
                <a:cs typeface="Times New Roman" panose="02020603050405020304" pitchFamily="18" charset="0"/>
              </a:rPr>
              <a:t>	</a:t>
            </a:r>
          </a:p>
          <a:p>
            <a:pPr marL="0" indent="0" algn="just">
              <a:lnSpc>
                <a:spcPct val="100000"/>
              </a:lnSpc>
              <a:spcBef>
                <a:spcPts val="1200"/>
              </a:spcBef>
              <a:buNone/>
            </a:pPr>
            <a:endParaRPr lang="uk-UA" sz="3000" dirty="0">
              <a:latin typeface="Times New Roman" panose="02020603050405020304" pitchFamily="18" charset="0"/>
              <a:cs typeface="Times New Roman" panose="02020603050405020304" pitchFamily="18" charset="0"/>
            </a:endParaRPr>
          </a:p>
          <a:p>
            <a:pPr marL="0" indent="0" algn="just">
              <a:lnSpc>
                <a:spcPct val="100000"/>
              </a:lnSpc>
              <a:spcBef>
                <a:spcPts val="1200"/>
              </a:spcBef>
              <a:buNone/>
            </a:pPr>
            <a:endParaRPr lang="uk-UA" sz="3000" dirty="0">
              <a:latin typeface="Times New Roman" panose="02020603050405020304" pitchFamily="18" charset="0"/>
              <a:cs typeface="Times New Roman" panose="02020603050405020304" pitchFamily="18" charset="0"/>
            </a:endParaRPr>
          </a:p>
          <a:p>
            <a:pPr marL="0" indent="0" algn="just">
              <a:lnSpc>
                <a:spcPct val="100000"/>
              </a:lnSpc>
              <a:spcBef>
                <a:spcPts val="1200"/>
              </a:spcBef>
              <a:buNone/>
            </a:pPr>
            <a:endParaRPr lang="uk-UA" sz="3000" dirty="0">
              <a:latin typeface="Times New Roman" panose="02020603050405020304" pitchFamily="18" charset="0"/>
              <a:cs typeface="Times New Roman" panose="02020603050405020304" pitchFamily="18" charset="0"/>
            </a:endParaRPr>
          </a:p>
        </p:txBody>
      </p:sp>
      <p:pic>
        <p:nvPicPr>
          <p:cNvPr id="5" name="Picture 10">
            <a:extLst>
              <a:ext uri="{FF2B5EF4-FFF2-40B4-BE49-F238E27FC236}">
                <a16:creationId xmlns:a16="http://schemas.microsoft.com/office/drawing/2014/main" id="{3C80B3C6-1654-5974-163A-671F10DA9B7F}"/>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p:blipFill>
        <p:spPr>
          <a:xfrm>
            <a:off x="706266" y="3518076"/>
            <a:ext cx="2688370" cy="2404597"/>
          </a:xfrm>
          <a:prstGeom prst="rect">
            <a:avLst/>
          </a:prstGeom>
        </p:spPr>
      </p:pic>
      <p:pic>
        <p:nvPicPr>
          <p:cNvPr id="6" name="Picture 2">
            <a:extLst>
              <a:ext uri="{FF2B5EF4-FFF2-40B4-BE49-F238E27FC236}">
                <a16:creationId xmlns:a16="http://schemas.microsoft.com/office/drawing/2014/main" id="{2E70AAF0-0C0E-495B-096E-144D6F7BAD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7508" y="3298258"/>
            <a:ext cx="5213857" cy="2626481"/>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093700" y="3518076"/>
            <a:ext cx="1683645" cy="2409717"/>
          </a:xfrm>
          <a:prstGeom prst="rect">
            <a:avLst/>
          </a:prstGeom>
        </p:spPr>
      </p:pic>
    </p:spTree>
    <p:extLst>
      <p:ext uri="{BB962C8B-B14F-4D97-AF65-F5344CB8AC3E}">
        <p14:creationId xmlns:p14="http://schemas.microsoft.com/office/powerpoint/2010/main" val="194015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1D2481-64D8-133C-2DF6-82B479115A75}"/>
              </a:ext>
            </a:extLst>
          </p:cNvPr>
          <p:cNvPicPr>
            <a:picLocks noChangeAspect="1"/>
          </p:cNvPicPr>
          <p:nvPr/>
        </p:nvPicPr>
        <p:blipFill rotWithShape="1">
          <a:blip r:embed="rId2">
            <a:extLst>
              <a:ext uri="{28A0092B-C50C-407E-A947-70E740481C1C}">
                <a14:useLocalDpi xmlns:a14="http://schemas.microsoft.com/office/drawing/2010/main" val="0"/>
              </a:ext>
            </a:extLst>
          </a:blip>
          <a:srcRect l="2305" r="14869"/>
          <a:stretch/>
        </p:blipFill>
        <p:spPr>
          <a:xfrm>
            <a:off x="5125243" y="351270"/>
            <a:ext cx="7066757" cy="5679139"/>
          </a:xfrm>
          <a:prstGeom prst="rect">
            <a:avLst/>
          </a:prstGeom>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19655" y="351270"/>
            <a:ext cx="10727184" cy="1325563"/>
          </a:xfrm>
        </p:spPr>
        <p:txBody>
          <a:bodyPr>
            <a:normAutofit/>
          </a:bodyPr>
          <a:lstStyle/>
          <a:p>
            <a:pPr>
              <a:lnSpc>
                <a:spcPct val="120000"/>
              </a:lnSpc>
            </a:pPr>
            <a:r>
              <a:rPr lang="ru-RU" sz="2800" dirty="0">
                <a:solidFill>
                  <a:srgbClr val="800000"/>
                </a:solidFill>
              </a:rPr>
              <a:t>Участь у Антитерористичній операції</a:t>
            </a:r>
            <a:br>
              <a:rPr lang="ru-RU" sz="2800" dirty="0">
                <a:solidFill>
                  <a:srgbClr val="800000"/>
                </a:solidFill>
              </a:rPr>
            </a:br>
            <a:r>
              <a:rPr lang="ru-RU" sz="2800" dirty="0">
                <a:solidFill>
                  <a:srgbClr val="800000"/>
                </a:solidFill>
              </a:rPr>
              <a:t>та Операції об’єднаних сил</a:t>
            </a: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785502" y="1750791"/>
            <a:ext cx="6746016" cy="3914184"/>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З початком військової агресії збоку Росії у 2014 році, повітряно-десантні частини виявились одними з найбоєздатнійших </a:t>
            </a:r>
            <a:br>
              <a:rPr lang="en-US" sz="1600" dirty="0">
                <a:latin typeface="UAF Sans" pitchFamily="2" charset="-52"/>
                <a:ea typeface="UAF Sans" pitchFamily="2" charset="-52"/>
              </a:rPr>
            </a:br>
            <a:r>
              <a:rPr lang="uk-UA" sz="1600" dirty="0">
                <a:latin typeface="UAF Sans" pitchFamily="2" charset="-52"/>
                <a:ea typeface="UAF Sans" pitchFamily="2" charset="-52"/>
              </a:rPr>
              <a:t>у складі ЗСУ</a:t>
            </a:r>
            <a:r>
              <a:rPr lang="uk-UA" sz="1600" b="1" dirty="0">
                <a:latin typeface="UAF Sans" pitchFamily="2" charset="-52"/>
                <a:ea typeface="UAF Sans" pitchFamily="2" charset="-52"/>
              </a:rPr>
              <a:t>.  Саме десантні підрозділи стали тим ядром, </a:t>
            </a:r>
            <a:br>
              <a:rPr lang="uk-UA" sz="1600" b="1" dirty="0">
                <a:latin typeface="UAF Sans" pitchFamily="2" charset="-52"/>
                <a:ea typeface="UAF Sans" pitchFamily="2" charset="-52"/>
              </a:rPr>
            </a:br>
            <a:r>
              <a:rPr lang="uk-UA" sz="1600" b="1" dirty="0">
                <a:latin typeface="UAF Sans" pitchFamily="2" charset="-52"/>
                <a:ea typeface="UAF Sans" pitchFamily="2" charset="-52"/>
              </a:rPr>
              <a:t>яке забезпечило існування Української держави. </a:t>
            </a:r>
          </a:p>
          <a:p>
            <a:pPr marL="0" indent="0">
              <a:lnSpc>
                <a:spcPct val="120000"/>
              </a:lnSpc>
              <a:spcBef>
                <a:spcPts val="1200"/>
              </a:spcBef>
              <a:buNone/>
            </a:pPr>
            <a:r>
              <a:rPr lang="uk-UA" sz="1600" dirty="0">
                <a:latin typeface="UAF Sans" pitchFamily="2" charset="-52"/>
                <a:ea typeface="UAF Sans" pitchFamily="2" charset="-52"/>
              </a:rPr>
              <a:t>Воїни-десантники спільно з приданими підрозділами брали участь у найбільш масштабних бойових операціях: </a:t>
            </a:r>
            <a:br>
              <a:rPr lang="en-US" sz="1600" dirty="0">
                <a:latin typeface="UAF Sans" pitchFamily="2" charset="-52"/>
                <a:ea typeface="UAF Sans" pitchFamily="2" charset="-52"/>
              </a:rPr>
            </a:br>
            <a:r>
              <a:rPr lang="uk-UA" sz="1600" dirty="0">
                <a:latin typeface="UAF Sans" pitchFamily="2" charset="-52"/>
                <a:ea typeface="UAF Sans" pitchFamily="2" charset="-52"/>
              </a:rPr>
              <a:t>бої за Слов’янськ, Степанівку, Семенівку, Лиман, Савур-Могилу, Шахтарськ, Нижню Кринку, Дебальцеве, Зеленопілля, Авдіївку, Маріуполь, Тельманове, Трьохізбенку, Лисичанськ, Кримське, Ясинувату, Піски, Донецький та Луганський аеропорт, шахта “Бутівка” та багато інших. Загалом, були визволені сотні населених пунктів Донецької та Луганської областей.</a:t>
            </a:r>
          </a:p>
        </p:txBody>
      </p:sp>
    </p:spTree>
    <p:extLst>
      <p:ext uri="{BB962C8B-B14F-4D97-AF65-F5344CB8AC3E}">
        <p14:creationId xmlns:p14="http://schemas.microsoft.com/office/powerpoint/2010/main" val="594887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4757B6-C25D-21D6-BC68-4FB167F6D0DE}"/>
              </a:ext>
            </a:extLst>
          </p:cNvPr>
          <p:cNvPicPr>
            <a:picLocks noChangeAspect="1"/>
          </p:cNvPicPr>
          <p:nvPr/>
        </p:nvPicPr>
        <p:blipFill rotWithShape="1">
          <a:blip r:embed="rId2">
            <a:extLst>
              <a:ext uri="{28A0092B-C50C-407E-A947-70E740481C1C}">
                <a14:useLocalDpi xmlns:a14="http://schemas.microsoft.com/office/drawing/2010/main" val="0"/>
              </a:ext>
            </a:extLst>
          </a:blip>
          <a:srcRect t="12408" b="21754"/>
          <a:stretch/>
        </p:blipFill>
        <p:spPr>
          <a:xfrm>
            <a:off x="0" y="686938"/>
            <a:ext cx="12219691" cy="5355047"/>
          </a:xfrm>
          <a:prstGeom prst="rect">
            <a:avLst/>
          </a:prstGeom>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14375" y="524889"/>
            <a:ext cx="10767189" cy="616392"/>
          </a:xfrm>
        </p:spPr>
        <p:txBody>
          <a:bodyPr>
            <a:normAutofit/>
          </a:bodyPr>
          <a:lstStyle/>
          <a:p>
            <a:r>
              <a:rPr lang="ru-RU" sz="2800" dirty="0">
                <a:solidFill>
                  <a:srgbClr val="800000"/>
                </a:solidFill>
              </a:rPr>
              <a:t>Р</a:t>
            </a:r>
            <a:r>
              <a:rPr lang="uk-UA" dirty="0"/>
              <a:t>ейд</a:t>
            </a:r>
            <a:r>
              <a:rPr lang="ru-RU" sz="2800" dirty="0">
                <a:solidFill>
                  <a:srgbClr val="800000"/>
                </a:solidFill>
              </a:rPr>
              <a:t> 95-ї бригади</a:t>
            </a: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714375" y="1444625"/>
            <a:ext cx="5260975" cy="4413344"/>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Однією з яскравих сторінок в історії Десантно-штурмових військ ЗСУ став рейд підрозділів </a:t>
            </a:r>
            <a:br>
              <a:rPr lang="uk-UA" sz="1600" dirty="0">
                <a:latin typeface="UAF Sans" pitchFamily="2" charset="-52"/>
                <a:ea typeface="UAF Sans" pitchFamily="2" charset="-52"/>
              </a:rPr>
            </a:br>
            <a:r>
              <a:rPr lang="uk-UA" sz="1600" dirty="0">
                <a:latin typeface="UAF Sans" pitchFamily="2" charset="-52"/>
                <a:ea typeface="UAF Sans" pitchFamily="2" charset="-52"/>
              </a:rPr>
              <a:t>95-ї окремої десантно-штурмової (на той час – аеромобільної) бригади під командуванням полковника Михайла Забродського.</a:t>
            </a:r>
          </a:p>
          <a:p>
            <a:pPr marL="0" indent="0">
              <a:lnSpc>
                <a:spcPct val="120000"/>
              </a:lnSpc>
              <a:spcBef>
                <a:spcPts val="1200"/>
              </a:spcBef>
              <a:buNone/>
            </a:pPr>
            <a:r>
              <a:rPr lang="uk-UA" sz="1600" b="1" dirty="0">
                <a:latin typeface="UAF Sans" pitchFamily="2" charset="-52"/>
                <a:ea typeface="UAF Sans" pitchFamily="2" charset="-52"/>
              </a:rPr>
              <a:t>У період з 19 липня по 10 серпня 2014 року українські воїни-десантники здійснили </a:t>
            </a:r>
            <a:br>
              <a:rPr lang="uk-UA" sz="1600" b="1" dirty="0">
                <a:latin typeface="UAF Sans" pitchFamily="2" charset="-52"/>
                <a:ea typeface="UAF Sans" pitchFamily="2" charset="-52"/>
              </a:rPr>
            </a:br>
            <a:r>
              <a:rPr lang="uk-UA" sz="1600" b="1" dirty="0">
                <a:latin typeface="UAF Sans" pitchFamily="2" charset="-52"/>
                <a:ea typeface="UAF Sans" pitchFamily="2" charset="-52"/>
              </a:rPr>
              <a:t>470-кілометровий рейд по тилах сепаратистів</a:t>
            </a:r>
            <a:r>
              <a:rPr lang="uk-UA" sz="1600" dirty="0">
                <a:latin typeface="UAF Sans" pitchFamily="2" charset="-52"/>
                <a:ea typeface="UAF Sans" pitchFamily="2" charset="-52"/>
              </a:rPr>
              <a:t>, завдаючи ворогові нищівних ударів. </a:t>
            </a:r>
          </a:p>
        </p:txBody>
      </p:sp>
      <p:sp>
        <p:nvSpPr>
          <p:cNvPr id="10" name="TextBox 9">
            <a:extLst>
              <a:ext uri="{FF2B5EF4-FFF2-40B4-BE49-F238E27FC236}">
                <a16:creationId xmlns:a16="http://schemas.microsoft.com/office/drawing/2014/main" id="{83CA6362-FE3C-0AFB-B00F-5F09EED15603}"/>
              </a:ext>
            </a:extLst>
          </p:cNvPr>
          <p:cNvSpPr txBox="1"/>
          <p:nvPr/>
        </p:nvSpPr>
        <p:spPr>
          <a:xfrm>
            <a:off x="6124031" y="541382"/>
            <a:ext cx="5647420" cy="1848711"/>
          </a:xfrm>
          <a:prstGeom prst="rect">
            <a:avLst/>
          </a:prstGeom>
          <a:noFill/>
        </p:spPr>
        <p:txBody>
          <a:bodyPr wrap="square">
            <a:spAutoFit/>
          </a:bodyPr>
          <a:lstStyle/>
          <a:p>
            <a:pPr>
              <a:lnSpc>
                <a:spcPct val="120000"/>
              </a:lnSpc>
              <a:spcBef>
                <a:spcPts val="1200"/>
              </a:spcBef>
              <a:buClr>
                <a:srgbClr val="800000"/>
              </a:buClr>
              <a:buSzPct val="120000"/>
            </a:pPr>
            <a:r>
              <a:rPr lang="uk-UA" sz="1600" dirty="0">
                <a:latin typeface="UAF Sans" pitchFamily="2" charset="-52"/>
                <a:ea typeface="UAF Sans" pitchFamily="2" charset="-52"/>
              </a:rPr>
              <a:t>Блискуче виконали бойове завдання і з мінімальними втратами пробилися до своїх. Найважливішим досягненням рейду стало створення коридору </a:t>
            </a:r>
            <a:br>
              <a:rPr lang="uk-UA" sz="1600" dirty="0">
                <a:latin typeface="UAF Sans" pitchFamily="2" charset="-52"/>
                <a:ea typeface="UAF Sans" pitchFamily="2" charset="-52"/>
              </a:rPr>
            </a:br>
            <a:r>
              <a:rPr lang="uk-UA" sz="1600" dirty="0">
                <a:latin typeface="UAF Sans" pitchFamily="2" charset="-52"/>
                <a:ea typeface="UAF Sans" pitchFamily="2" charset="-52"/>
              </a:rPr>
              <a:t>для виходу з оточення українських підрозділів </a:t>
            </a:r>
            <a:br>
              <a:rPr lang="uk-UA" sz="1600" dirty="0">
                <a:latin typeface="UAF Sans" pitchFamily="2" charset="-52"/>
                <a:ea typeface="UAF Sans" pitchFamily="2" charset="-52"/>
              </a:rPr>
            </a:br>
            <a:r>
              <a:rPr lang="uk-UA" sz="1600" dirty="0">
                <a:latin typeface="UAF Sans" pitchFamily="2" charset="-52"/>
                <a:ea typeface="UAF Sans" pitchFamily="2" charset="-52"/>
              </a:rPr>
              <a:t>на кордоні, що утворилося внаслідок віроломного нападу збоку регулярних військ РФ. </a:t>
            </a:r>
          </a:p>
        </p:txBody>
      </p:sp>
      <p:sp>
        <p:nvSpPr>
          <p:cNvPr id="12" name="TextBox 11">
            <a:extLst>
              <a:ext uri="{FF2B5EF4-FFF2-40B4-BE49-F238E27FC236}">
                <a16:creationId xmlns:a16="http://schemas.microsoft.com/office/drawing/2014/main" id="{B70674F9-F689-AF3B-4BF9-89F9964449A5}"/>
              </a:ext>
            </a:extLst>
          </p:cNvPr>
          <p:cNvSpPr txBox="1"/>
          <p:nvPr/>
        </p:nvSpPr>
        <p:spPr>
          <a:xfrm>
            <a:off x="8947741" y="3063278"/>
            <a:ext cx="2945797" cy="1370632"/>
          </a:xfrm>
          <a:prstGeom prst="rect">
            <a:avLst/>
          </a:prstGeom>
          <a:noFill/>
        </p:spPr>
        <p:txBody>
          <a:bodyPr wrap="square">
            <a:spAutoFit/>
          </a:bodyPr>
          <a:lstStyle/>
          <a:p>
            <a:pPr>
              <a:lnSpc>
                <a:spcPct val="120000"/>
              </a:lnSpc>
              <a:spcBef>
                <a:spcPts val="1200"/>
              </a:spcBef>
              <a:buClr>
                <a:srgbClr val="800000"/>
              </a:buClr>
              <a:buSzPct val="120000"/>
            </a:pPr>
            <a:r>
              <a:rPr lang="uk-UA" sz="1400" b="1" dirty="0">
                <a:latin typeface="UAF Sans" pitchFamily="2" charset="-52"/>
                <a:ea typeface="UAF Sans" pitchFamily="2" charset="-52"/>
              </a:rPr>
              <a:t>Завдяки вмілим діям десантників і піхотинців, </a:t>
            </a:r>
            <a:br>
              <a:rPr lang="uk-UA" sz="1400" b="1" dirty="0">
                <a:latin typeface="UAF Sans" pitchFamily="2" charset="-52"/>
                <a:ea typeface="UAF Sans" pitchFamily="2" charset="-52"/>
              </a:rPr>
            </a:br>
            <a:r>
              <a:rPr lang="uk-UA" sz="1400" b="1" dirty="0">
                <a:latin typeface="UAF Sans" pitchFamily="2" charset="-52"/>
                <a:ea typeface="UAF Sans" pitchFamily="2" charset="-52"/>
              </a:rPr>
              <a:t>з оточення вийшло </a:t>
            </a:r>
            <a:br>
              <a:rPr lang="uk-UA" sz="1400" b="1" dirty="0">
                <a:latin typeface="UAF Sans" pitchFamily="2" charset="-52"/>
                <a:ea typeface="UAF Sans" pitchFamily="2" charset="-52"/>
              </a:rPr>
            </a:br>
            <a:r>
              <a:rPr lang="uk-UA" sz="1400" b="1" dirty="0">
                <a:latin typeface="UAF Sans" pitchFamily="2" charset="-52"/>
                <a:ea typeface="UAF Sans" pitchFamily="2" charset="-52"/>
              </a:rPr>
              <a:t>3 тисячі осіб та понад </a:t>
            </a:r>
            <a:br>
              <a:rPr lang="uk-UA" sz="1400" b="1" dirty="0">
                <a:latin typeface="UAF Sans" pitchFamily="2" charset="-52"/>
                <a:ea typeface="UAF Sans" pitchFamily="2" charset="-52"/>
              </a:rPr>
            </a:br>
            <a:r>
              <a:rPr lang="uk-UA" sz="1400" b="1" dirty="0">
                <a:latin typeface="UAF Sans" pitchFamily="2" charset="-52"/>
                <a:ea typeface="UAF Sans" pitchFamily="2" charset="-52"/>
              </a:rPr>
              <a:t>250 одиниць техніки.</a:t>
            </a:r>
          </a:p>
        </p:txBody>
      </p:sp>
    </p:spTree>
    <p:extLst>
      <p:ext uri="{BB962C8B-B14F-4D97-AF65-F5344CB8AC3E}">
        <p14:creationId xmlns:p14="http://schemas.microsoft.com/office/powerpoint/2010/main" val="2414675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767BE30-3636-B990-5FC0-59712EC1EC6D}"/>
              </a:ext>
            </a:extLst>
          </p:cNvPr>
          <p:cNvPicPr>
            <a:picLocks noChangeAspect="1"/>
          </p:cNvPicPr>
          <p:nvPr/>
        </p:nvPicPr>
        <p:blipFill rotWithShape="1">
          <a:blip r:embed="rId2">
            <a:extLst>
              <a:ext uri="{28A0092B-C50C-407E-A947-70E740481C1C}">
                <a14:useLocalDpi xmlns:a14="http://schemas.microsoft.com/office/drawing/2010/main" val="0"/>
              </a:ext>
            </a:extLst>
          </a:blip>
          <a:srcRect l="14206"/>
          <a:stretch/>
        </p:blipFill>
        <p:spPr>
          <a:xfrm>
            <a:off x="-1" y="-1"/>
            <a:ext cx="7775575" cy="6041985"/>
          </a:xfrm>
          <a:prstGeom prst="rect">
            <a:avLst/>
          </a:prstGeom>
          <a:effectLst>
            <a:softEdge rad="0"/>
          </a:effectLst>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6992547" y="779556"/>
            <a:ext cx="7470213" cy="481554"/>
          </a:xfrm>
        </p:spPr>
        <p:txBody>
          <a:bodyPr>
            <a:normAutofit fontScale="90000"/>
          </a:bodyPr>
          <a:lstStyle/>
          <a:p>
            <a:pPr>
              <a:lnSpc>
                <a:spcPct val="120000"/>
              </a:lnSpc>
            </a:pPr>
            <a:r>
              <a:rPr lang="ru-RU" sz="2800" dirty="0">
                <a:solidFill>
                  <a:srgbClr val="800000"/>
                </a:solidFill>
              </a:rPr>
              <a:t>Участь в боях </a:t>
            </a:r>
            <a:br>
              <a:rPr lang="ru-RU" sz="2800" dirty="0">
                <a:solidFill>
                  <a:srgbClr val="800000"/>
                </a:solidFill>
              </a:rPr>
            </a:br>
            <a:r>
              <a:rPr lang="ru-RU" sz="2800" dirty="0">
                <a:solidFill>
                  <a:srgbClr val="800000"/>
                </a:solidFill>
              </a:rPr>
              <a:t>за Донецький аеропорт</a:t>
            </a: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7977177" y="1955165"/>
            <a:ext cx="3683021" cy="3284970"/>
          </a:xfrm>
        </p:spPr>
        <p:txBody>
          <a:bodyPr>
            <a:noAutofit/>
          </a:bodyPr>
          <a:lstStyle/>
          <a:p>
            <a:pPr marL="0" indent="0">
              <a:lnSpc>
                <a:spcPct val="120000"/>
              </a:lnSpc>
              <a:spcBef>
                <a:spcPts val="1200"/>
              </a:spcBef>
              <a:spcAft>
                <a:spcPts val="600"/>
              </a:spcAft>
              <a:buNone/>
            </a:pPr>
            <a:r>
              <a:rPr lang="uk-UA" sz="1600" b="1" dirty="0">
                <a:latin typeface="UAF Sans" pitchFamily="2" charset="-52"/>
                <a:ea typeface="UAF Sans" pitchFamily="2" charset="-52"/>
              </a:rPr>
              <a:t>Воїни-десантники складали значну частину захисників Донецького аеропорту – славнозвісних «кіборгів».</a:t>
            </a:r>
          </a:p>
          <a:p>
            <a:pPr marL="0" indent="0">
              <a:lnSpc>
                <a:spcPct val="120000"/>
              </a:lnSpc>
              <a:spcBef>
                <a:spcPts val="1200"/>
              </a:spcBef>
              <a:spcAft>
                <a:spcPts val="600"/>
              </a:spcAft>
              <a:buNone/>
            </a:pPr>
            <a:r>
              <a:rPr lang="uk-UA" sz="1600" dirty="0">
                <a:latin typeface="UAF Sans" pitchFamily="2" charset="-52"/>
                <a:ea typeface="UAF Sans" pitchFamily="2" charset="-52"/>
              </a:rPr>
              <a:t>Оборона його тривала 242 дні – всього на тиждень менше, ніж оборона Севастополя, і набагато більше, ніж оборона Брестської фортеці під час Німецько-радянської війни.</a:t>
            </a:r>
          </a:p>
          <a:p>
            <a:pPr marL="0" indent="0">
              <a:lnSpc>
                <a:spcPct val="120000"/>
              </a:lnSpc>
              <a:spcBef>
                <a:spcPts val="600"/>
              </a:spcBef>
              <a:spcAft>
                <a:spcPts val="600"/>
              </a:spcAft>
              <a:buNone/>
            </a:pPr>
            <a:endParaRPr lang="uk-UA" sz="1600" dirty="0">
              <a:latin typeface="UAF Sans Medium" panose="020B0604020202020204" charset="-52"/>
              <a:ea typeface="UAF Sans Medium" panose="020B0604020202020204" charset="-52"/>
            </a:endParaRPr>
          </a:p>
        </p:txBody>
      </p:sp>
    </p:spTree>
    <p:extLst>
      <p:ext uri="{BB962C8B-B14F-4D97-AF65-F5344CB8AC3E}">
        <p14:creationId xmlns:p14="http://schemas.microsoft.com/office/powerpoint/2010/main" val="418971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A4013BAF-3EFC-99FA-926D-2F615F97DA80}"/>
              </a:ext>
            </a:extLst>
          </p:cNvPr>
          <p:cNvPicPr>
            <a:picLocks noChangeAspect="1"/>
          </p:cNvPicPr>
          <p:nvPr/>
        </p:nvPicPr>
        <p:blipFill rotWithShape="1">
          <a:blip r:embed="rId2">
            <a:extLst>
              <a:ext uri="{28A0092B-C50C-407E-A947-70E740481C1C}">
                <a14:useLocalDpi xmlns:a14="http://schemas.microsoft.com/office/drawing/2010/main" val="0"/>
              </a:ext>
            </a:extLst>
          </a:blip>
          <a:srcRect t="12069" r="6897" b="5999"/>
          <a:stretch/>
        </p:blipFill>
        <p:spPr>
          <a:xfrm>
            <a:off x="-1" y="0"/>
            <a:ext cx="12192001" cy="6035040"/>
          </a:xfrm>
          <a:prstGeom prst="rect">
            <a:avLst/>
          </a:prstGeom>
          <a:effectLst>
            <a:softEdge rad="0"/>
          </a:effectLst>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13740" y="524889"/>
            <a:ext cx="10727184" cy="624462"/>
          </a:xfrm>
        </p:spPr>
        <p:txBody>
          <a:bodyPr>
            <a:normAutofit/>
          </a:bodyPr>
          <a:lstStyle/>
          <a:p>
            <a:r>
              <a:rPr lang="ru-RU" sz="2800" dirty="0">
                <a:solidFill>
                  <a:srgbClr val="800000"/>
                </a:solidFill>
              </a:rPr>
              <a:t>Оборона Дебальцевського плацдарму</a:t>
            </a:r>
          </a:p>
        </p:txBody>
      </p:sp>
      <p:sp>
        <p:nvSpPr>
          <p:cNvPr id="3" name="Content Placeholder 2">
            <a:extLst>
              <a:ext uri="{FF2B5EF4-FFF2-40B4-BE49-F238E27FC236}">
                <a16:creationId xmlns:a16="http://schemas.microsoft.com/office/drawing/2014/main" id="{6CC82691-644C-6BDB-7763-26CA07A406B8}"/>
              </a:ext>
            </a:extLst>
          </p:cNvPr>
          <p:cNvSpPr>
            <a:spLocks noGrp="1"/>
          </p:cNvSpPr>
          <p:nvPr>
            <p:ph idx="1"/>
          </p:nvPr>
        </p:nvSpPr>
        <p:spPr>
          <a:xfrm>
            <a:off x="723900" y="1428951"/>
            <a:ext cx="7536180" cy="4000098"/>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Бої за Дебальцівський виступ (січень-лютий 2015 року) – </a:t>
            </a:r>
            <a:br>
              <a:rPr lang="en-US" sz="1600" dirty="0">
                <a:latin typeface="UAF Sans" pitchFamily="2" charset="-52"/>
                <a:ea typeface="UAF Sans" pitchFamily="2" charset="-52"/>
              </a:rPr>
            </a:br>
            <a:r>
              <a:rPr lang="uk-UA" sz="1600" dirty="0">
                <a:latin typeface="UAF Sans" pitchFamily="2" charset="-52"/>
                <a:ea typeface="UAF Sans" pitchFamily="2" charset="-52"/>
              </a:rPr>
              <a:t>одна з найбільших військових операцій на Сході України під час проведення АТО/ООС. </a:t>
            </a:r>
          </a:p>
          <a:p>
            <a:pPr marL="0" indent="0">
              <a:lnSpc>
                <a:spcPct val="120000"/>
              </a:lnSpc>
              <a:spcBef>
                <a:spcPts val="1200"/>
              </a:spcBef>
              <a:buNone/>
            </a:pPr>
            <a:r>
              <a:rPr lang="uk-UA" sz="1600" b="1" dirty="0">
                <a:latin typeface="UAF Sans" pitchFamily="2" charset="-52"/>
                <a:ea typeface="UAF Sans" pitchFamily="2" charset="-52"/>
              </a:rPr>
              <a:t>У ході жорстоких боїв проти багатократно переважаючого супротивника українським військам вдалося завдати йому суттєвих втрат, виснажити ворожі підрозділи, уникнути оточення і розгрому.</a:t>
            </a:r>
          </a:p>
          <a:p>
            <a:pPr marL="0" indent="0">
              <a:lnSpc>
                <a:spcPct val="120000"/>
              </a:lnSpc>
              <a:spcBef>
                <a:spcPts val="1200"/>
              </a:spcBef>
              <a:buNone/>
            </a:pPr>
            <a:r>
              <a:rPr lang="uk-UA" sz="1600" dirty="0">
                <a:latin typeface="UAF Sans" pitchFamily="2" charset="-52"/>
                <a:ea typeface="UAF Sans" pitchFamily="2" charset="-52"/>
              </a:rPr>
              <a:t>Операція з виведення підрозділів з Дебальцівського виступу є унікальною в історії сучасних воєн. </a:t>
            </a:r>
          </a:p>
          <a:p>
            <a:pPr marL="0" indent="0">
              <a:lnSpc>
                <a:spcPct val="120000"/>
              </a:lnSpc>
              <a:spcBef>
                <a:spcPts val="1200"/>
              </a:spcBef>
              <a:buNone/>
            </a:pPr>
            <a:r>
              <a:rPr lang="uk-UA" sz="1600" dirty="0">
                <a:latin typeface="UAF Sans" pitchFamily="2" charset="-52"/>
                <a:ea typeface="UAF Sans" pitchFamily="2" charset="-52"/>
              </a:rPr>
              <a:t>Вона пройшла успішно й без значних втрат, попри волання росіян, що великі сили української армії оточені й мають здатися. При цьому ЗСУ забезпечили евакуацію цивільних громадян - з району бойових дій вдалося вивезти близько 5 тисяч людей.  Відхід українських військ прикривали, зокрема, й воїни-десантники.</a:t>
            </a:r>
          </a:p>
        </p:txBody>
      </p:sp>
    </p:spTree>
    <p:extLst>
      <p:ext uri="{BB962C8B-B14F-4D97-AF65-F5344CB8AC3E}">
        <p14:creationId xmlns:p14="http://schemas.microsoft.com/office/powerpoint/2010/main" val="144886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72ED87-62A2-35A6-432F-420090A1E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3844" y="939836"/>
            <a:ext cx="4696454" cy="5092540"/>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706120" y="1188777"/>
            <a:ext cx="7686041" cy="4321175"/>
          </a:xfrm>
        </p:spPr>
        <p:txBody>
          <a:bodyPr>
            <a:noAutofit/>
          </a:bodyPr>
          <a:lstStyle/>
          <a:p>
            <a:pPr marL="0" indent="0" algn="just">
              <a:lnSpc>
                <a:spcPct val="120000"/>
              </a:lnSpc>
              <a:spcBef>
                <a:spcPts val="1200"/>
              </a:spcBef>
              <a:buNone/>
            </a:pPr>
            <a:r>
              <a:rPr lang="uk-UA" sz="1800" b="1" dirty="0">
                <a:latin typeface="UAF Sans" pitchFamily="2" charset="-52"/>
                <a:ea typeface="UAF Sans" pitchFamily="2" charset="-52"/>
              </a:rPr>
              <a:t>Починаючи з 2017 року, був зроблений значний крок вперед. Частини ВДВ були перейменовані в Десантно-штурмові війська Збройних сил України з новою доктриною застосування, новою філософією.</a:t>
            </a:r>
          </a:p>
          <a:p>
            <a:pPr marL="0" indent="0" algn="just">
              <a:lnSpc>
                <a:spcPct val="120000"/>
              </a:lnSpc>
              <a:spcBef>
                <a:spcPts val="1200"/>
              </a:spcBef>
              <a:buNone/>
            </a:pPr>
            <a:r>
              <a:rPr lang="uk-UA" sz="1800" dirty="0">
                <a:latin typeface="UAF Sans" pitchFamily="2" charset="-52"/>
                <a:ea typeface="UAF Sans" pitchFamily="2" charset="-52"/>
              </a:rPr>
              <a:t>Відтепер пріоритет у застосуванні надавався саме штурмовим діям. Відбувся остаточний розрив з «радянщиною». Десантно-штурмові війська ЗСУ отримали нову символіку, берет кольору марун.</a:t>
            </a:r>
          </a:p>
          <a:p>
            <a:pPr marL="0" indent="0" algn="just">
              <a:lnSpc>
                <a:spcPct val="120000"/>
              </a:lnSpc>
              <a:spcBef>
                <a:spcPts val="1200"/>
              </a:spcBef>
              <a:buNone/>
            </a:pPr>
            <a:r>
              <a:rPr lang="uk-UA" sz="1800" dirty="0">
                <a:latin typeface="UAF Sans" pitchFamily="2" charset="-52"/>
                <a:ea typeface="UAF Sans" pitchFamily="2" charset="-52"/>
              </a:rPr>
              <a:t>У 2017 році Президентом України – Верховним Головнокомандувачем Збройних Сил України підписано Указ “Про встановлення в Україні Дня Десантно-штурмових військ Збройних Сил України”, який відзначається щороку 21 листопада в День Архистратига Михаїла – покровителя десантників.</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06120" y="126629"/>
            <a:ext cx="11485880" cy="1302703"/>
          </a:xfrm>
        </p:spPr>
        <p:txBody>
          <a:bodyPr>
            <a:normAutofit/>
          </a:bodyPr>
          <a:lstStyle/>
          <a:p>
            <a:pPr>
              <a:lnSpc>
                <a:spcPct val="120000"/>
              </a:lnSpc>
              <a:spcBef>
                <a:spcPts val="1200"/>
              </a:spcBef>
            </a:pPr>
            <a:r>
              <a:rPr lang="ru-RU" sz="2800" dirty="0">
                <a:solidFill>
                  <a:srgbClr val="800000"/>
                </a:solidFill>
              </a:rPr>
              <a:t>ПЕРЕЗАВАНТАЖЕННЯ. </a:t>
            </a:r>
            <a:r>
              <a:rPr lang="ru-RU" dirty="0"/>
              <a:t>Нова історія українських десантників</a:t>
            </a:r>
            <a:endParaRPr lang="ru-RU" sz="2800" dirty="0">
              <a:solidFill>
                <a:srgbClr val="800000"/>
              </a:solidFill>
            </a:endParaRPr>
          </a:p>
        </p:txBody>
      </p:sp>
    </p:spTree>
    <p:extLst>
      <p:ext uri="{BB962C8B-B14F-4D97-AF65-F5344CB8AC3E}">
        <p14:creationId xmlns:p14="http://schemas.microsoft.com/office/powerpoint/2010/main" val="3064091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Окупація України: Путін Розв'язав Війну Та Вбиває Мирних Жителів">
            <a:extLst>
              <a:ext uri="{FF2B5EF4-FFF2-40B4-BE49-F238E27FC236}">
                <a16:creationId xmlns:a16="http://schemas.microsoft.com/office/drawing/2014/main" id="{8F189144-FD5C-EB6C-3E0E-48F64DE53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909" y="1709859"/>
            <a:ext cx="5092323" cy="3564874"/>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6172200" y="1269999"/>
            <a:ext cx="5401733" cy="4411133"/>
          </a:xfrm>
        </p:spPr>
        <p:txBody>
          <a:bodyPr>
            <a:normAutofit lnSpcReduction="10000"/>
          </a:bodyPr>
          <a:lstStyle/>
          <a:p>
            <a:pPr marL="0" indent="0">
              <a:lnSpc>
                <a:spcPct val="120000"/>
              </a:lnSpc>
              <a:spcBef>
                <a:spcPts val="1200"/>
              </a:spcBef>
              <a:buNone/>
            </a:pPr>
            <a:r>
              <a:rPr lang="uk-UA" sz="1600" dirty="0">
                <a:latin typeface="UAF Sans" pitchFamily="2" charset="-52"/>
                <a:ea typeface="UAF Sans" pitchFamily="2" charset="-52"/>
              </a:rPr>
              <a:t>На кінець лютого 2022 року практично всі частини </a:t>
            </a:r>
            <a:br>
              <a:rPr lang="uk-UA" sz="1600" dirty="0">
                <a:latin typeface="UAF Sans" pitchFamily="2" charset="-52"/>
                <a:ea typeface="UAF Sans" pitchFamily="2" charset="-52"/>
              </a:rPr>
            </a:br>
            <a:r>
              <a:rPr lang="uk-UA" sz="1600" dirty="0">
                <a:latin typeface="UAF Sans" pitchFamily="2" charset="-52"/>
                <a:ea typeface="UAF Sans" pitchFamily="2" charset="-52"/>
              </a:rPr>
              <a:t>та підрозділи Десантно-штурмових військ Збройних Сил України виконували завдання в районі проведення Операції об’єднаних сил на Сході України - на Луганському та Донецькому напрямках.</a:t>
            </a:r>
          </a:p>
          <a:p>
            <a:pPr marL="0" indent="0">
              <a:lnSpc>
                <a:spcPct val="120000"/>
              </a:lnSpc>
              <a:spcBef>
                <a:spcPts val="1200"/>
              </a:spcBef>
              <a:buNone/>
            </a:pPr>
            <a:r>
              <a:rPr lang="uk-UA" sz="1600" b="1" dirty="0">
                <a:latin typeface="UAF Sans" pitchFamily="2" charset="-52"/>
                <a:ea typeface="UAF Sans" pitchFamily="2" charset="-52"/>
              </a:rPr>
              <a:t>Українські десантники, застосовуючи маневрену оборону та контрудари, стримували широкомасштабний наступ збройних сил РФ, які переважали наші війська подекуди в 10 разів </a:t>
            </a:r>
            <a:r>
              <a:rPr lang="uk-UA" sz="1600" dirty="0">
                <a:latin typeface="UAF Sans" pitchFamily="2" charset="-52"/>
                <a:ea typeface="UAF Sans" pitchFamily="2" charset="-52"/>
              </a:rPr>
              <a:t>у особовому складі, озброєнні і військовій техніці. </a:t>
            </a:r>
          </a:p>
          <a:p>
            <a:pPr marL="0" indent="0">
              <a:lnSpc>
                <a:spcPct val="120000"/>
              </a:lnSpc>
              <a:spcBef>
                <a:spcPts val="1200"/>
              </a:spcBef>
              <a:buNone/>
            </a:pPr>
            <a:r>
              <a:rPr lang="uk-UA" sz="1600" dirty="0">
                <a:latin typeface="UAF Sans" pitchFamily="2" charset="-52"/>
                <a:ea typeface="UAF Sans" pitchFamily="2" charset="-52"/>
              </a:rPr>
              <a:t>А воїни військовослужбовці 95-ої окремої десантно-штурмової бригади навіть увійшли до окупованої з 2014 року Горлівки.</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10875" y="363537"/>
            <a:ext cx="10668325" cy="1325563"/>
          </a:xfrm>
        </p:spPr>
        <p:txBody>
          <a:bodyPr>
            <a:normAutofit/>
          </a:bodyPr>
          <a:lstStyle/>
          <a:p>
            <a:pPr>
              <a:lnSpc>
                <a:spcPct val="120000"/>
              </a:lnSpc>
              <a:spcAft>
                <a:spcPts val="600"/>
              </a:spcAft>
            </a:pPr>
            <a:r>
              <a:rPr lang="ru-RU" dirty="0"/>
              <a:t>На</a:t>
            </a:r>
            <a:r>
              <a:rPr lang="ru-RU" sz="2800" dirty="0">
                <a:solidFill>
                  <a:srgbClr val="800000"/>
                </a:solidFill>
              </a:rPr>
              <a:t> початку повномасштабного вторгнення </a:t>
            </a:r>
            <a:br>
              <a:rPr lang="ru-RU" sz="2800" dirty="0">
                <a:solidFill>
                  <a:srgbClr val="800000"/>
                </a:solidFill>
              </a:rPr>
            </a:br>
            <a:r>
              <a:rPr lang="ru-RU" sz="2800" dirty="0">
                <a:solidFill>
                  <a:srgbClr val="800000"/>
                </a:solidFill>
              </a:rPr>
              <a:t>збройних сил РФ</a:t>
            </a:r>
          </a:p>
        </p:txBody>
      </p:sp>
    </p:spTree>
    <p:extLst>
      <p:ext uri="{BB962C8B-B14F-4D97-AF65-F5344CB8AC3E}">
        <p14:creationId xmlns:p14="http://schemas.microsoft.com/office/powerpoint/2010/main" val="747378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Битва за Київ: Генштаб ЗСУ нагадав про оборону столиці - Останні та  актуальні новини України та світу, новини дня онлайн - Україна Молода">
            <a:extLst>
              <a:ext uri="{FF2B5EF4-FFF2-40B4-BE49-F238E27FC236}">
                <a16:creationId xmlns:a16="http://schemas.microsoft.com/office/drawing/2014/main" id="{54990284-A334-F63C-B331-883864B98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28" r="19094"/>
          <a:stretch/>
        </p:blipFill>
        <p:spPr bwMode="auto">
          <a:xfrm>
            <a:off x="6257291" y="156391"/>
            <a:ext cx="5629270" cy="5926591"/>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701498" y="1181735"/>
            <a:ext cx="5515151" cy="2823967"/>
          </a:xfrm>
        </p:spPr>
        <p:txBody>
          <a:bodyPr>
            <a:noAutofit/>
          </a:bodyPr>
          <a:lstStyle/>
          <a:p>
            <a:pPr marL="0" indent="0">
              <a:lnSpc>
                <a:spcPct val="120000"/>
              </a:lnSpc>
              <a:spcBef>
                <a:spcPts val="1200"/>
              </a:spcBef>
              <a:buNone/>
            </a:pPr>
            <a:r>
              <a:rPr lang="uk-UA" sz="1600" b="1" dirty="0">
                <a:latin typeface="UAF Sans" pitchFamily="2" charset="-52"/>
                <a:ea typeface="UAF Sans" pitchFamily="2" charset="-52"/>
              </a:rPr>
              <a:t>Битва за Київ (24.02–02.04.2022) </a:t>
            </a:r>
            <a:br>
              <a:rPr lang="uk-UA" sz="1600" b="1" dirty="0">
                <a:latin typeface="UAF Sans" pitchFamily="2" charset="-52"/>
                <a:ea typeface="UAF Sans" pitchFamily="2" charset="-52"/>
              </a:rPr>
            </a:br>
            <a:r>
              <a:rPr lang="uk-UA" sz="1600" b="1" dirty="0">
                <a:latin typeface="UAF Sans" pitchFamily="2" charset="-52"/>
                <a:ea typeface="UAF Sans" pitchFamily="2" charset="-52"/>
              </a:rPr>
              <a:t>перша і одна з ключових битв у ході російського повномасштабного вторгнення в Україну.</a:t>
            </a:r>
          </a:p>
          <a:p>
            <a:pPr marL="0" indent="0">
              <a:lnSpc>
                <a:spcPct val="120000"/>
              </a:lnSpc>
              <a:spcBef>
                <a:spcPts val="1200"/>
              </a:spcBef>
              <a:buNone/>
            </a:pPr>
            <a:r>
              <a:rPr lang="uk-UA" sz="1600" dirty="0">
                <a:latin typeface="UAF Sans" pitchFamily="2" charset="-52"/>
                <a:ea typeface="UAF Sans" pitchFamily="2" charset="-52"/>
              </a:rPr>
              <a:t>В ході бойових дій російські війська зазнали відчутної поразки та вимушені були під тиском ЗСУ відступити з території України для перегрупування. </a:t>
            </a:r>
          </a:p>
          <a:p>
            <a:pPr marL="0" indent="0">
              <a:lnSpc>
                <a:spcPct val="120000"/>
              </a:lnSpc>
              <a:spcBef>
                <a:spcPts val="1200"/>
              </a:spcBef>
              <a:buNone/>
            </a:pPr>
            <a:r>
              <a:rPr lang="uk-UA" sz="1600" dirty="0">
                <a:latin typeface="UAF Sans" pitchFamily="2" charset="-52"/>
                <a:ea typeface="UAF Sans" pitchFamily="2" charset="-52"/>
              </a:rPr>
              <a:t>У результаті контрнаступу були повністю звільнені Київська, Чернігівська, Сумська області, а також окремі райони Харківщини. </a:t>
            </a:r>
          </a:p>
          <a:p>
            <a:pPr marL="0" indent="0">
              <a:lnSpc>
                <a:spcPct val="120000"/>
              </a:lnSpc>
              <a:spcBef>
                <a:spcPts val="1200"/>
              </a:spcBef>
              <a:buNone/>
            </a:pPr>
            <a:r>
              <a:rPr lang="uk-UA" sz="1600" dirty="0">
                <a:latin typeface="UAF Sans" pitchFamily="2" charset="-52"/>
                <a:ea typeface="UAF Sans" pitchFamily="2" charset="-52"/>
              </a:rPr>
              <a:t>Російський план «Стрибок мангуста», був остаточно похований, війна перейшла у затяжну фазу.</a:t>
            </a:r>
          </a:p>
          <a:p>
            <a:pPr marL="0" indent="0">
              <a:lnSpc>
                <a:spcPct val="120000"/>
              </a:lnSpc>
              <a:spcBef>
                <a:spcPts val="1200"/>
              </a:spcBef>
              <a:buNone/>
            </a:pPr>
            <a:r>
              <a:rPr lang="uk-UA" sz="1600" dirty="0">
                <a:latin typeface="UAF Sans" pitchFamily="2" charset="-52"/>
                <a:ea typeface="UAF Sans" pitchFamily="2" charset="-52"/>
              </a:rPr>
              <a:t>У ході бойових дій відзначилися, зокрема, підрозділи 79, 80 та 95 ОДШБр.</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01499" y="570710"/>
            <a:ext cx="10515600" cy="481660"/>
          </a:xfrm>
        </p:spPr>
        <p:txBody>
          <a:bodyPr>
            <a:normAutofit fontScale="90000"/>
          </a:bodyPr>
          <a:lstStyle/>
          <a:p>
            <a:pPr>
              <a:lnSpc>
                <a:spcPct val="100000"/>
              </a:lnSpc>
              <a:spcAft>
                <a:spcPts val="600"/>
              </a:spcAft>
            </a:pPr>
            <a:r>
              <a:rPr lang="uk-UA" sz="2800" dirty="0">
                <a:solidFill>
                  <a:srgbClr val="800000"/>
                </a:solidFill>
              </a:rPr>
              <a:t>Битва за Київ</a:t>
            </a:r>
          </a:p>
        </p:txBody>
      </p:sp>
    </p:spTree>
    <p:extLst>
      <p:ext uri="{BB962C8B-B14F-4D97-AF65-F5344CB8AC3E}">
        <p14:creationId xmlns:p14="http://schemas.microsoft.com/office/powerpoint/2010/main" val="3791773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B58EF3-52E7-FE1F-CBE1-850E640CB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43122"/>
            <a:ext cx="9774314" cy="4713668"/>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3719744" y="1425046"/>
            <a:ext cx="7741328" cy="1522340"/>
          </a:xfrm>
        </p:spPr>
        <p:txBody>
          <a:bodyPr>
            <a:normAutofit/>
          </a:bodyPr>
          <a:lstStyle/>
          <a:p>
            <a:pPr marL="0" indent="0">
              <a:lnSpc>
                <a:spcPct val="120000"/>
              </a:lnSpc>
              <a:spcBef>
                <a:spcPts val="1200"/>
              </a:spcBef>
              <a:buNone/>
            </a:pPr>
            <a:r>
              <a:rPr lang="uk-UA" sz="1600" dirty="0">
                <a:latin typeface="UAF Sans" pitchFamily="2" charset="-52"/>
                <a:ea typeface="UAF Sans" pitchFamily="2" charset="-52"/>
              </a:rPr>
              <a:t>Внаслідок російського вторгнення на квітень 2022 року утворився фронт довжиною 2,5 тис. км, з яких на 1,1 тис. км тривали активні бойові дії.</a:t>
            </a:r>
          </a:p>
          <a:p>
            <a:pPr marL="0" indent="0">
              <a:lnSpc>
                <a:spcPct val="120000"/>
              </a:lnSpc>
              <a:spcBef>
                <a:spcPts val="1200"/>
              </a:spcBef>
              <a:buNone/>
            </a:pPr>
            <a:r>
              <a:rPr lang="uk-UA" sz="1600" dirty="0">
                <a:latin typeface="UAF Sans" pitchFamily="2" charset="-52"/>
                <a:ea typeface="UAF Sans" pitchFamily="2" charset="-52"/>
              </a:rPr>
              <a:t>Ворог намагається наступати на всіх напрямках, переважаючи ЗСУ </a:t>
            </a:r>
            <a:br>
              <a:rPr lang="uk-UA" sz="1600" dirty="0">
                <a:latin typeface="UAF Sans" pitchFamily="2" charset="-52"/>
                <a:ea typeface="UAF Sans" pitchFamily="2" charset="-52"/>
              </a:rPr>
            </a:br>
            <a:r>
              <a:rPr lang="uk-UA" sz="1600" dirty="0">
                <a:latin typeface="UAF Sans" pitchFamily="2" charset="-52"/>
                <a:ea typeface="UAF Sans" pitchFamily="2" charset="-52"/>
              </a:rPr>
              <a:t>у кількості та якості озброєння. </a:t>
            </a:r>
          </a:p>
          <a:p>
            <a:pPr marL="0" indent="0">
              <a:lnSpc>
                <a:spcPct val="114000"/>
              </a:lnSpc>
              <a:buNone/>
            </a:pPr>
            <a:endParaRPr lang="uk-UA" sz="1600" dirty="0"/>
          </a:p>
        </p:txBody>
      </p:sp>
      <p:sp>
        <p:nvSpPr>
          <p:cNvPr id="11" name="Slide Number Placeholder 8">
            <a:extLst>
              <a:ext uri="{FF2B5EF4-FFF2-40B4-BE49-F238E27FC236}">
                <a16:creationId xmlns:a16="http://schemas.microsoft.com/office/drawing/2014/main" id="{5040B332-3635-DE12-986C-247EA2479753}"/>
              </a:ext>
            </a:extLst>
          </p:cNvPr>
          <p:cNvSpPr txBox="1">
            <a:spLocks/>
          </p:cNvSpPr>
          <p:nvPr/>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19</a:t>
            </a:fld>
            <a:endParaRPr lang="ru-RU" sz="2400" dirty="0">
              <a:solidFill>
                <a:srgbClr val="C00000"/>
              </a:solidFill>
              <a:latin typeface="UAF Sans SemiBold" pitchFamily="2" charset="-52"/>
              <a:ea typeface="UAF Sans SemiBold" pitchFamily="2" charset="-52"/>
            </a:endParaRP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16280" y="395605"/>
            <a:ext cx="10515600" cy="784225"/>
          </a:xfrm>
        </p:spPr>
        <p:txBody>
          <a:bodyPr>
            <a:normAutofit/>
          </a:bodyPr>
          <a:lstStyle/>
          <a:p>
            <a:pPr>
              <a:lnSpc>
                <a:spcPct val="100000"/>
              </a:lnSpc>
              <a:spcAft>
                <a:spcPts val="600"/>
              </a:spcAft>
            </a:pPr>
            <a:r>
              <a:rPr lang="ru-RU" sz="2800" dirty="0">
                <a:solidFill>
                  <a:srgbClr val="800000"/>
                </a:solidFill>
              </a:rPr>
              <a:t>Стратегічна оборона (квітень</a:t>
            </a:r>
            <a:r>
              <a:rPr lang="uk-UA" sz="2800" b="1" dirty="0">
                <a:latin typeface="UAF Sans" pitchFamily="2" charset="-52"/>
                <a:ea typeface="UAF Sans" pitchFamily="2" charset="-52"/>
              </a:rPr>
              <a:t>–</a:t>
            </a:r>
            <a:r>
              <a:rPr lang="ru-RU" sz="2800" dirty="0">
                <a:solidFill>
                  <a:srgbClr val="800000"/>
                </a:solidFill>
              </a:rPr>
              <a:t>серпень 2022 року)</a:t>
            </a:r>
          </a:p>
        </p:txBody>
      </p:sp>
      <p:sp>
        <p:nvSpPr>
          <p:cNvPr id="9" name="TextBox 8">
            <a:extLst>
              <a:ext uri="{FF2B5EF4-FFF2-40B4-BE49-F238E27FC236}">
                <a16:creationId xmlns:a16="http://schemas.microsoft.com/office/drawing/2014/main" id="{6F20EFAB-1B26-590B-6CA1-41B229694A5C}"/>
              </a:ext>
            </a:extLst>
          </p:cNvPr>
          <p:cNvSpPr txBox="1"/>
          <p:nvPr/>
        </p:nvSpPr>
        <p:spPr>
          <a:xfrm>
            <a:off x="7335174" y="3029310"/>
            <a:ext cx="4020993" cy="2735108"/>
          </a:xfrm>
          <a:prstGeom prst="rect">
            <a:avLst/>
          </a:prstGeom>
          <a:noFill/>
        </p:spPr>
        <p:txBody>
          <a:bodyPr wrap="square">
            <a:spAutoFit/>
          </a:bodyPr>
          <a:lstStyle/>
          <a:p>
            <a:pPr marL="0" indent="0">
              <a:lnSpc>
                <a:spcPct val="120000"/>
              </a:lnSpc>
              <a:spcBef>
                <a:spcPts val="1200"/>
              </a:spcBef>
              <a:buNone/>
            </a:pPr>
            <a:r>
              <a:rPr lang="uk-UA" sz="1600" b="1" dirty="0">
                <a:latin typeface="UAF Sans" pitchFamily="2" charset="-52"/>
                <a:ea typeface="UAF Sans" pitchFamily="2" charset="-52"/>
              </a:rPr>
              <a:t>Десантно-штурмові війська ведуть важкі оборонні бої під Волновахою, захищають Сєверодонецьк, Лисичанськ, Рубіжне. </a:t>
            </a:r>
            <a:r>
              <a:rPr lang="uk-UA" sz="1600" dirty="0">
                <a:latin typeface="UAF Sans" pitchFamily="2" charset="-52"/>
                <a:ea typeface="UAF Sans" pitchFamily="2" charset="-52"/>
              </a:rPr>
              <a:t>Знищують ворожу техніку на переправі </a:t>
            </a:r>
            <a:br>
              <a:rPr lang="uk-UA" sz="1600" dirty="0">
                <a:latin typeface="UAF Sans" pitchFamily="2" charset="-52"/>
                <a:ea typeface="UAF Sans" pitchFamily="2" charset="-52"/>
              </a:rPr>
            </a:br>
            <a:r>
              <a:rPr lang="uk-UA" sz="1600" dirty="0">
                <a:latin typeface="UAF Sans" pitchFamily="2" charset="-52"/>
                <a:ea typeface="UAF Sans" pitchFamily="2" charset="-52"/>
              </a:rPr>
              <a:t>під Білогорівкою. Утримують фронт </a:t>
            </a:r>
            <a:br>
              <a:rPr lang="uk-UA" sz="1600" dirty="0">
                <a:latin typeface="UAF Sans" pitchFamily="2" charset="-52"/>
                <a:ea typeface="UAF Sans" pitchFamily="2" charset="-52"/>
              </a:rPr>
            </a:br>
            <a:r>
              <a:rPr lang="uk-UA" sz="1600" dirty="0">
                <a:latin typeface="UAF Sans" pitchFamily="2" charset="-52"/>
                <a:ea typeface="UAF Sans" pitchFamily="2" charset="-52"/>
              </a:rPr>
              <a:t>під Гуляйполем, активно діють </a:t>
            </a:r>
            <a:br>
              <a:rPr lang="uk-UA" sz="1600" dirty="0">
                <a:latin typeface="UAF Sans" pitchFamily="2" charset="-52"/>
                <a:ea typeface="UAF Sans" pitchFamily="2" charset="-52"/>
              </a:rPr>
            </a:br>
            <a:r>
              <a:rPr lang="uk-UA" sz="1600" dirty="0">
                <a:latin typeface="UAF Sans" pitchFamily="2" charset="-52"/>
                <a:ea typeface="UAF Sans" pitchFamily="2" charset="-52"/>
              </a:rPr>
              <a:t>на Херсонському напрямку, завдаючи ворогові значних втрат.</a:t>
            </a:r>
          </a:p>
        </p:txBody>
      </p:sp>
    </p:spTree>
    <p:extLst>
      <p:ext uri="{BB962C8B-B14F-4D97-AF65-F5344CB8AC3E}">
        <p14:creationId xmlns:p14="http://schemas.microsoft.com/office/powerpoint/2010/main" val="2471897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8FD8B80F-408A-D1C4-63B8-2EDEDB18D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221689" y="3015862"/>
            <a:ext cx="5970311" cy="30224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24534" y="700475"/>
            <a:ext cx="10767189" cy="624461"/>
          </a:xfrm>
        </p:spPr>
        <p:txBody>
          <a:bodyPr>
            <a:normAutofit fontScale="90000"/>
          </a:bodyPr>
          <a:lstStyle/>
          <a:p>
            <a:pPr>
              <a:lnSpc>
                <a:spcPct val="120000"/>
              </a:lnSpc>
            </a:pPr>
            <a:r>
              <a:rPr lang="ru-RU" sz="2800" dirty="0">
                <a:solidFill>
                  <a:srgbClr val="800000"/>
                </a:solidFill>
              </a:rPr>
              <a:t>Харк</a:t>
            </a:r>
            <a:r>
              <a:rPr lang="uk-UA" dirty="0"/>
              <a:t>івська</a:t>
            </a:r>
            <a:r>
              <a:rPr lang="ru-RU" sz="2800" dirty="0">
                <a:solidFill>
                  <a:srgbClr val="800000"/>
                </a:solidFill>
              </a:rPr>
              <a:t> наступальна </a:t>
            </a:r>
            <a:br>
              <a:rPr lang="ru-RU" sz="2800" dirty="0">
                <a:solidFill>
                  <a:srgbClr val="800000"/>
                </a:solidFill>
              </a:rPr>
            </a:br>
            <a:r>
              <a:rPr lang="ru-RU" sz="2800" dirty="0">
                <a:solidFill>
                  <a:srgbClr val="800000"/>
                </a:solidFill>
              </a:rPr>
              <a:t>операція</a:t>
            </a:r>
          </a:p>
        </p:txBody>
      </p:sp>
      <p:sp>
        <p:nvSpPr>
          <p:cNvPr id="12" name="Місце для вмісту 2">
            <a:extLst>
              <a:ext uri="{FF2B5EF4-FFF2-40B4-BE49-F238E27FC236}">
                <a16:creationId xmlns:a16="http://schemas.microsoft.com/office/drawing/2014/main" id="{28B106F9-0A48-7EC3-5601-0339307BA66C}"/>
              </a:ext>
            </a:extLst>
          </p:cNvPr>
          <p:cNvSpPr>
            <a:spLocks noGrp="1"/>
          </p:cNvSpPr>
          <p:nvPr>
            <p:ph idx="1"/>
          </p:nvPr>
        </p:nvSpPr>
        <p:spPr>
          <a:xfrm>
            <a:off x="711194" y="1848237"/>
            <a:ext cx="5264156" cy="4049643"/>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У серпні 2022 року ЗСУ отримали оперативне завдання рішучими наступальними діями прорвати оборону і розгромити угруповання противника в районі н.п. Балаклія, Ізюм, Шевченкове та Куп’янськ, відтіснити противника від м. Харкова до державного кордону.</a:t>
            </a:r>
          </a:p>
          <a:p>
            <a:pPr marL="0" indent="0">
              <a:lnSpc>
                <a:spcPct val="120000"/>
              </a:lnSpc>
              <a:spcBef>
                <a:spcPts val="1200"/>
              </a:spcBef>
              <a:buNone/>
            </a:pPr>
            <a:r>
              <a:rPr lang="uk-UA" sz="1600" dirty="0">
                <a:latin typeface="UAF Sans" pitchFamily="2" charset="-52"/>
                <a:ea typeface="UAF Sans" pitchFamily="2" charset="-52"/>
              </a:rPr>
              <a:t>Завдяки введенню противника в оману щодо напрямку майбутнього наступу, у поєднанні </a:t>
            </a:r>
            <a:br>
              <a:rPr lang="uk-UA" sz="1600" dirty="0">
                <a:latin typeface="UAF Sans" pitchFamily="2" charset="-52"/>
                <a:ea typeface="UAF Sans" pitchFamily="2" charset="-52"/>
              </a:rPr>
            </a:br>
            <a:r>
              <a:rPr lang="uk-UA" sz="1600" dirty="0">
                <a:latin typeface="UAF Sans" pitchFamily="2" charset="-52"/>
                <a:ea typeface="UAF Sans" pitchFamily="2" charset="-52"/>
              </a:rPr>
              <a:t>з високим рівнем вмотивованості та підготовки особового складу, ЗСУ зуміли провести </a:t>
            </a:r>
            <a:br>
              <a:rPr lang="uk-UA" sz="1600" dirty="0">
                <a:latin typeface="UAF Sans" pitchFamily="2" charset="-52"/>
                <a:ea typeface="UAF Sans" pitchFamily="2" charset="-52"/>
              </a:rPr>
            </a:br>
            <a:r>
              <a:rPr lang="uk-UA" sz="1600" dirty="0">
                <a:latin typeface="UAF Sans" pitchFamily="2" charset="-52"/>
                <a:ea typeface="UAF Sans" pitchFamily="2" charset="-52"/>
              </a:rPr>
              <a:t>блискучу наступальну операцію на Харківському, Слобожанському й Краматорському </a:t>
            </a:r>
            <a:br>
              <a:rPr lang="uk-UA" sz="1600" dirty="0">
                <a:latin typeface="UAF Sans" pitchFamily="2" charset="-52"/>
                <a:ea typeface="UAF Sans" pitchFamily="2" charset="-52"/>
              </a:rPr>
            </a:br>
            <a:r>
              <a:rPr lang="uk-UA" sz="1600" dirty="0">
                <a:latin typeface="UAF Sans" pitchFamily="2" charset="-52"/>
                <a:ea typeface="UAF Sans" pitchFamily="2" charset="-52"/>
              </a:rPr>
              <a:t>операційних напрямках.</a:t>
            </a:r>
          </a:p>
        </p:txBody>
      </p:sp>
      <p:sp>
        <p:nvSpPr>
          <p:cNvPr id="4" name="TextBox 3">
            <a:extLst>
              <a:ext uri="{FF2B5EF4-FFF2-40B4-BE49-F238E27FC236}">
                <a16:creationId xmlns:a16="http://schemas.microsoft.com/office/drawing/2014/main" id="{8D1599E1-35C3-CA7E-C3E3-63037BDC3A4F}"/>
              </a:ext>
            </a:extLst>
          </p:cNvPr>
          <p:cNvSpPr txBox="1"/>
          <p:nvPr/>
        </p:nvSpPr>
        <p:spPr>
          <a:xfrm>
            <a:off x="6126480" y="507691"/>
            <a:ext cx="5789231" cy="3746667"/>
          </a:xfrm>
          <a:prstGeom prst="rect">
            <a:avLst/>
          </a:prstGeom>
          <a:noFill/>
        </p:spPr>
        <p:txBody>
          <a:bodyPr wrap="square">
            <a:spAutoFit/>
          </a:bodyPr>
          <a:lstStyle/>
          <a:p>
            <a:pPr>
              <a:lnSpc>
                <a:spcPct val="120000"/>
              </a:lnSpc>
              <a:spcBef>
                <a:spcPts val="1200"/>
              </a:spcBef>
            </a:pPr>
            <a:r>
              <a:rPr lang="uk-UA" sz="1400" b="1" dirty="0">
                <a:latin typeface="UAF Sans" pitchFamily="2" charset="-52"/>
                <a:ea typeface="UAF Sans" pitchFamily="2" charset="-52"/>
              </a:rPr>
              <a:t>Після класичного прориву лінії оборони в районі Балаклії, здійсненого мехбригадами, у пролом були кинуті не танкові частини, як зазвичай, а мобільні підрозділи Десантно-штурмових військ на легкій і швидкісній техніці. Оборону супротивника було повністю дезорганізовано.</a:t>
            </a:r>
          </a:p>
          <a:p>
            <a:pPr>
              <a:lnSpc>
                <a:spcPct val="120000"/>
              </a:lnSpc>
              <a:spcBef>
                <a:spcPts val="1200"/>
              </a:spcBef>
            </a:pPr>
            <a:r>
              <a:rPr lang="uk-UA" sz="1400" b="1" dirty="0">
                <a:latin typeface="UAF Sans" pitchFamily="2" charset="-52"/>
                <a:ea typeface="UAF Sans" pitchFamily="2" charset="-52"/>
              </a:rPr>
              <a:t>12 вересня ЗСУ витіснили росіян за лінію державного кордону, повернувши 421 населений пункт та очистивши від ворога 8 000 кв. км.</a:t>
            </a:r>
          </a:p>
          <a:p>
            <a:pPr>
              <a:lnSpc>
                <a:spcPct val="120000"/>
              </a:lnSpc>
              <a:spcBef>
                <a:spcPts val="1200"/>
              </a:spcBef>
            </a:pPr>
            <a:r>
              <a:rPr lang="uk-UA" sz="1400" b="1" dirty="0">
                <a:latin typeface="UAF Sans" pitchFamily="2" charset="-52"/>
                <a:ea typeface="UAF Sans" pitchFamily="2" charset="-52"/>
              </a:rPr>
              <a:t>За даними Генштабу, за рахунок </a:t>
            </a:r>
            <a:br>
              <a:rPr lang="en-US" sz="1400" b="1" dirty="0">
                <a:latin typeface="UAF Sans" pitchFamily="2" charset="-52"/>
                <a:ea typeface="UAF Sans" pitchFamily="2" charset="-52"/>
              </a:rPr>
            </a:br>
            <a:r>
              <a:rPr lang="uk-UA" sz="1400" b="1" dirty="0">
                <a:latin typeface="UAF Sans" pitchFamily="2" charset="-52"/>
                <a:ea typeface="UAF Sans" pitchFamily="2" charset="-52"/>
              </a:rPr>
              <a:t>швидкого прориву фронту вдалося </a:t>
            </a:r>
            <a:br>
              <a:rPr lang="en-US" sz="1400" b="1" dirty="0">
                <a:latin typeface="UAF Sans" pitchFamily="2" charset="-52"/>
                <a:ea typeface="UAF Sans" pitchFamily="2" charset="-52"/>
              </a:rPr>
            </a:br>
            <a:r>
              <a:rPr lang="uk-UA" sz="1400" b="1" dirty="0">
                <a:latin typeface="UAF Sans" pitchFamily="2" charset="-52"/>
                <a:ea typeface="UAF Sans" pitchFamily="2" charset="-52"/>
              </a:rPr>
              <a:t>мінімізувати втрати українських </a:t>
            </a:r>
            <a:br>
              <a:rPr lang="en-US" sz="1400" b="1" dirty="0">
                <a:latin typeface="UAF Sans" pitchFamily="2" charset="-52"/>
                <a:ea typeface="UAF Sans" pitchFamily="2" charset="-52"/>
              </a:rPr>
            </a:br>
            <a:r>
              <a:rPr lang="uk-UA" sz="1400" b="1" dirty="0">
                <a:latin typeface="UAF Sans" pitchFamily="2" charset="-52"/>
                <a:ea typeface="UAF Sans" pitchFamily="2" charset="-52"/>
              </a:rPr>
              <a:t>військових. Співвідношення втрат – </a:t>
            </a:r>
            <a:br>
              <a:rPr lang="en-US" sz="1400" b="1" dirty="0">
                <a:latin typeface="UAF Sans" pitchFamily="2" charset="-52"/>
                <a:ea typeface="UAF Sans" pitchFamily="2" charset="-52"/>
              </a:rPr>
            </a:br>
            <a:r>
              <a:rPr lang="uk-UA" sz="1400" b="1" dirty="0">
                <a:latin typeface="UAF Sans" pitchFamily="2" charset="-52"/>
                <a:ea typeface="UAF Sans" pitchFamily="2" charset="-52"/>
              </a:rPr>
              <a:t>1:9 на нашу користь.</a:t>
            </a:r>
          </a:p>
        </p:txBody>
      </p:sp>
    </p:spTree>
    <p:extLst>
      <p:ext uri="{BB962C8B-B14F-4D97-AF65-F5344CB8AC3E}">
        <p14:creationId xmlns:p14="http://schemas.microsoft.com/office/powerpoint/2010/main" val="1676461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EA0D1B7-A421-CD75-01EB-C8E4218E0345}"/>
              </a:ext>
            </a:extLst>
          </p:cNvPr>
          <p:cNvPicPr>
            <a:picLocks noChangeAspect="1"/>
          </p:cNvPicPr>
          <p:nvPr/>
        </p:nvPicPr>
        <p:blipFill rotWithShape="1">
          <a:blip r:embed="rId2">
            <a:extLst>
              <a:ext uri="{28A0092B-C50C-407E-A947-70E740481C1C}">
                <a14:useLocalDpi xmlns:a14="http://schemas.microsoft.com/office/drawing/2010/main" val="0"/>
              </a:ext>
            </a:extLst>
          </a:blip>
          <a:srcRect l="25141"/>
          <a:stretch/>
        </p:blipFill>
        <p:spPr>
          <a:xfrm>
            <a:off x="-1" y="0"/>
            <a:ext cx="8045097" cy="6045200"/>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6096001" y="636165"/>
            <a:ext cx="5888286" cy="4007908"/>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Після поразки під Києвом, розгрому під Ізюмом </a:t>
            </a:r>
            <a:br>
              <a:rPr lang="uk-UA" sz="1600" dirty="0">
                <a:latin typeface="UAF Sans" pitchFamily="2" charset="-52"/>
                <a:ea typeface="UAF Sans" pitchFamily="2" charset="-52"/>
              </a:rPr>
            </a:br>
            <a:r>
              <a:rPr lang="uk-UA" sz="1600" dirty="0">
                <a:latin typeface="UAF Sans" pitchFamily="2" charset="-52"/>
                <a:ea typeface="UAF Sans" pitchFamily="2" charset="-52"/>
              </a:rPr>
              <a:t>та Куп’янськом росіяни намагаються повернути </a:t>
            </a:r>
            <a:br>
              <a:rPr lang="uk-UA" sz="1600" dirty="0">
                <a:latin typeface="UAF Sans" pitchFamily="2" charset="-52"/>
                <a:ea typeface="UAF Sans" pitchFamily="2" charset="-52"/>
              </a:rPr>
            </a:br>
            <a:r>
              <a:rPr lang="uk-UA" sz="1600" dirty="0">
                <a:latin typeface="UAF Sans" pitchFamily="2" charset="-52"/>
                <a:ea typeface="UAF Sans" pitchFamily="2" charset="-52"/>
              </a:rPr>
              <a:t>собі стратегічну ініціативу. </a:t>
            </a:r>
          </a:p>
          <a:p>
            <a:pPr marL="0" indent="0">
              <a:lnSpc>
                <a:spcPct val="120000"/>
              </a:lnSpc>
              <a:spcBef>
                <a:spcPts val="1200"/>
              </a:spcBef>
              <a:buNone/>
            </a:pPr>
            <a:r>
              <a:rPr lang="uk-UA" sz="1600" dirty="0">
                <a:latin typeface="UAF Sans" pitchFamily="2" charset="-52"/>
                <a:ea typeface="UAF Sans" pitchFamily="2" charset="-52"/>
              </a:rPr>
              <a:t>Розпочинається повзучий наступ на Донбасі. Тривають важкі бої за Соледар, Мар'їнку, Авдіївку, Вугледар. </a:t>
            </a:r>
            <a:br>
              <a:rPr lang="uk-UA" sz="1600" dirty="0">
                <a:latin typeface="UAF Sans" pitchFamily="2" charset="-52"/>
                <a:ea typeface="UAF Sans" pitchFamily="2" charset="-52"/>
              </a:rPr>
            </a:br>
            <a:r>
              <a:rPr lang="uk-UA" sz="1600" dirty="0">
                <a:latin typeface="UAF Sans" pitchFamily="2" charset="-52"/>
                <a:ea typeface="UAF Sans" pitchFamily="2" charset="-52"/>
              </a:rPr>
              <a:t>Але основні події відбуваються під Бахмутом. </a:t>
            </a:r>
          </a:p>
          <a:p>
            <a:pPr marL="0" indent="0">
              <a:lnSpc>
                <a:spcPct val="120000"/>
              </a:lnSpc>
              <a:spcBef>
                <a:spcPts val="1200"/>
              </a:spcBef>
              <a:buNone/>
            </a:pPr>
            <a:r>
              <a:rPr lang="uk-UA" sz="1600" b="1" dirty="0">
                <a:latin typeface="UAF Sans" pitchFamily="2" charset="-52"/>
                <a:ea typeface="UAF Sans" pitchFamily="2" charset="-52"/>
              </a:rPr>
              <a:t>Битва за Бахмут - найкровопролитніша битва </a:t>
            </a:r>
            <a:br>
              <a:rPr lang="uk-UA" sz="1600" b="1" dirty="0">
                <a:latin typeface="UAF Sans" pitchFamily="2" charset="-52"/>
                <a:ea typeface="UAF Sans" pitchFamily="2" charset="-52"/>
              </a:rPr>
            </a:br>
            <a:r>
              <a:rPr lang="uk-UA" sz="1600" b="1" dirty="0">
                <a:latin typeface="UAF Sans" pitchFamily="2" charset="-52"/>
                <a:ea typeface="UAF Sans" pitchFamily="2" charset="-52"/>
              </a:rPr>
              <a:t>з початку російського вторгнення в Україну </a:t>
            </a:r>
            <a:br>
              <a:rPr lang="uk-UA" sz="1600" b="1" dirty="0">
                <a:latin typeface="UAF Sans" pitchFamily="2" charset="-52"/>
                <a:ea typeface="UAF Sans" pitchFamily="2" charset="-52"/>
              </a:rPr>
            </a:br>
            <a:r>
              <a:rPr lang="uk-UA" sz="1600" b="1" dirty="0">
                <a:latin typeface="UAF Sans" pitchFamily="2" charset="-52"/>
                <a:ea typeface="UAF Sans" pitchFamily="2" charset="-52"/>
              </a:rPr>
              <a:t>2022 року і найкривавіша битва піхоти з часів Другої світової війни.</a:t>
            </a:r>
          </a:p>
          <a:p>
            <a:pPr marL="0" indent="0">
              <a:lnSpc>
                <a:spcPct val="120000"/>
              </a:lnSpc>
              <a:spcBef>
                <a:spcPts val="1200"/>
              </a:spcBef>
              <a:buNone/>
            </a:pPr>
            <a:r>
              <a:rPr lang="uk-UA" sz="1600" dirty="0">
                <a:latin typeface="UAF Sans" pitchFamily="2" charset="-52"/>
                <a:ea typeface="UAF Sans" pitchFamily="2" charset="-52"/>
              </a:rPr>
              <a:t>Понад 9 місяців українські війська вели важкі оборонні бої, повністю знекровивши та виснаживши ворога. </a:t>
            </a:r>
            <a:br>
              <a:rPr lang="uk-UA" sz="1600" dirty="0">
                <a:latin typeface="UAF Sans" pitchFamily="2" charset="-52"/>
                <a:ea typeface="UAF Sans" pitchFamily="2" charset="-52"/>
              </a:rPr>
            </a:br>
            <a:r>
              <a:rPr lang="uk-UA" sz="1600" dirty="0">
                <a:latin typeface="UAF Sans" pitchFamily="2" charset="-52"/>
                <a:ea typeface="UAF Sans" pitchFamily="2" charset="-52"/>
              </a:rPr>
              <a:t>Що дало змогу ЗСУ перехопити стратегічну ініціативу.</a:t>
            </a:r>
          </a:p>
          <a:p>
            <a:pPr marL="0" indent="0">
              <a:lnSpc>
                <a:spcPct val="120000"/>
              </a:lnSpc>
              <a:spcBef>
                <a:spcPts val="1200"/>
              </a:spcBef>
              <a:buNone/>
            </a:pPr>
            <a:r>
              <a:rPr lang="uk-UA" sz="1600" dirty="0">
                <a:latin typeface="UAF Sans" pitchFamily="2" charset="-52"/>
                <a:ea typeface="UAF Sans" pitchFamily="2" charset="-52"/>
              </a:rPr>
              <a:t>Значну роль у операції відіграли частини ДШВ ЗСУ: </a:t>
            </a:r>
            <a:br>
              <a:rPr lang="uk-UA" sz="1600" dirty="0">
                <a:latin typeface="UAF Sans" pitchFamily="2" charset="-52"/>
                <a:ea typeface="UAF Sans" pitchFamily="2" charset="-52"/>
              </a:rPr>
            </a:br>
            <a:r>
              <a:rPr lang="uk-UA" sz="1600" dirty="0">
                <a:latin typeface="UAF Sans" pitchFamily="2" charset="-52"/>
                <a:ea typeface="UAF Sans" pitchFamily="2" charset="-52"/>
              </a:rPr>
              <a:t>46 та 77 ОАеМБр, 71 ОЄБр та 80 ОДШБр.</a:t>
            </a:r>
          </a:p>
        </p:txBody>
      </p:sp>
      <p:sp>
        <p:nvSpPr>
          <p:cNvPr id="11" name="Slide Number Placeholder 8">
            <a:extLst>
              <a:ext uri="{FF2B5EF4-FFF2-40B4-BE49-F238E27FC236}">
                <a16:creationId xmlns:a16="http://schemas.microsoft.com/office/drawing/2014/main" id="{5040B332-3635-DE12-986C-247EA2479753}"/>
              </a:ext>
            </a:extLst>
          </p:cNvPr>
          <p:cNvSpPr txBox="1">
            <a:spLocks/>
          </p:cNvSpPr>
          <p:nvPr/>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21</a:t>
            </a:fld>
            <a:endParaRPr lang="ru-RU" sz="2400" dirty="0">
              <a:solidFill>
                <a:srgbClr val="C00000"/>
              </a:solidFill>
              <a:latin typeface="UAF Sans SemiBold" pitchFamily="2" charset="-52"/>
              <a:ea typeface="UAF Sans SemiBold" pitchFamily="2" charset="-52"/>
            </a:endParaRP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3806190" y="751840"/>
            <a:ext cx="1802130" cy="537844"/>
          </a:xfrm>
        </p:spPr>
        <p:txBody>
          <a:bodyPr>
            <a:normAutofit fontScale="90000"/>
          </a:bodyPr>
          <a:lstStyle/>
          <a:p>
            <a:pPr>
              <a:lnSpc>
                <a:spcPct val="100000"/>
              </a:lnSpc>
              <a:spcAft>
                <a:spcPts val="600"/>
              </a:spcAft>
            </a:pPr>
            <a:r>
              <a:rPr lang="ru-RU" sz="2800" dirty="0">
                <a:solidFill>
                  <a:srgbClr val="800000"/>
                </a:solidFill>
              </a:rPr>
              <a:t>Соледар </a:t>
            </a:r>
            <a:br>
              <a:rPr lang="ru-RU" sz="2800" dirty="0">
                <a:solidFill>
                  <a:srgbClr val="800000"/>
                </a:solidFill>
              </a:rPr>
            </a:br>
            <a:r>
              <a:rPr lang="ru-RU" sz="2800" dirty="0">
                <a:solidFill>
                  <a:srgbClr val="800000"/>
                </a:solidFill>
              </a:rPr>
              <a:t>і Бахмут</a:t>
            </a:r>
          </a:p>
        </p:txBody>
      </p:sp>
    </p:spTree>
    <p:extLst>
      <p:ext uri="{BB962C8B-B14F-4D97-AF65-F5344CB8AC3E}">
        <p14:creationId xmlns:p14="http://schemas.microsoft.com/office/powerpoint/2010/main" val="3811777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3931" y="101888"/>
            <a:ext cx="10515600" cy="1325563"/>
          </a:xfrm>
        </p:spPr>
        <p:txBody>
          <a:bodyPr/>
          <a:lstStyle/>
          <a:p>
            <a:pPr algn="ctr"/>
            <a:r>
              <a:rPr lang="uk-UA" dirty="0"/>
              <a:t>Курська операція 2024 рік</a:t>
            </a:r>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91884"/>
            <a:ext cx="5680364" cy="5680364"/>
          </a:xfrm>
          <a:prstGeom prst="rect">
            <a:avLst/>
          </a:prstGeom>
        </p:spPr>
      </p:pic>
      <p:sp>
        <p:nvSpPr>
          <p:cNvPr id="3" name="Объект 2"/>
          <p:cNvSpPr>
            <a:spLocks noGrp="1"/>
          </p:cNvSpPr>
          <p:nvPr>
            <p:ph idx="1"/>
          </p:nvPr>
        </p:nvSpPr>
        <p:spPr>
          <a:xfrm>
            <a:off x="537368" y="1150360"/>
            <a:ext cx="5461649" cy="4543858"/>
          </a:xfrm>
        </p:spPr>
        <p:txBody>
          <a:bodyPr>
            <a:normAutofit lnSpcReduction="10000"/>
          </a:bodyPr>
          <a:lstStyle/>
          <a:p>
            <a:pPr marL="0" indent="0" algn="just">
              <a:buNone/>
            </a:pPr>
            <a:r>
              <a:rPr lang="uk-UA" dirty="0"/>
              <a:t>	Підрозділи ДШВ стали основною ударною силою, яка брала участь в </a:t>
            </a:r>
            <a:r>
              <a:rPr lang="uk-UA" dirty="0" err="1"/>
              <a:t>Курськії</a:t>
            </a:r>
            <a:r>
              <a:rPr lang="uk-UA" dirty="0"/>
              <a:t> операції. </a:t>
            </a:r>
          </a:p>
          <a:p>
            <a:pPr marL="0" indent="0" algn="just">
              <a:buNone/>
            </a:pPr>
            <a:r>
              <a:rPr lang="ru-RU" dirty="0"/>
              <a:t>	</a:t>
            </a:r>
            <a:r>
              <a:rPr lang="ru-RU" dirty="0" err="1"/>
              <a:t>Бригади</a:t>
            </a:r>
            <a:r>
              <a:rPr lang="ru-RU" dirty="0"/>
              <a:t> </a:t>
            </a:r>
            <a:r>
              <a:rPr lang="ru-RU" dirty="0" err="1"/>
              <a:t>Десантно-штурмових</a:t>
            </a:r>
            <a:r>
              <a:rPr lang="ru-RU" dirty="0"/>
              <a:t> </a:t>
            </a:r>
            <a:r>
              <a:rPr lang="ru-RU" dirty="0" err="1"/>
              <a:t>військ</a:t>
            </a:r>
            <a:r>
              <a:rPr lang="ru-RU" dirty="0"/>
              <a:t> </a:t>
            </a:r>
            <a:r>
              <a:rPr lang="ru-RU" dirty="0" err="1"/>
              <a:t>задіювалися</a:t>
            </a:r>
            <a:r>
              <a:rPr lang="ru-RU" dirty="0"/>
              <a:t> у </a:t>
            </a:r>
            <a:r>
              <a:rPr lang="ru-RU" dirty="0" err="1"/>
              <a:t>проведенні</a:t>
            </a:r>
            <a:r>
              <a:rPr lang="ru-RU" dirty="0"/>
              <a:t> </a:t>
            </a:r>
            <a:r>
              <a:rPr lang="ru-RU" dirty="0" err="1"/>
              <a:t>штурмових</a:t>
            </a:r>
            <a:r>
              <a:rPr lang="ru-RU" dirty="0"/>
              <a:t> та </a:t>
            </a:r>
            <a:r>
              <a:rPr lang="ru-RU" dirty="0" err="1"/>
              <a:t>наступальних</a:t>
            </a:r>
            <a:r>
              <a:rPr lang="ru-RU" dirty="0"/>
              <a:t> </a:t>
            </a:r>
            <a:r>
              <a:rPr lang="ru-RU" dirty="0" err="1"/>
              <a:t>дій</a:t>
            </a:r>
            <a:r>
              <a:rPr lang="ru-RU" dirty="0"/>
              <a:t>.</a:t>
            </a:r>
          </a:p>
          <a:p>
            <a:pPr marL="0" indent="0" algn="just">
              <a:buNone/>
            </a:pPr>
            <a:r>
              <a:rPr lang="ru-RU" dirty="0"/>
              <a:t>	В свою </a:t>
            </a:r>
            <a:r>
              <a:rPr lang="ru-RU" dirty="0" err="1"/>
              <a:t>чергу</a:t>
            </a:r>
            <a:r>
              <a:rPr lang="ru-RU" dirty="0"/>
              <a:t> </a:t>
            </a:r>
            <a:r>
              <a:rPr lang="ru-RU" dirty="0" err="1"/>
              <a:t>Курська</a:t>
            </a:r>
            <a:r>
              <a:rPr lang="ru-RU" dirty="0"/>
              <a:t> </a:t>
            </a:r>
            <a:r>
              <a:rPr lang="ru-RU" dirty="0" err="1"/>
              <a:t>операція</a:t>
            </a:r>
            <a:r>
              <a:rPr lang="ru-RU" dirty="0"/>
              <a:t> стала </a:t>
            </a:r>
            <a:r>
              <a:rPr lang="ru-RU" dirty="0" err="1"/>
              <a:t>унікальною</a:t>
            </a:r>
            <a:r>
              <a:rPr lang="ru-RU" dirty="0"/>
              <a:t> в </a:t>
            </a:r>
            <a:r>
              <a:rPr lang="ru-RU" dirty="0" err="1"/>
              <a:t>сучасній</a:t>
            </a:r>
            <a:r>
              <a:rPr lang="ru-RU" dirty="0"/>
              <a:t> </a:t>
            </a:r>
            <a:r>
              <a:rPr lang="ru-RU" dirty="0" err="1"/>
              <a:t>військовій</a:t>
            </a:r>
            <a:r>
              <a:rPr lang="ru-RU" dirty="0"/>
              <a:t> </a:t>
            </a:r>
            <a:r>
              <a:rPr lang="ru-RU" dirty="0" err="1"/>
              <a:t>історії</a:t>
            </a:r>
            <a:r>
              <a:rPr lang="ru-RU" dirty="0"/>
              <a:t>.</a:t>
            </a:r>
            <a:endParaRPr lang="uk-UA" dirty="0"/>
          </a:p>
        </p:txBody>
      </p:sp>
    </p:spTree>
    <p:extLst>
      <p:ext uri="{BB962C8B-B14F-4D97-AF65-F5344CB8AC3E}">
        <p14:creationId xmlns:p14="http://schemas.microsoft.com/office/powerpoint/2010/main" val="1627235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714375" y="1177820"/>
            <a:ext cx="5437772" cy="4444048"/>
          </a:xfrm>
        </p:spPr>
        <p:txBody>
          <a:bodyPr>
            <a:noAutofit/>
          </a:bodyPr>
          <a:lstStyle/>
          <a:p>
            <a:pPr marL="0" indent="0">
              <a:lnSpc>
                <a:spcPct val="120000"/>
              </a:lnSpc>
              <a:spcBef>
                <a:spcPts val="1200"/>
              </a:spcBef>
              <a:buNone/>
            </a:pPr>
            <a:r>
              <a:rPr lang="uk-UA" sz="1500" dirty="0">
                <a:latin typeface="UAF Sans" pitchFamily="2" charset="-52"/>
                <a:ea typeface="UAF Sans" pitchFamily="2" charset="-52"/>
              </a:rPr>
              <a:t>На сьогодні ДШВ ЗСУ – еліта українського війська. </a:t>
            </a:r>
            <a:br>
              <a:rPr lang="en-US" sz="1500" dirty="0">
                <a:latin typeface="UAF Sans" pitchFamily="2" charset="-52"/>
                <a:ea typeface="UAF Sans" pitchFamily="2" charset="-52"/>
              </a:rPr>
            </a:br>
            <a:r>
              <a:rPr lang="uk-UA" sz="1500" dirty="0">
                <a:latin typeface="UAF Sans" pitchFamily="2" charset="-52"/>
                <a:ea typeface="UAF Sans" pitchFamily="2" charset="-52"/>
              </a:rPr>
              <a:t>І це звання підтверджується їх історією та сьогоденністю. </a:t>
            </a:r>
            <a:r>
              <a:rPr lang="uk-UA" sz="1500" b="1" dirty="0">
                <a:latin typeface="UAF Sans" pitchFamily="2" charset="-52"/>
                <a:ea typeface="UAF Sans" pitchFamily="2" charset="-52"/>
              </a:rPr>
              <a:t>Складаючи менше 10% від чисельності ЗСУ, Десантно-штурмові війська відіграють ключову роль у більшості операцій.</a:t>
            </a:r>
          </a:p>
          <a:p>
            <a:pPr marL="0" indent="0">
              <a:lnSpc>
                <a:spcPct val="120000"/>
              </a:lnSpc>
              <a:spcBef>
                <a:spcPts val="1200"/>
              </a:spcBef>
              <a:buNone/>
            </a:pPr>
            <a:r>
              <a:rPr lang="uk-UA" sz="1500" dirty="0">
                <a:latin typeface="UAF Sans" pitchFamily="2" charset="-52"/>
                <a:ea typeface="UAF Sans" pitchFamily="2" charset="-52"/>
              </a:rPr>
              <a:t>Активно використовується досвід війни. Створено нові бригади. Українських десантників готують кращі інструктори за кордоном. </a:t>
            </a:r>
          </a:p>
          <a:p>
            <a:pPr marL="0" indent="0">
              <a:lnSpc>
                <a:spcPct val="120000"/>
              </a:lnSpc>
              <a:spcBef>
                <a:spcPts val="1200"/>
              </a:spcBef>
              <a:buNone/>
            </a:pPr>
            <a:r>
              <a:rPr lang="uk-UA" sz="1500" dirty="0">
                <a:latin typeface="UAF Sans" pitchFamily="2" charset="-52"/>
                <a:ea typeface="UAF Sans" pitchFamily="2" charset="-52"/>
              </a:rPr>
              <a:t>Відбувається процес насичення підрозділів сучасною </a:t>
            </a:r>
            <a:br>
              <a:rPr lang="uk-UA" sz="1500" dirty="0">
                <a:latin typeface="UAF Sans" pitchFamily="2" charset="-52"/>
                <a:ea typeface="UAF Sans" pitchFamily="2" charset="-52"/>
              </a:rPr>
            </a:br>
            <a:r>
              <a:rPr lang="uk-UA" sz="1500" dirty="0">
                <a:latin typeface="UAF Sans" pitchFamily="2" charset="-52"/>
                <a:ea typeface="UAF Sans" pitchFamily="2" charset="-52"/>
              </a:rPr>
              <a:t>бойовою технікою, озброєнням, засобами зв’язку,</a:t>
            </a:r>
            <a:br>
              <a:rPr lang="uk-UA" sz="1500" dirty="0">
                <a:latin typeface="UAF Sans" pitchFamily="2" charset="-52"/>
                <a:ea typeface="UAF Sans" pitchFamily="2" charset="-52"/>
              </a:rPr>
            </a:br>
            <a:r>
              <a:rPr lang="uk-UA" sz="1500" dirty="0">
                <a:latin typeface="UAF Sans" pitchFamily="2" charset="-52"/>
                <a:ea typeface="UAF Sans" pitchFamily="2" charset="-52"/>
              </a:rPr>
              <a:t> безпілотними літальними апаратами.</a:t>
            </a:r>
          </a:p>
          <a:p>
            <a:pPr marL="0" indent="0">
              <a:lnSpc>
                <a:spcPct val="120000"/>
              </a:lnSpc>
              <a:spcBef>
                <a:spcPts val="1200"/>
              </a:spcBef>
              <a:buNone/>
            </a:pPr>
            <a:r>
              <a:rPr lang="uk-UA" sz="1500" dirty="0">
                <a:latin typeface="UAF Sans" pitchFamily="2" charset="-52"/>
                <a:ea typeface="UAF Sans" pitchFamily="2" charset="-52"/>
              </a:rPr>
              <a:t>Збройні сили України крок за кроком відвойовують </a:t>
            </a:r>
            <a:br>
              <a:rPr lang="uk-UA" sz="1500" dirty="0">
                <a:latin typeface="UAF Sans" pitchFamily="2" charset="-52"/>
                <a:ea typeface="UAF Sans" pitchFamily="2" charset="-52"/>
              </a:rPr>
            </a:br>
            <a:r>
              <a:rPr lang="uk-UA" sz="1500" dirty="0">
                <a:latin typeface="UAF Sans" pitchFamily="2" charset="-52"/>
                <a:ea typeface="UAF Sans" pitchFamily="2" charset="-52"/>
              </a:rPr>
              <a:t>окуповані території. </a:t>
            </a:r>
          </a:p>
          <a:p>
            <a:pPr marL="0" indent="0">
              <a:lnSpc>
                <a:spcPct val="120000"/>
              </a:lnSpc>
              <a:spcBef>
                <a:spcPts val="1200"/>
              </a:spcBef>
              <a:buNone/>
            </a:pPr>
            <a:r>
              <a:rPr lang="uk-UA" sz="1500" dirty="0">
                <a:latin typeface="UAF Sans" pitchFamily="2" charset="-52"/>
                <a:ea typeface="UAF Sans" pitchFamily="2" charset="-52"/>
              </a:rPr>
              <a:t>Ми напередодні нової героїчної сторінки нашої історії. </a:t>
            </a:r>
            <a:br>
              <a:rPr lang="uk-UA" sz="1500" dirty="0">
                <a:latin typeface="UAF Sans" pitchFamily="2" charset="-52"/>
                <a:ea typeface="UAF Sans" pitchFamily="2" charset="-52"/>
              </a:rPr>
            </a:br>
            <a:r>
              <a:rPr lang="uk-UA" sz="1500" dirty="0">
                <a:latin typeface="UAF Sans" pitchFamily="2" charset="-52"/>
                <a:ea typeface="UAF Sans" pitchFamily="2" charset="-52"/>
              </a:rPr>
              <a:t>У якій роль ДШС ЗСУ – бути, як і завжди, першими.</a:t>
            </a:r>
          </a:p>
        </p:txBody>
      </p:sp>
      <p:pic>
        <p:nvPicPr>
          <p:cNvPr id="6" name="Picture 11">
            <a:extLst>
              <a:ext uri="{FF2B5EF4-FFF2-40B4-BE49-F238E27FC236}">
                <a16:creationId xmlns:a16="http://schemas.microsoft.com/office/drawing/2014/main" id="{0B873FF6-68FA-2753-B70F-D61CD75A6A4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2009" y="6185785"/>
            <a:ext cx="572366" cy="512194"/>
          </a:xfrm>
          <a:prstGeom prst="rect">
            <a:avLst/>
          </a:prstGeom>
        </p:spPr>
      </p:pic>
      <p:sp>
        <p:nvSpPr>
          <p:cNvPr id="11" name="Slide Number Placeholder 8">
            <a:extLst>
              <a:ext uri="{FF2B5EF4-FFF2-40B4-BE49-F238E27FC236}">
                <a16:creationId xmlns:a16="http://schemas.microsoft.com/office/drawing/2014/main" id="{5040B332-3635-DE12-986C-247EA2479753}"/>
              </a:ext>
            </a:extLst>
          </p:cNvPr>
          <p:cNvSpPr txBox="1">
            <a:spLocks/>
          </p:cNvSpPr>
          <p:nvPr/>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23</a:t>
            </a:fld>
            <a:endParaRPr lang="ru-RU" sz="2400" dirty="0">
              <a:solidFill>
                <a:srgbClr val="C00000"/>
              </a:solidFill>
              <a:latin typeface="UAF Sans SemiBold" pitchFamily="2" charset="-52"/>
              <a:ea typeface="UAF Sans SemiBold" pitchFamily="2" charset="-52"/>
            </a:endParaRP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24535" y="477533"/>
            <a:ext cx="10515600" cy="657383"/>
          </a:xfrm>
        </p:spPr>
        <p:txBody>
          <a:bodyPr>
            <a:normAutofit/>
          </a:bodyPr>
          <a:lstStyle/>
          <a:p>
            <a:pPr>
              <a:lnSpc>
                <a:spcPct val="100000"/>
              </a:lnSpc>
              <a:spcAft>
                <a:spcPts val="600"/>
              </a:spcAft>
            </a:pPr>
            <a:r>
              <a:rPr lang="ru-RU" sz="2800" dirty="0">
                <a:solidFill>
                  <a:srgbClr val="800000"/>
                </a:solidFill>
              </a:rPr>
              <a:t>Д</a:t>
            </a:r>
            <a:r>
              <a:rPr lang="uk-UA" dirty="0"/>
              <a:t>есантно</a:t>
            </a:r>
            <a:r>
              <a:rPr lang="ru-RU" dirty="0"/>
              <a:t>-штурмові війська </a:t>
            </a:r>
            <a:r>
              <a:rPr lang="ru-RU" sz="2800" dirty="0">
                <a:solidFill>
                  <a:srgbClr val="800000"/>
                </a:solidFill>
              </a:rPr>
              <a:t>ЗСУ сьогодні</a:t>
            </a:r>
          </a:p>
        </p:txBody>
      </p:sp>
      <p:pic>
        <p:nvPicPr>
          <p:cNvPr id="1026" name="Picture 2" descr="Президент України: Там, де ДШВ – там успішний наступ, знищений ворог,  звільнені міста, там перемога – АрміяInform">
            <a:extLst>
              <a:ext uri="{FF2B5EF4-FFF2-40B4-BE49-F238E27FC236}">
                <a16:creationId xmlns:a16="http://schemas.microsoft.com/office/drawing/2014/main" id="{A4EEF413-8A6A-BF8D-6ED4-97447DDFB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6877" y="1236132"/>
            <a:ext cx="6453810" cy="435458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738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a:extLst>
              <a:ext uri="{FF2B5EF4-FFF2-40B4-BE49-F238E27FC236}">
                <a16:creationId xmlns:a16="http://schemas.microsoft.com/office/drawing/2014/main" id="{E1DD14AD-E2E7-64C2-7D0B-20C51C09137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5599"/>
          <a:stretch/>
        </p:blipFill>
        <p:spPr>
          <a:xfrm>
            <a:off x="5446295" y="0"/>
            <a:ext cx="6745705" cy="6040680"/>
          </a:xfrm>
          <a:prstGeom prst="rect">
            <a:avLst/>
          </a:prstGeom>
        </p:spPr>
      </p:pic>
      <p:sp>
        <p:nvSpPr>
          <p:cNvPr id="2" name="Заголовок 1">
            <a:extLst>
              <a:ext uri="{FF2B5EF4-FFF2-40B4-BE49-F238E27FC236}">
                <a16:creationId xmlns:a16="http://schemas.microsoft.com/office/drawing/2014/main" id="{C71A7B2A-256F-3ED8-A3C0-10AF837503A0}"/>
              </a:ext>
            </a:extLst>
          </p:cNvPr>
          <p:cNvSpPr>
            <a:spLocks noGrp="1"/>
          </p:cNvSpPr>
          <p:nvPr>
            <p:ph type="title"/>
          </p:nvPr>
        </p:nvSpPr>
        <p:spPr>
          <a:xfrm>
            <a:off x="562535" y="329406"/>
            <a:ext cx="10515600" cy="1325563"/>
          </a:xfrm>
        </p:spPr>
        <p:txBody>
          <a:bodyPr/>
          <a:lstStyle/>
          <a:p>
            <a:r>
              <a:rPr lang="ru-RU" cap="all" dirty="0"/>
              <a:t>Символ</a:t>
            </a:r>
            <a:r>
              <a:rPr lang="uk-UA" cap="all" dirty="0"/>
              <a:t>іка</a:t>
            </a:r>
            <a:r>
              <a:rPr lang="uk-UA" dirty="0"/>
              <a:t>: маруновий берет</a:t>
            </a:r>
            <a:endParaRPr lang="ru-UA" dirty="0"/>
          </a:p>
        </p:txBody>
      </p:sp>
      <p:sp>
        <p:nvSpPr>
          <p:cNvPr id="10" name="Content Placeholder 2">
            <a:extLst>
              <a:ext uri="{FF2B5EF4-FFF2-40B4-BE49-F238E27FC236}">
                <a16:creationId xmlns:a16="http://schemas.microsoft.com/office/drawing/2014/main" id="{118FBAF1-D0F4-009C-8F23-5B9E88DB825B}"/>
              </a:ext>
            </a:extLst>
          </p:cNvPr>
          <p:cNvSpPr txBox="1">
            <a:spLocks/>
          </p:cNvSpPr>
          <p:nvPr/>
        </p:nvSpPr>
        <p:spPr>
          <a:xfrm>
            <a:off x="562535" y="1358154"/>
            <a:ext cx="6618194" cy="43501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200"/>
              </a:spcBef>
              <a:buFont typeface="Wingdings" panose="05000000000000000000" pitchFamily="2" charset="2"/>
              <a:buNone/>
            </a:pPr>
            <a:r>
              <a:rPr lang="uk-UA" sz="1400" dirty="0">
                <a:latin typeface="UAF Sans" pitchFamily="2" charset="-52"/>
                <a:ea typeface="UAF Sans" pitchFamily="2" charset="-52"/>
              </a:rPr>
              <a:t>Берет кольору ”марун”, як символ десанту, </a:t>
            </a:r>
            <a:r>
              <a:rPr lang="uk-UA" sz="1400" b="1" dirty="0">
                <a:latin typeface="UAF Sans" pitchFamily="2" charset="-52"/>
                <a:ea typeface="UAF Sans" pitchFamily="2" charset="-52"/>
              </a:rPr>
              <a:t>вперше з’явився у 1942 році. </a:t>
            </a:r>
            <a:r>
              <a:rPr lang="uk-UA" sz="1400" dirty="0">
                <a:latin typeface="UAF Sans" pitchFamily="2" charset="-52"/>
                <a:ea typeface="UAF Sans" pitchFamily="2" charset="-52"/>
              </a:rPr>
              <a:t>Пропозицію зробити саме такий головний убір візитною карткою “народжених в повітрі” запропонував командир британської Першої десантної дивізії Фредерік Браунінг. На той час його дивізія хоробро билась в Північній Африці. Через яскраві берети та еталонну відчайдушність німецькі військові з Африканського корпусу дали британським десантникам прізвисько </a:t>
            </a:r>
            <a:r>
              <a:rPr lang="uk-UA" sz="1400" b="1" dirty="0">
                <a:latin typeface="UAF Sans" pitchFamily="2" charset="-52"/>
                <a:ea typeface="UAF Sans" pitchFamily="2" charset="-52"/>
              </a:rPr>
              <a:t>“червоні дияволи”</a:t>
            </a:r>
            <a:r>
              <a:rPr lang="uk-UA" sz="1400" dirty="0">
                <a:latin typeface="UAF Sans" pitchFamily="2" charset="-52"/>
                <a:ea typeface="UAF Sans" pitchFamily="2" charset="-52"/>
              </a:rPr>
              <a:t>.</a:t>
            </a:r>
            <a:r>
              <a:rPr lang="uk-UA" sz="1400" b="1" dirty="0">
                <a:latin typeface="UAF Sans" pitchFamily="2" charset="-52"/>
                <a:ea typeface="UAF Sans" pitchFamily="2" charset="-52"/>
              </a:rPr>
              <a:t> </a:t>
            </a:r>
            <a:r>
              <a:rPr lang="uk-UA" sz="1400" dirty="0">
                <a:latin typeface="UAF Sans" pitchFamily="2" charset="-52"/>
                <a:ea typeface="UAF Sans" pitchFamily="2" charset="-52"/>
              </a:rPr>
              <a:t>Згодом після висадки в Нормандії й операції “</a:t>
            </a:r>
            <a:r>
              <a:rPr lang="en-JM" sz="1400" dirty="0">
                <a:latin typeface="UAF Sans" pitchFamily="2" charset="-52"/>
                <a:ea typeface="UAF Sans" pitchFamily="2" charset="-52"/>
              </a:rPr>
              <a:t>Market Garden</a:t>
            </a:r>
            <a:r>
              <a:rPr lang="uk-UA" sz="1400" dirty="0">
                <a:latin typeface="UAF Sans" pitchFamily="2" charset="-52"/>
                <a:ea typeface="UAF Sans" pitchFamily="2" charset="-52"/>
              </a:rPr>
              <a:t>”, в знак солідарності й захоплення мужністю, британські десантники дали право носити марунові берети американським “</a:t>
            </a:r>
            <a:r>
              <a:rPr lang="en-JM" sz="1400" dirty="0">
                <a:latin typeface="UAF Sans" pitchFamily="2" charset="-52"/>
                <a:ea typeface="UAF Sans" pitchFamily="2" charset="-52"/>
              </a:rPr>
              <a:t>Airborne forces</a:t>
            </a:r>
            <a:r>
              <a:rPr lang="uk-UA" sz="1400" dirty="0">
                <a:latin typeface="UAF Sans" pitchFamily="2" charset="-52"/>
                <a:ea typeface="UAF Sans" pitchFamily="2" charset="-52"/>
              </a:rPr>
              <a:t>”.</a:t>
            </a:r>
          </a:p>
          <a:p>
            <a:pPr marL="0" indent="0">
              <a:lnSpc>
                <a:spcPct val="120000"/>
              </a:lnSpc>
              <a:spcBef>
                <a:spcPts val="1200"/>
              </a:spcBef>
              <a:buFont typeface="Wingdings" panose="05000000000000000000" pitchFamily="2" charset="2"/>
              <a:buNone/>
            </a:pPr>
            <a:r>
              <a:rPr lang="uk-UA" sz="1400" dirty="0">
                <a:latin typeface="UAF Sans" pitchFamily="2" charset="-52"/>
                <a:ea typeface="UAF Sans" pitchFamily="2" charset="-52"/>
              </a:rPr>
              <a:t>Наразі берет темно-бордового відтінку носять </a:t>
            </a:r>
            <a:r>
              <a:rPr lang="uk-UA" sz="1400" b="1" dirty="0">
                <a:latin typeface="UAF Sans" pitchFamily="2" charset="-52"/>
                <a:ea typeface="UAF Sans" pitchFamily="2" charset="-52"/>
              </a:rPr>
              <a:t>десантники 59 країн, </a:t>
            </a:r>
            <a:r>
              <a:rPr lang="uk-UA" sz="1400" dirty="0">
                <a:latin typeface="UAF Sans" pitchFamily="2" charset="-52"/>
                <a:ea typeface="UAF Sans" pitchFamily="2" charset="-52"/>
              </a:rPr>
              <a:t>зокрема 19 країн НАТО. Україна стала шістдесятою у цьому списку, долучившись до західноєвропейської мілітарної традиції. </a:t>
            </a:r>
          </a:p>
          <a:p>
            <a:pPr marL="0" indent="0">
              <a:lnSpc>
                <a:spcPct val="120000"/>
              </a:lnSpc>
              <a:spcBef>
                <a:spcPts val="1200"/>
              </a:spcBef>
              <a:buFont typeface="Wingdings" panose="05000000000000000000" pitchFamily="2" charset="2"/>
              <a:buNone/>
            </a:pPr>
            <a:r>
              <a:rPr lang="uk-UA" sz="1400" b="1" dirty="0">
                <a:latin typeface="UAF Sans" pitchFamily="2" charset="-52"/>
                <a:ea typeface="UAF Sans" pitchFamily="2" charset="-52"/>
              </a:rPr>
              <a:t>Для українських десантників колір марун – це колір запеченої крові загиблих побратимів.</a:t>
            </a:r>
          </a:p>
        </p:txBody>
      </p:sp>
    </p:spTree>
    <p:extLst>
      <p:ext uri="{BB962C8B-B14F-4D97-AF65-F5344CB8AC3E}">
        <p14:creationId xmlns:p14="http://schemas.microsoft.com/office/powerpoint/2010/main" val="1144853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CBFA35E-D453-B17B-2A9D-E4E251AC8651}"/>
              </a:ext>
            </a:extLst>
          </p:cNvPr>
          <p:cNvPicPr>
            <a:picLocks noChangeAspect="1"/>
          </p:cNvPicPr>
          <p:nvPr/>
        </p:nvPicPr>
        <p:blipFill rotWithShape="1">
          <a:blip r:embed="rId2">
            <a:extLst>
              <a:ext uri="{28A0092B-C50C-407E-A947-70E740481C1C}">
                <a14:useLocalDpi xmlns:a14="http://schemas.microsoft.com/office/drawing/2010/main" val="0"/>
              </a:ext>
            </a:extLst>
          </a:blip>
          <a:srcRect r="22422" b="5055"/>
          <a:stretch/>
        </p:blipFill>
        <p:spPr>
          <a:xfrm>
            <a:off x="4795265" y="0"/>
            <a:ext cx="7396735" cy="6035040"/>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449282" y="1069040"/>
            <a:ext cx="7269330" cy="4389821"/>
          </a:xfrm>
        </p:spPr>
        <p:txBody>
          <a:bodyPr>
            <a:noAutofit/>
          </a:bodyPr>
          <a:lstStyle/>
          <a:p>
            <a:pPr marL="0" indent="0">
              <a:lnSpc>
                <a:spcPct val="130000"/>
              </a:lnSpc>
              <a:buNone/>
            </a:pPr>
            <a:r>
              <a:rPr lang="uk-UA" sz="1300" b="1" dirty="0">
                <a:latin typeface="UAF Sans" panose="020B0604020202020204" charset="-52"/>
                <a:ea typeface="UAF Sans" panose="020B0604020202020204" charset="-52"/>
              </a:rPr>
              <a:t>Тризуб – родовий знак київських князів</a:t>
            </a:r>
            <a:r>
              <a:rPr lang="uk-UA" sz="1300" dirty="0">
                <a:latin typeface="UAF Sans" panose="020B0604020202020204" charset="-52"/>
                <a:ea typeface="UAF Sans" panose="020B0604020202020204" charset="-52"/>
              </a:rPr>
              <a:t>, починаючи з Володимира Великого, а згодом – і всієї династії Рюриковичів з Х по ХІІІ століття. Періоду найбільшої могутності Київської Русі.</a:t>
            </a:r>
          </a:p>
          <a:p>
            <a:pPr marL="0" indent="0">
              <a:lnSpc>
                <a:spcPct val="130000"/>
              </a:lnSpc>
              <a:buNone/>
            </a:pPr>
            <a:r>
              <a:rPr lang="uk-UA" sz="1300" dirty="0">
                <a:latin typeface="UAF Sans" panose="020B0604020202020204" charset="-52"/>
                <a:ea typeface="UAF Sans" panose="020B0604020202020204" charset="-52"/>
              </a:rPr>
              <a:t>В грудні 1917 року тризуб був прийнятий як герб УНР, лишався символом української державності за часів Гетьманату та Директорії. А з 20-х років ХХ століття – знаком українського визвольного руху. </a:t>
            </a:r>
          </a:p>
          <a:p>
            <a:pPr marL="0" indent="0">
              <a:lnSpc>
                <a:spcPct val="130000"/>
              </a:lnSpc>
              <a:buNone/>
            </a:pPr>
            <a:r>
              <a:rPr lang="uk-UA" sz="1300" dirty="0">
                <a:latin typeface="UAF Sans" panose="020B0604020202020204" charset="-52"/>
                <a:ea typeface="UAF Sans" panose="020B0604020202020204" charset="-52"/>
              </a:rPr>
              <a:t>Активно використовувався українськими мілітарними формуваннями, зокрема  Карпатської Січі та воїнами УПА. Тризуб став важливим елементом ідентифікації українців, символом національної гордості, знаком свободи.</a:t>
            </a:r>
          </a:p>
          <a:p>
            <a:pPr marL="0" indent="0">
              <a:lnSpc>
                <a:spcPct val="130000"/>
              </a:lnSpc>
              <a:buNone/>
            </a:pPr>
            <a:r>
              <a:rPr lang="uk-UA" sz="1300" dirty="0">
                <a:latin typeface="UAF Sans" panose="020B0604020202020204" charset="-52"/>
                <a:ea typeface="UAF Sans" panose="020B0604020202020204" charset="-52"/>
              </a:rPr>
              <a:t>У 1992 році Верховна Рада України прийняла рішення про затвердження тризуба як офіційного герба нашої держави. </a:t>
            </a:r>
            <a:r>
              <a:rPr lang="uk-UA" sz="1300" b="1" dirty="0">
                <a:latin typeface="UAF Sans" panose="020B0604020202020204" charset="-52"/>
                <a:ea typeface="UAF Sans" panose="020B0604020202020204" charset="-52"/>
              </a:rPr>
              <a:t>Стилізований тризуб Армії УНР використовується ЗСУ в якості нарукавного знака.</a:t>
            </a:r>
          </a:p>
          <a:p>
            <a:pPr marL="0" indent="0">
              <a:lnSpc>
                <a:spcPct val="130000"/>
              </a:lnSpc>
              <a:buNone/>
            </a:pPr>
            <a:r>
              <a:rPr lang="uk-UA" sz="1300" dirty="0">
                <a:latin typeface="UAF Sans" panose="020B0604020202020204" charset="-52"/>
                <a:ea typeface="UAF Sans" panose="020B0604020202020204" charset="-52"/>
              </a:rPr>
              <a:t>Так, нарукавний знак ДШВ ЗСУ являє собою нашивку марунового кольору у формі розкритого парашута зі знаком давнього українського герба.  Згідно наказу Міністерства оборони України №238 від 30.06.2020 </a:t>
            </a:r>
            <a:r>
              <a:rPr lang="uk-UA" sz="1300" b="1" dirty="0">
                <a:latin typeface="UAF Sans" panose="020B0604020202020204" charset="-52"/>
                <a:ea typeface="UAF Sans" panose="020B0604020202020204" charset="-52"/>
              </a:rPr>
              <a:t>носиться на правому рукаві на відстані 105 мм від плеча. </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449282" y="348279"/>
            <a:ext cx="10515600" cy="1325563"/>
          </a:xfrm>
        </p:spPr>
        <p:txBody>
          <a:bodyPr>
            <a:normAutofit/>
          </a:bodyPr>
          <a:lstStyle/>
          <a:p>
            <a:pPr>
              <a:lnSpc>
                <a:spcPct val="120000"/>
              </a:lnSpc>
              <a:spcAft>
                <a:spcPts val="600"/>
              </a:spcAft>
            </a:pPr>
            <a:r>
              <a:rPr lang="uk-UA" sz="2800" dirty="0">
                <a:solidFill>
                  <a:srgbClr val="800000"/>
                </a:solidFill>
              </a:rPr>
              <a:t>Нарукавний знак ДШВ ЗСУ</a:t>
            </a:r>
            <a:br>
              <a:rPr lang="ru-RU" sz="2800" dirty="0">
                <a:solidFill>
                  <a:srgbClr val="800000"/>
                </a:solidFill>
              </a:rPr>
            </a:br>
            <a:endParaRPr lang="ru-RU" sz="2800" dirty="0">
              <a:solidFill>
                <a:srgbClr val="800000"/>
              </a:solidFill>
            </a:endParaRPr>
          </a:p>
        </p:txBody>
      </p:sp>
    </p:spTree>
    <p:extLst>
      <p:ext uri="{BB962C8B-B14F-4D97-AF65-F5344CB8AC3E}">
        <p14:creationId xmlns:p14="http://schemas.microsoft.com/office/powerpoint/2010/main" val="303336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3C80B3C6-1654-5974-163A-671F10DA9B7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4200" y="1177573"/>
            <a:ext cx="4826000" cy="4316588"/>
          </a:xfrm>
          <a:prstGeom prst="rect">
            <a:avLst/>
          </a:prstGeom>
        </p:spPr>
      </p:pic>
      <p:sp>
        <p:nvSpPr>
          <p:cNvPr id="11" name="Slide Number Placeholder 8">
            <a:extLst>
              <a:ext uri="{FF2B5EF4-FFF2-40B4-BE49-F238E27FC236}">
                <a16:creationId xmlns:a16="http://schemas.microsoft.com/office/drawing/2014/main" id="{5040B332-3635-DE12-986C-247EA2479753}"/>
              </a:ext>
            </a:extLst>
          </p:cNvPr>
          <p:cNvSpPr txBox="1">
            <a:spLocks/>
          </p:cNvSpPr>
          <p:nvPr/>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26</a:t>
            </a:fld>
            <a:endParaRPr lang="ru-RU" sz="2400" dirty="0">
              <a:solidFill>
                <a:srgbClr val="C00000"/>
              </a:solidFill>
              <a:latin typeface="UAF Sans SemiBold" pitchFamily="2" charset="-52"/>
              <a:ea typeface="UAF Sans SemiBold" pitchFamily="2" charset="-52"/>
            </a:endParaRP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330199" y="395605"/>
            <a:ext cx="10859347" cy="784225"/>
          </a:xfrm>
        </p:spPr>
        <p:txBody>
          <a:bodyPr>
            <a:normAutofit/>
          </a:bodyPr>
          <a:lstStyle/>
          <a:p>
            <a:pPr>
              <a:lnSpc>
                <a:spcPct val="100000"/>
              </a:lnSpc>
              <a:spcAft>
                <a:spcPts val="600"/>
              </a:spcAft>
            </a:pPr>
            <a:r>
              <a:rPr lang="uk-UA" dirty="0"/>
              <a:t>Емблема Десантно-штурмових військ ЗСУ</a:t>
            </a:r>
            <a:endParaRPr lang="ru-RU" sz="2800" dirty="0">
              <a:solidFill>
                <a:srgbClr val="800000"/>
              </a:solidFill>
            </a:endParaRPr>
          </a:p>
        </p:txBody>
      </p:sp>
      <p:sp>
        <p:nvSpPr>
          <p:cNvPr id="9" name="TextBox 8">
            <a:extLst>
              <a:ext uri="{FF2B5EF4-FFF2-40B4-BE49-F238E27FC236}">
                <a16:creationId xmlns:a16="http://schemas.microsoft.com/office/drawing/2014/main" id="{6F20EFAB-1B26-590B-6CA1-41B229694A5C}"/>
              </a:ext>
            </a:extLst>
          </p:cNvPr>
          <p:cNvSpPr txBox="1"/>
          <p:nvPr/>
        </p:nvSpPr>
        <p:spPr>
          <a:xfrm>
            <a:off x="5621869" y="1335977"/>
            <a:ext cx="6362417" cy="3808222"/>
          </a:xfrm>
          <a:prstGeom prst="rect">
            <a:avLst/>
          </a:prstGeom>
          <a:noFill/>
        </p:spPr>
        <p:txBody>
          <a:bodyPr wrap="square">
            <a:spAutoFit/>
          </a:bodyPr>
          <a:lstStyle/>
          <a:p>
            <a:pPr marL="0" indent="0">
              <a:lnSpc>
                <a:spcPct val="120000"/>
              </a:lnSpc>
              <a:spcBef>
                <a:spcPts val="1600"/>
              </a:spcBef>
              <a:buNone/>
            </a:pPr>
            <a:r>
              <a:rPr lang="uk-UA" dirty="0">
                <a:latin typeface="UAF Sans" pitchFamily="2" charset="-52"/>
                <a:ea typeface="UAF Sans" pitchFamily="2" charset="-52"/>
              </a:rPr>
              <a:t>Емблемою Десантно-штурмових військ Збройних Сил України є срібний парашут із розпростертими </a:t>
            </a:r>
            <a:r>
              <a:rPr lang="uk-UA" b="1" dirty="0">
                <a:latin typeface="UAF Sans" pitchFamily="2" charset="-52"/>
                <a:ea typeface="UAF Sans" pitchFamily="2" charset="-52"/>
              </a:rPr>
              <a:t>золотими крилами Архангела Михаїла </a:t>
            </a:r>
            <a:r>
              <a:rPr lang="uk-UA" dirty="0">
                <a:latin typeface="UAF Sans" pitchFamily="2" charset="-52"/>
                <a:ea typeface="UAF Sans" pitchFamily="2" charset="-52"/>
              </a:rPr>
              <a:t>– небесного покровителя десантників в українській та західноєвропейській мілітарній традиції.</a:t>
            </a:r>
          </a:p>
          <a:p>
            <a:pPr marL="0" indent="0">
              <a:lnSpc>
                <a:spcPct val="120000"/>
              </a:lnSpc>
              <a:spcBef>
                <a:spcPts val="1600"/>
              </a:spcBef>
              <a:buNone/>
            </a:pPr>
            <a:r>
              <a:rPr lang="uk-UA" dirty="0">
                <a:latin typeface="UAF Sans" pitchFamily="2" charset="-52"/>
                <a:ea typeface="UAF Sans" pitchFamily="2" charset="-52"/>
              </a:rPr>
              <a:t>На центральній осі парашута розміщено золотий </a:t>
            </a:r>
            <a:r>
              <a:rPr lang="uk-UA" b="1" dirty="0">
                <a:latin typeface="UAF Sans" pitchFamily="2" charset="-52"/>
                <a:ea typeface="UAF Sans" pitchFamily="2" charset="-52"/>
              </a:rPr>
              <a:t>«вогняний» меч Архангела </a:t>
            </a:r>
            <a:r>
              <a:rPr lang="uk-UA" dirty="0">
                <a:latin typeface="UAF Sans" pitchFamily="2" charset="-52"/>
                <a:ea typeface="UAF Sans" pitchFamily="2" charset="-52"/>
              </a:rPr>
              <a:t>з хвилястим лезом вістрям донизу – так званий «фламберг».</a:t>
            </a:r>
          </a:p>
          <a:p>
            <a:pPr marL="0" indent="0">
              <a:lnSpc>
                <a:spcPct val="120000"/>
              </a:lnSpc>
              <a:spcBef>
                <a:spcPts val="1600"/>
              </a:spcBef>
              <a:buNone/>
            </a:pPr>
            <a:r>
              <a:rPr lang="uk-UA" dirty="0">
                <a:latin typeface="UAF Sans" pitchFamily="2" charset="-52"/>
                <a:ea typeface="UAF Sans" pitchFamily="2" charset="-52"/>
              </a:rPr>
              <a:t>У нижній частині міститься сіро-сталева девізна стрічка з девізом чорними літерами «</a:t>
            </a:r>
            <a:r>
              <a:rPr lang="uk-UA" b="1" dirty="0">
                <a:latin typeface="UAF Sans" pitchFamily="2" charset="-52"/>
                <a:ea typeface="UAF Sans" pitchFamily="2" charset="-52"/>
              </a:rPr>
              <a:t>Завжди перші»</a:t>
            </a:r>
            <a:r>
              <a:rPr lang="uk-UA" dirty="0">
                <a:latin typeface="UAF Sans" pitchFamily="2" charset="-52"/>
                <a:ea typeface="UAF Sans" pitchFamily="2" charset="-52"/>
              </a:rPr>
              <a:t>.</a:t>
            </a:r>
          </a:p>
        </p:txBody>
      </p:sp>
    </p:spTree>
    <p:extLst>
      <p:ext uri="{BB962C8B-B14F-4D97-AF65-F5344CB8AC3E}">
        <p14:creationId xmlns:p14="http://schemas.microsoft.com/office/powerpoint/2010/main" val="893082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C97C7-709F-AFEF-DA12-CE7D1DA3B360}"/>
              </a:ext>
            </a:extLst>
          </p:cNvPr>
          <p:cNvSpPr>
            <a:spLocks noGrp="1"/>
          </p:cNvSpPr>
          <p:nvPr>
            <p:ph type="title"/>
          </p:nvPr>
        </p:nvSpPr>
        <p:spPr>
          <a:xfrm>
            <a:off x="773207" y="307764"/>
            <a:ext cx="10585076" cy="1054601"/>
          </a:xfrm>
        </p:spPr>
        <p:txBody>
          <a:bodyPr/>
          <a:lstStyle/>
          <a:p>
            <a:r>
              <a:rPr lang="uk-UA" dirty="0"/>
              <a:t>Нарукавні знаки частин </a:t>
            </a:r>
            <a:br>
              <a:rPr lang="uk-UA" dirty="0"/>
            </a:br>
            <a:r>
              <a:rPr lang="uk-UA" dirty="0"/>
              <a:t>Десантно-штурмових військ ЗСУ</a:t>
            </a:r>
            <a:endParaRPr lang="ru-UA" dirty="0"/>
          </a:p>
        </p:txBody>
      </p:sp>
      <p:pic>
        <p:nvPicPr>
          <p:cNvPr id="2050" name="Picture 2" descr="25-та ОПДБр">
            <a:extLst>
              <a:ext uri="{FF2B5EF4-FFF2-40B4-BE49-F238E27FC236}">
                <a16:creationId xmlns:a16="http://schemas.microsoft.com/office/drawing/2014/main" id="{CAED5927-8117-CB8D-14FA-A1757A0073DC}"/>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rcRect/>
          <a:stretch>
            <a:fillRect/>
          </a:stretch>
        </p:blipFill>
        <p:spPr bwMode="auto">
          <a:xfrm>
            <a:off x="1654904" y="1388748"/>
            <a:ext cx="1557456" cy="18297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46-та ОАеМБр">
            <a:extLst>
              <a:ext uri="{FF2B5EF4-FFF2-40B4-BE49-F238E27FC236}">
                <a16:creationId xmlns:a16="http://schemas.microsoft.com/office/drawing/2014/main" id="{FDD63A1A-4C7D-5D7C-8261-16A266841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5320" y="1367343"/>
            <a:ext cx="1875282" cy="187005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71-ша ОЄБр">
            <a:extLst>
              <a:ext uri="{FF2B5EF4-FFF2-40B4-BE49-F238E27FC236}">
                <a16:creationId xmlns:a16="http://schemas.microsoft.com/office/drawing/2014/main" id="{11AE8E1A-50FA-E453-FEF4-5E64E1F04D1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290289" y="1398282"/>
            <a:ext cx="1562774" cy="182859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77-ма ОАеМБр">
            <a:extLst>
              <a:ext uri="{FF2B5EF4-FFF2-40B4-BE49-F238E27FC236}">
                <a16:creationId xmlns:a16="http://schemas.microsoft.com/office/drawing/2014/main" id="{3F7B362E-5DCC-9FD5-FD9C-44C836C6C7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2750" y="1373042"/>
            <a:ext cx="1875282" cy="189177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79-та ОДШБр">
            <a:extLst>
              <a:ext uri="{FF2B5EF4-FFF2-40B4-BE49-F238E27FC236}">
                <a16:creationId xmlns:a16="http://schemas.microsoft.com/office/drawing/2014/main" id="{DF98EF3C-CBEE-0391-0A2D-0EA813CEF2B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925502" y="1391782"/>
            <a:ext cx="1561956" cy="1835098"/>
          </a:xfrm>
          <a:prstGeom prst="rect">
            <a:avLst/>
          </a:prstGeom>
          <a:noFill/>
          <a:extLst>
            <a:ext uri="{909E8E84-426E-40DD-AFC4-6F175D3DCCD1}">
              <a14:hiddenFill xmlns:a14="http://schemas.microsoft.com/office/drawing/2010/main">
                <a:solidFill>
                  <a:srgbClr val="FFFFFF"/>
                </a:solidFill>
              </a14:hiddenFill>
            </a:ext>
          </a:extLst>
        </p:spPr>
      </p:pic>
      <p:sp>
        <p:nvSpPr>
          <p:cNvPr id="4" name="Місце для вмісту 2">
            <a:extLst>
              <a:ext uri="{FF2B5EF4-FFF2-40B4-BE49-F238E27FC236}">
                <a16:creationId xmlns:a16="http://schemas.microsoft.com/office/drawing/2014/main" id="{F6CF5BC7-F945-5E50-BC14-97E0FC33414C}"/>
              </a:ext>
            </a:extLst>
          </p:cNvPr>
          <p:cNvSpPr txBox="1">
            <a:spLocks/>
          </p:cNvSpPr>
          <p:nvPr/>
        </p:nvSpPr>
        <p:spPr>
          <a:xfrm>
            <a:off x="9071779" y="3248338"/>
            <a:ext cx="1358242" cy="3317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79 ОДШБр</a:t>
            </a:r>
          </a:p>
        </p:txBody>
      </p:sp>
      <p:sp>
        <p:nvSpPr>
          <p:cNvPr id="8" name="Місце для вмісту 2">
            <a:extLst>
              <a:ext uri="{FF2B5EF4-FFF2-40B4-BE49-F238E27FC236}">
                <a16:creationId xmlns:a16="http://schemas.microsoft.com/office/drawing/2014/main" id="{FC91D34F-2D09-FB06-B09F-DFDE6D48CE2D}"/>
              </a:ext>
            </a:extLst>
          </p:cNvPr>
          <p:cNvSpPr txBox="1">
            <a:spLocks/>
          </p:cNvSpPr>
          <p:nvPr/>
        </p:nvSpPr>
        <p:spPr>
          <a:xfrm>
            <a:off x="3589460" y="3271825"/>
            <a:ext cx="1435768" cy="364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46 ОАеМБр</a:t>
            </a:r>
          </a:p>
        </p:txBody>
      </p:sp>
      <p:sp>
        <p:nvSpPr>
          <p:cNvPr id="9" name="Місце для вмісту 2">
            <a:extLst>
              <a:ext uri="{FF2B5EF4-FFF2-40B4-BE49-F238E27FC236}">
                <a16:creationId xmlns:a16="http://schemas.microsoft.com/office/drawing/2014/main" id="{1D4C1CCC-E951-004B-0A0C-90C63869F511}"/>
              </a:ext>
            </a:extLst>
          </p:cNvPr>
          <p:cNvSpPr txBox="1">
            <a:spLocks/>
          </p:cNvSpPr>
          <p:nvPr/>
        </p:nvSpPr>
        <p:spPr>
          <a:xfrm>
            <a:off x="5444957" y="3271825"/>
            <a:ext cx="1400878" cy="385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71 ОЄБр</a:t>
            </a:r>
          </a:p>
        </p:txBody>
      </p:sp>
      <p:sp>
        <p:nvSpPr>
          <p:cNvPr id="10" name="Місце для вмісту 2">
            <a:extLst>
              <a:ext uri="{FF2B5EF4-FFF2-40B4-BE49-F238E27FC236}">
                <a16:creationId xmlns:a16="http://schemas.microsoft.com/office/drawing/2014/main" id="{B677CDA7-EDAC-947C-0415-F87E242AB365}"/>
              </a:ext>
            </a:extLst>
          </p:cNvPr>
          <p:cNvSpPr txBox="1">
            <a:spLocks/>
          </p:cNvSpPr>
          <p:nvPr/>
        </p:nvSpPr>
        <p:spPr>
          <a:xfrm>
            <a:off x="7273255" y="3248338"/>
            <a:ext cx="1435768" cy="364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77 ОАеМБр</a:t>
            </a:r>
          </a:p>
        </p:txBody>
      </p:sp>
      <p:sp>
        <p:nvSpPr>
          <p:cNvPr id="11" name="Місце для вмісту 2">
            <a:extLst>
              <a:ext uri="{FF2B5EF4-FFF2-40B4-BE49-F238E27FC236}">
                <a16:creationId xmlns:a16="http://schemas.microsoft.com/office/drawing/2014/main" id="{6CFB2D04-2844-CFF3-1ECF-D2609197D070}"/>
              </a:ext>
            </a:extLst>
          </p:cNvPr>
          <p:cNvSpPr txBox="1">
            <a:spLocks/>
          </p:cNvSpPr>
          <p:nvPr/>
        </p:nvSpPr>
        <p:spPr>
          <a:xfrm>
            <a:off x="1782082" y="3243245"/>
            <a:ext cx="1435768" cy="364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25 ОПДБр</a:t>
            </a:r>
          </a:p>
        </p:txBody>
      </p:sp>
      <p:sp>
        <p:nvSpPr>
          <p:cNvPr id="13" name="Місце для вмісту 2">
            <a:extLst>
              <a:ext uri="{FF2B5EF4-FFF2-40B4-BE49-F238E27FC236}">
                <a16:creationId xmlns:a16="http://schemas.microsoft.com/office/drawing/2014/main" id="{160DE51C-B176-68E8-9085-CE8350BD13D4}"/>
              </a:ext>
            </a:extLst>
          </p:cNvPr>
          <p:cNvSpPr txBox="1">
            <a:spLocks/>
          </p:cNvSpPr>
          <p:nvPr/>
        </p:nvSpPr>
        <p:spPr>
          <a:xfrm>
            <a:off x="1790317" y="5647287"/>
            <a:ext cx="1419299" cy="3896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80 ОДШБр</a:t>
            </a:r>
          </a:p>
        </p:txBody>
      </p:sp>
      <p:pic>
        <p:nvPicPr>
          <p:cNvPr id="2064" name="Picture 16" descr="81-ша ОАеМБр">
            <a:extLst>
              <a:ext uri="{FF2B5EF4-FFF2-40B4-BE49-F238E27FC236}">
                <a16:creationId xmlns:a16="http://schemas.microsoft.com/office/drawing/2014/main" id="{4A6DA5B5-D512-563C-B9AB-8FEC50D37587}"/>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523308" y="3734853"/>
            <a:ext cx="1568072" cy="1842282"/>
          </a:xfrm>
          <a:prstGeom prst="rect">
            <a:avLst/>
          </a:prstGeom>
          <a:noFill/>
          <a:extLst>
            <a:ext uri="{909E8E84-426E-40DD-AFC4-6F175D3DCCD1}">
              <a14:hiddenFill xmlns:a14="http://schemas.microsoft.com/office/drawing/2010/main">
                <a:solidFill>
                  <a:srgbClr val="FFFFFF"/>
                </a:solidFill>
              </a14:hiddenFill>
            </a:ext>
          </a:extLst>
        </p:spPr>
      </p:pic>
      <p:sp>
        <p:nvSpPr>
          <p:cNvPr id="14" name="Місце для вмісту 2">
            <a:extLst>
              <a:ext uri="{FF2B5EF4-FFF2-40B4-BE49-F238E27FC236}">
                <a16:creationId xmlns:a16="http://schemas.microsoft.com/office/drawing/2014/main" id="{2855B484-87DB-283E-25A6-D93CF4214F7D}"/>
              </a:ext>
            </a:extLst>
          </p:cNvPr>
          <p:cNvSpPr txBox="1">
            <a:spLocks/>
          </p:cNvSpPr>
          <p:nvPr/>
        </p:nvSpPr>
        <p:spPr>
          <a:xfrm>
            <a:off x="3458877" y="5628340"/>
            <a:ext cx="1435768" cy="364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81 ОАеМБр</a:t>
            </a:r>
          </a:p>
        </p:txBody>
      </p:sp>
      <p:pic>
        <p:nvPicPr>
          <p:cNvPr id="2066" name="Picture 18" descr="82-га ОДШБр">
            <a:extLst>
              <a:ext uri="{FF2B5EF4-FFF2-40B4-BE49-F238E27FC236}">
                <a16:creationId xmlns:a16="http://schemas.microsoft.com/office/drawing/2014/main" id="{C0AB4995-04A1-8F36-1DC0-F66F53D92D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85813" y="3742036"/>
            <a:ext cx="1585633" cy="1838415"/>
          </a:xfrm>
          <a:prstGeom prst="rect">
            <a:avLst/>
          </a:prstGeom>
          <a:noFill/>
          <a:extLst>
            <a:ext uri="{909E8E84-426E-40DD-AFC4-6F175D3DCCD1}">
              <a14:hiddenFill xmlns:a14="http://schemas.microsoft.com/office/drawing/2010/main">
                <a:solidFill>
                  <a:srgbClr val="FFFFFF"/>
                </a:solidFill>
              </a14:hiddenFill>
            </a:ext>
          </a:extLst>
        </p:spPr>
      </p:pic>
      <p:sp>
        <p:nvSpPr>
          <p:cNvPr id="15" name="Місце для вмісту 2">
            <a:extLst>
              <a:ext uri="{FF2B5EF4-FFF2-40B4-BE49-F238E27FC236}">
                <a16:creationId xmlns:a16="http://schemas.microsoft.com/office/drawing/2014/main" id="{085337D6-0628-AF5B-F313-2FCA0E71FC1C}"/>
              </a:ext>
            </a:extLst>
          </p:cNvPr>
          <p:cNvSpPr txBox="1">
            <a:spLocks/>
          </p:cNvSpPr>
          <p:nvPr/>
        </p:nvSpPr>
        <p:spPr>
          <a:xfrm>
            <a:off x="5285814" y="5640835"/>
            <a:ext cx="1419299" cy="3896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82 ОДШБр</a:t>
            </a:r>
          </a:p>
        </p:txBody>
      </p:sp>
      <p:pic>
        <p:nvPicPr>
          <p:cNvPr id="2068" name="Picture 20" descr="95-та ОДШБр">
            <a:extLst>
              <a:ext uri="{FF2B5EF4-FFF2-40B4-BE49-F238E27FC236}">
                <a16:creationId xmlns:a16="http://schemas.microsoft.com/office/drawing/2014/main" id="{5A4A7183-3176-47F8-0BD5-BA9ED5D2FBBC}"/>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7121407" y="3745590"/>
            <a:ext cx="1560844" cy="1833790"/>
          </a:xfrm>
          <a:prstGeom prst="rect">
            <a:avLst/>
          </a:prstGeom>
          <a:noFill/>
          <a:extLst>
            <a:ext uri="{909E8E84-426E-40DD-AFC4-6F175D3DCCD1}">
              <a14:hiddenFill xmlns:a14="http://schemas.microsoft.com/office/drawing/2010/main">
                <a:solidFill>
                  <a:srgbClr val="FFFFFF"/>
                </a:solidFill>
              </a14:hiddenFill>
            </a:ext>
          </a:extLst>
        </p:spPr>
      </p:pic>
      <p:sp>
        <p:nvSpPr>
          <p:cNvPr id="16" name="Місце для вмісту 2">
            <a:extLst>
              <a:ext uri="{FF2B5EF4-FFF2-40B4-BE49-F238E27FC236}">
                <a16:creationId xmlns:a16="http://schemas.microsoft.com/office/drawing/2014/main" id="{09ED8364-3696-A852-8B35-F7CAA7BFEB1E}"/>
              </a:ext>
            </a:extLst>
          </p:cNvPr>
          <p:cNvSpPr txBox="1">
            <a:spLocks/>
          </p:cNvSpPr>
          <p:nvPr/>
        </p:nvSpPr>
        <p:spPr>
          <a:xfrm>
            <a:off x="7180685" y="5631253"/>
            <a:ext cx="1419299" cy="3896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95 ОДШБр</a:t>
            </a:r>
          </a:p>
        </p:txBody>
      </p:sp>
      <p:pic>
        <p:nvPicPr>
          <p:cNvPr id="2070" name="Picture 22" descr="148-ий ОГСАДн">
            <a:extLst>
              <a:ext uri="{FF2B5EF4-FFF2-40B4-BE49-F238E27FC236}">
                <a16:creationId xmlns:a16="http://schemas.microsoft.com/office/drawing/2014/main" id="{AD3CE4A9-3848-4269-D29F-5CA93628C414}"/>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8932212" y="3711588"/>
            <a:ext cx="1637376" cy="1901795"/>
          </a:xfrm>
          <a:prstGeom prst="rect">
            <a:avLst/>
          </a:prstGeom>
          <a:noFill/>
          <a:extLst>
            <a:ext uri="{909E8E84-426E-40DD-AFC4-6F175D3DCCD1}">
              <a14:hiddenFill xmlns:a14="http://schemas.microsoft.com/office/drawing/2010/main">
                <a:solidFill>
                  <a:srgbClr val="FFFFFF"/>
                </a:solidFill>
              </a14:hiddenFill>
            </a:ext>
          </a:extLst>
        </p:spPr>
      </p:pic>
      <p:sp>
        <p:nvSpPr>
          <p:cNvPr id="17" name="Місце для вмісту 2">
            <a:extLst>
              <a:ext uri="{FF2B5EF4-FFF2-40B4-BE49-F238E27FC236}">
                <a16:creationId xmlns:a16="http://schemas.microsoft.com/office/drawing/2014/main" id="{9C1712AF-3AF1-F443-ABA2-0C2FD9ED8D2B}"/>
              </a:ext>
            </a:extLst>
          </p:cNvPr>
          <p:cNvSpPr txBox="1">
            <a:spLocks/>
          </p:cNvSpPr>
          <p:nvPr/>
        </p:nvSpPr>
        <p:spPr>
          <a:xfrm>
            <a:off x="8991153" y="5640836"/>
            <a:ext cx="1410530" cy="3724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148 ОАБр</a:t>
            </a:r>
          </a:p>
        </p:txBody>
      </p:sp>
      <p:pic>
        <p:nvPicPr>
          <p:cNvPr id="18" name="Picture 14" descr="80-та ОДШБр">
            <a:extLst>
              <a:ext uri="{FF2B5EF4-FFF2-40B4-BE49-F238E27FC236}">
                <a16:creationId xmlns:a16="http://schemas.microsoft.com/office/drawing/2014/main" id="{D298709C-BA3C-6429-1D10-5424DEDFEE8B}"/>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1634510" y="3742037"/>
            <a:ext cx="1609267" cy="1835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875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81873267-64B7-6071-D752-AA219BDDCFFF}"/>
              </a:ext>
            </a:extLst>
          </p:cNvPr>
          <p:cNvPicPr>
            <a:picLocks noChangeAspect="1"/>
          </p:cNvPicPr>
          <p:nvPr/>
        </p:nvPicPr>
        <p:blipFill>
          <a:blip r:embed="rId2"/>
          <a:stretch>
            <a:fillRect/>
          </a:stretch>
        </p:blipFill>
        <p:spPr>
          <a:xfrm>
            <a:off x="2355606" y="3355242"/>
            <a:ext cx="2428927" cy="2431770"/>
          </a:xfrm>
          <a:prstGeom prst="rect">
            <a:avLst/>
          </a:prstGeom>
        </p:spPr>
      </p:pic>
      <p:sp>
        <p:nvSpPr>
          <p:cNvPr id="2" name="Заголовок 1">
            <a:extLst>
              <a:ext uri="{FF2B5EF4-FFF2-40B4-BE49-F238E27FC236}">
                <a16:creationId xmlns:a16="http://schemas.microsoft.com/office/drawing/2014/main" id="{57FC97C7-709F-AFEF-DA12-CE7D1DA3B360}"/>
              </a:ext>
            </a:extLst>
          </p:cNvPr>
          <p:cNvSpPr>
            <a:spLocks noGrp="1"/>
          </p:cNvSpPr>
          <p:nvPr>
            <p:ph type="title"/>
          </p:nvPr>
        </p:nvSpPr>
        <p:spPr>
          <a:xfrm>
            <a:off x="1150741" y="241539"/>
            <a:ext cx="10659036" cy="1054601"/>
          </a:xfrm>
        </p:spPr>
        <p:txBody>
          <a:bodyPr/>
          <a:lstStyle/>
          <a:p>
            <a:r>
              <a:rPr lang="uk-UA" dirty="0"/>
              <a:t>Нарукавні знаки частин та Командування</a:t>
            </a:r>
            <a:br>
              <a:rPr lang="uk-UA" dirty="0"/>
            </a:br>
            <a:r>
              <a:rPr lang="uk-UA" dirty="0"/>
              <a:t>Десантно-штурмових військ ЗСУ</a:t>
            </a:r>
            <a:endParaRPr lang="ru-UA" dirty="0"/>
          </a:p>
        </p:txBody>
      </p:sp>
      <p:sp>
        <p:nvSpPr>
          <p:cNvPr id="4" name="Місце для вмісту 2">
            <a:extLst>
              <a:ext uri="{FF2B5EF4-FFF2-40B4-BE49-F238E27FC236}">
                <a16:creationId xmlns:a16="http://schemas.microsoft.com/office/drawing/2014/main" id="{F6CF5BC7-F945-5E50-BC14-97E0FC33414C}"/>
              </a:ext>
            </a:extLst>
          </p:cNvPr>
          <p:cNvSpPr txBox="1">
            <a:spLocks/>
          </p:cNvSpPr>
          <p:nvPr/>
        </p:nvSpPr>
        <p:spPr>
          <a:xfrm>
            <a:off x="8521509" y="4852852"/>
            <a:ext cx="3820239" cy="2986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Командування ДШВ ЗСУ</a:t>
            </a:r>
          </a:p>
        </p:txBody>
      </p:sp>
      <p:sp>
        <p:nvSpPr>
          <p:cNvPr id="5" name="Місце для вмісту 2">
            <a:extLst>
              <a:ext uri="{FF2B5EF4-FFF2-40B4-BE49-F238E27FC236}">
                <a16:creationId xmlns:a16="http://schemas.microsoft.com/office/drawing/2014/main" id="{E81A8AE3-9512-D725-CFCF-8E26879039CF}"/>
              </a:ext>
            </a:extLst>
          </p:cNvPr>
          <p:cNvSpPr txBox="1">
            <a:spLocks/>
          </p:cNvSpPr>
          <p:nvPr/>
        </p:nvSpPr>
        <p:spPr>
          <a:xfrm>
            <a:off x="2820527" y="3281999"/>
            <a:ext cx="1414867" cy="3207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  132 ОРБ</a:t>
            </a:r>
          </a:p>
        </p:txBody>
      </p:sp>
      <p:sp>
        <p:nvSpPr>
          <p:cNvPr id="8" name="Місце для вмісту 2">
            <a:extLst>
              <a:ext uri="{FF2B5EF4-FFF2-40B4-BE49-F238E27FC236}">
                <a16:creationId xmlns:a16="http://schemas.microsoft.com/office/drawing/2014/main" id="{FC91D34F-2D09-FB06-B09F-DFDE6D48CE2D}"/>
              </a:ext>
            </a:extLst>
          </p:cNvPr>
          <p:cNvSpPr txBox="1">
            <a:spLocks/>
          </p:cNvSpPr>
          <p:nvPr/>
        </p:nvSpPr>
        <p:spPr>
          <a:xfrm>
            <a:off x="2522188" y="5622875"/>
            <a:ext cx="1747675" cy="342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       71 ЦПП</a:t>
            </a:r>
          </a:p>
        </p:txBody>
      </p:sp>
      <p:sp>
        <p:nvSpPr>
          <p:cNvPr id="9" name="Місце для вмісту 2">
            <a:extLst>
              <a:ext uri="{FF2B5EF4-FFF2-40B4-BE49-F238E27FC236}">
                <a16:creationId xmlns:a16="http://schemas.microsoft.com/office/drawing/2014/main" id="{1D4C1CCC-E951-004B-0A0C-90C63869F511}"/>
              </a:ext>
            </a:extLst>
          </p:cNvPr>
          <p:cNvSpPr txBox="1">
            <a:spLocks/>
          </p:cNvSpPr>
          <p:nvPr/>
        </p:nvSpPr>
        <p:spPr>
          <a:xfrm>
            <a:off x="5134087" y="3264680"/>
            <a:ext cx="1083051" cy="3553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135 ОБУ</a:t>
            </a:r>
          </a:p>
        </p:txBody>
      </p:sp>
      <p:sp>
        <p:nvSpPr>
          <p:cNvPr id="10" name="Місце для вмісту 2">
            <a:extLst>
              <a:ext uri="{FF2B5EF4-FFF2-40B4-BE49-F238E27FC236}">
                <a16:creationId xmlns:a16="http://schemas.microsoft.com/office/drawing/2014/main" id="{B677CDA7-EDAC-947C-0415-F87E242AB365}"/>
              </a:ext>
            </a:extLst>
          </p:cNvPr>
          <p:cNvSpPr txBox="1">
            <a:spLocks/>
          </p:cNvSpPr>
          <p:nvPr/>
        </p:nvSpPr>
        <p:spPr>
          <a:xfrm>
            <a:off x="5006448" y="5609660"/>
            <a:ext cx="1502972" cy="2578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170 ОПЛ</a:t>
            </a:r>
          </a:p>
        </p:txBody>
      </p:sp>
      <p:sp>
        <p:nvSpPr>
          <p:cNvPr id="11" name="Місце для вмісту 2">
            <a:extLst>
              <a:ext uri="{FF2B5EF4-FFF2-40B4-BE49-F238E27FC236}">
                <a16:creationId xmlns:a16="http://schemas.microsoft.com/office/drawing/2014/main" id="{6CFB2D04-2844-CFF3-1ECF-D2609197D070}"/>
              </a:ext>
            </a:extLst>
          </p:cNvPr>
          <p:cNvSpPr txBox="1">
            <a:spLocks/>
          </p:cNvSpPr>
          <p:nvPr/>
        </p:nvSpPr>
        <p:spPr>
          <a:xfrm>
            <a:off x="697923" y="3285328"/>
            <a:ext cx="1435768" cy="3640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78 ДШП</a:t>
            </a:r>
          </a:p>
        </p:txBody>
      </p:sp>
      <p:grpSp>
        <p:nvGrpSpPr>
          <p:cNvPr id="35" name="Групувати 34">
            <a:extLst>
              <a:ext uri="{FF2B5EF4-FFF2-40B4-BE49-F238E27FC236}">
                <a16:creationId xmlns:a16="http://schemas.microsoft.com/office/drawing/2014/main" id="{586EA486-AA4C-1823-5BDC-49FE7438625A}"/>
              </a:ext>
            </a:extLst>
          </p:cNvPr>
          <p:cNvGrpSpPr/>
          <p:nvPr/>
        </p:nvGrpSpPr>
        <p:grpSpPr>
          <a:xfrm>
            <a:off x="2702199" y="1362516"/>
            <a:ext cx="3842163" cy="4273665"/>
            <a:chOff x="2639693" y="1354951"/>
            <a:chExt cx="3923664" cy="4386047"/>
          </a:xfrm>
        </p:grpSpPr>
        <p:pic>
          <p:nvPicPr>
            <p:cNvPr id="4100" name="Picture 4" descr="132-ий ОРБ">
              <a:extLst>
                <a:ext uri="{FF2B5EF4-FFF2-40B4-BE49-F238E27FC236}">
                  <a16:creationId xmlns:a16="http://schemas.microsoft.com/office/drawing/2014/main" id="{0DBE4AAF-B2B9-E74B-8375-3E693654AB9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639693" y="1354951"/>
              <a:ext cx="1686552" cy="1972259"/>
            </a:xfrm>
            <a:prstGeom prst="rect">
              <a:avLst/>
            </a:prstGeom>
            <a:noFill/>
            <a:extLst>
              <a:ext uri="{909E8E84-426E-40DD-AFC4-6F175D3DCCD1}">
                <a14:hiddenFill xmlns:a14="http://schemas.microsoft.com/office/drawing/2010/main">
                  <a:solidFill>
                    <a:srgbClr val="FFFFFF"/>
                  </a:solidFill>
                </a14:hiddenFill>
              </a:ext>
            </a:extLst>
          </p:spPr>
        </p:pic>
        <p:pic>
          <p:nvPicPr>
            <p:cNvPr id="22" name="Рисунок 21">
              <a:extLst>
                <a:ext uri="{FF2B5EF4-FFF2-40B4-BE49-F238E27FC236}">
                  <a16:creationId xmlns:a16="http://schemas.microsoft.com/office/drawing/2014/main" id="{1F6BBC9A-530B-A5E1-AC34-88A2B930917F}"/>
                </a:ext>
              </a:extLst>
            </p:cNvPr>
            <p:cNvPicPr>
              <a:picLocks noChangeAspect="1"/>
            </p:cNvPicPr>
            <p:nvPr/>
          </p:nvPicPr>
          <p:blipFill>
            <a:blip r:embed="rId4"/>
            <a:stretch>
              <a:fillRect/>
            </a:stretch>
          </p:blipFill>
          <p:spPr>
            <a:xfrm>
              <a:off x="4821331" y="3764230"/>
              <a:ext cx="1742026" cy="1976768"/>
            </a:xfrm>
            <a:prstGeom prst="rect">
              <a:avLst/>
            </a:prstGeom>
          </p:spPr>
        </p:pic>
      </p:grpSp>
      <p:sp>
        <p:nvSpPr>
          <p:cNvPr id="23" name="Місце для вмісту 2">
            <a:extLst>
              <a:ext uri="{FF2B5EF4-FFF2-40B4-BE49-F238E27FC236}">
                <a16:creationId xmlns:a16="http://schemas.microsoft.com/office/drawing/2014/main" id="{FD5CB33A-B585-0033-F09A-84646B941F08}"/>
              </a:ext>
            </a:extLst>
          </p:cNvPr>
          <p:cNvSpPr txBox="1">
            <a:spLocks/>
          </p:cNvSpPr>
          <p:nvPr/>
        </p:nvSpPr>
        <p:spPr>
          <a:xfrm>
            <a:off x="785816" y="5609660"/>
            <a:ext cx="1259982" cy="3254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199 НЦ</a:t>
            </a:r>
          </a:p>
        </p:txBody>
      </p:sp>
      <p:pic>
        <p:nvPicPr>
          <p:cNvPr id="27" name="Рисунок 26">
            <a:extLst>
              <a:ext uri="{FF2B5EF4-FFF2-40B4-BE49-F238E27FC236}">
                <a16:creationId xmlns:a16="http://schemas.microsoft.com/office/drawing/2014/main" id="{6F735DC7-875B-3A8D-3DC3-6CEAC8931A12}"/>
              </a:ext>
            </a:extLst>
          </p:cNvPr>
          <p:cNvPicPr>
            <a:picLocks noChangeAspect="1"/>
          </p:cNvPicPr>
          <p:nvPr/>
        </p:nvPicPr>
        <p:blipFill>
          <a:blip r:embed="rId5"/>
          <a:stretch>
            <a:fillRect/>
          </a:stretch>
        </p:blipFill>
        <p:spPr>
          <a:xfrm>
            <a:off x="8953140" y="1296140"/>
            <a:ext cx="2956979" cy="3454532"/>
          </a:xfrm>
          <a:prstGeom prst="rect">
            <a:avLst/>
          </a:prstGeom>
          <a:ln>
            <a:noFill/>
          </a:ln>
          <a:effectLst>
            <a:softEdge rad="112500"/>
          </a:effectLst>
        </p:spPr>
      </p:pic>
      <p:pic>
        <p:nvPicPr>
          <p:cNvPr id="4102" name="Picture 6" descr="199-й НЦ">
            <a:extLst>
              <a:ext uri="{FF2B5EF4-FFF2-40B4-BE49-F238E27FC236}">
                <a16:creationId xmlns:a16="http://schemas.microsoft.com/office/drawing/2014/main" id="{ADE4C9E0-6E1C-3A01-B74C-1F231EA29C4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591406" y="3721939"/>
            <a:ext cx="1654860" cy="1902367"/>
          </a:xfrm>
          <a:prstGeom prst="rect">
            <a:avLst/>
          </a:prstGeom>
          <a:noFill/>
          <a:extLst>
            <a:ext uri="{909E8E84-426E-40DD-AFC4-6F175D3DCCD1}">
              <a14:hiddenFill xmlns:a14="http://schemas.microsoft.com/office/drawing/2010/main">
                <a:solidFill>
                  <a:srgbClr val="FFFFFF"/>
                </a:solidFill>
              </a14:hiddenFill>
            </a:ext>
          </a:extLst>
        </p:spPr>
      </p:pic>
      <p:pic>
        <p:nvPicPr>
          <p:cNvPr id="7" name="Місце для вмісту 6">
            <a:extLst>
              <a:ext uri="{FF2B5EF4-FFF2-40B4-BE49-F238E27FC236}">
                <a16:creationId xmlns:a16="http://schemas.microsoft.com/office/drawing/2014/main" id="{342A38FF-9F1B-8C70-A0C2-B704F804C2C6}"/>
              </a:ext>
            </a:extLst>
          </p:cNvPr>
          <p:cNvPicPr>
            <a:picLocks noGrp="1" noChangeAspect="1"/>
          </p:cNvPicPr>
          <p:nvPr>
            <p:ph idx="1"/>
          </p:nvPr>
        </p:nvPicPr>
        <p:blipFill>
          <a:blip r:embed="rId7"/>
          <a:stretch>
            <a:fillRect/>
          </a:stretch>
        </p:blipFill>
        <p:spPr>
          <a:xfrm>
            <a:off x="579157" y="1369049"/>
            <a:ext cx="1679358" cy="1916279"/>
          </a:xfrm>
        </p:spPr>
      </p:pic>
      <p:pic>
        <p:nvPicPr>
          <p:cNvPr id="14" name="Рисунок 13">
            <a:extLst>
              <a:ext uri="{FF2B5EF4-FFF2-40B4-BE49-F238E27FC236}">
                <a16:creationId xmlns:a16="http://schemas.microsoft.com/office/drawing/2014/main" id="{DBBAA51F-FD6F-9438-6B17-D059D78946DA}"/>
              </a:ext>
            </a:extLst>
          </p:cNvPr>
          <p:cNvPicPr>
            <a:picLocks noChangeAspect="1"/>
          </p:cNvPicPr>
          <p:nvPr/>
        </p:nvPicPr>
        <p:blipFill>
          <a:blip r:embed="rId8"/>
          <a:stretch>
            <a:fillRect/>
          </a:stretch>
        </p:blipFill>
        <p:spPr>
          <a:xfrm>
            <a:off x="4770533" y="1296140"/>
            <a:ext cx="1794877" cy="2018460"/>
          </a:xfrm>
          <a:prstGeom prst="rect">
            <a:avLst/>
          </a:prstGeom>
        </p:spPr>
      </p:pic>
      <p:sp>
        <p:nvSpPr>
          <p:cNvPr id="3" name="AutoShape 2" descr="blob:https://web.whatsapp.com/9b6680e7-7cfa-417a-8443-e92f38663f5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Рисунок 5"/>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878869" y="1369049"/>
            <a:ext cx="1646198" cy="1918757"/>
          </a:xfrm>
          <a:prstGeom prst="rect">
            <a:avLst/>
          </a:prstGeom>
        </p:spPr>
      </p:pic>
      <p:sp>
        <p:nvSpPr>
          <p:cNvPr id="20" name="Місце для вмісту 2">
            <a:extLst>
              <a:ext uri="{FF2B5EF4-FFF2-40B4-BE49-F238E27FC236}">
                <a16:creationId xmlns:a16="http://schemas.microsoft.com/office/drawing/2014/main" id="{1D4C1CCC-E951-004B-0A0C-90C63869F511}"/>
              </a:ext>
            </a:extLst>
          </p:cNvPr>
          <p:cNvSpPr txBox="1">
            <a:spLocks/>
          </p:cNvSpPr>
          <p:nvPr/>
        </p:nvSpPr>
        <p:spPr>
          <a:xfrm>
            <a:off x="7167416" y="3264680"/>
            <a:ext cx="1156966" cy="3553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200"/>
              </a:spcBef>
              <a:buFont typeface="Wingdings" panose="05000000000000000000" pitchFamily="2" charset="2"/>
              <a:buNone/>
            </a:pPr>
            <a:r>
              <a:rPr lang="uk-UA" sz="1600" b="1" dirty="0">
                <a:latin typeface="UAF Sans" pitchFamily="2" charset="-52"/>
                <a:ea typeface="UAF Sans" pitchFamily="2" charset="-52"/>
              </a:rPr>
              <a:t>421 ОББС</a:t>
            </a:r>
          </a:p>
        </p:txBody>
      </p:sp>
    </p:spTree>
    <p:extLst>
      <p:ext uri="{BB962C8B-B14F-4D97-AF65-F5344CB8AC3E}">
        <p14:creationId xmlns:p14="http://schemas.microsoft.com/office/powerpoint/2010/main" val="3547782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FC97C7-709F-AFEF-DA12-CE7D1DA3B360}"/>
              </a:ext>
            </a:extLst>
          </p:cNvPr>
          <p:cNvSpPr>
            <a:spLocks noGrp="1"/>
          </p:cNvSpPr>
          <p:nvPr>
            <p:ph type="title"/>
          </p:nvPr>
        </p:nvSpPr>
        <p:spPr>
          <a:xfrm>
            <a:off x="403412" y="307764"/>
            <a:ext cx="10954871" cy="1054601"/>
          </a:xfrm>
        </p:spPr>
        <p:txBody>
          <a:bodyPr/>
          <a:lstStyle/>
          <a:p>
            <a:r>
              <a:rPr lang="uk-UA" dirty="0"/>
              <a:t>Прапор Десантно-штурмових військ ЗСУ</a:t>
            </a:r>
            <a:endParaRPr lang="ru-UA" dirty="0"/>
          </a:p>
        </p:txBody>
      </p:sp>
      <p:pic>
        <p:nvPicPr>
          <p:cNvPr id="5122" name="Picture 2">
            <a:extLst>
              <a:ext uri="{FF2B5EF4-FFF2-40B4-BE49-F238E27FC236}">
                <a16:creationId xmlns:a16="http://schemas.microsoft.com/office/drawing/2014/main" id="{2E70AAF0-0C0E-495B-096E-144D6F7BAD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5837" y="992572"/>
            <a:ext cx="7360327" cy="37077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3643E62-C629-9743-EBE7-46514CAF980D}"/>
              </a:ext>
            </a:extLst>
          </p:cNvPr>
          <p:cNvSpPr txBox="1"/>
          <p:nvPr/>
        </p:nvSpPr>
        <p:spPr>
          <a:xfrm>
            <a:off x="403411" y="1249865"/>
            <a:ext cx="3939989" cy="3847207"/>
          </a:xfrm>
          <a:prstGeom prst="rect">
            <a:avLst/>
          </a:prstGeom>
          <a:noFill/>
        </p:spPr>
        <p:txBody>
          <a:bodyPr wrap="square">
            <a:spAutoFit/>
          </a:bodyPr>
          <a:lstStyle/>
          <a:p>
            <a:r>
              <a:rPr lang="uk-UA" sz="1500" dirty="0">
                <a:latin typeface="UAF Sans" pitchFamily="2" charset="-52"/>
                <a:ea typeface="UAF Sans" pitchFamily="2" charset="-52"/>
              </a:rPr>
              <a:t>Прапор Десантно-штурмових військ Збройних Сил України являє собою </a:t>
            </a:r>
            <a:r>
              <a:rPr lang="uk-UA" sz="1500" b="1" dirty="0">
                <a:latin typeface="UAF Sans" pitchFamily="2" charset="-52"/>
                <a:ea typeface="UAF Sans" pitchFamily="2" charset="-52"/>
              </a:rPr>
              <a:t>прямокутне полотнище марунового кольору </a:t>
            </a:r>
            <a:r>
              <a:rPr lang="uk-UA" sz="1500" dirty="0">
                <a:latin typeface="UAF Sans" pitchFamily="2" charset="-52"/>
                <a:ea typeface="UAF Sans" pitchFamily="2" charset="-52"/>
              </a:rPr>
              <a:t>зі співвідношенням сторін 2:3.</a:t>
            </a:r>
          </a:p>
          <a:p>
            <a:endParaRPr lang="uk-UA" sz="800" dirty="0">
              <a:latin typeface="UAF Sans" pitchFamily="2" charset="-52"/>
              <a:ea typeface="UAF Sans" pitchFamily="2" charset="-52"/>
            </a:endParaRPr>
          </a:p>
          <a:p>
            <a:endParaRPr lang="uk-UA" sz="300" dirty="0">
              <a:latin typeface="UAF Sans" pitchFamily="2" charset="-52"/>
              <a:ea typeface="UAF Sans" pitchFamily="2" charset="-52"/>
            </a:endParaRPr>
          </a:p>
          <a:p>
            <a:r>
              <a:rPr lang="uk-UA" sz="1500" dirty="0">
                <a:latin typeface="UAF Sans" pitchFamily="2" charset="-52"/>
                <a:ea typeface="UAF Sans" pitchFamily="2" charset="-52"/>
              </a:rPr>
              <a:t>На лицьовій стороні прапора Десантно-штурмових військ Збройних Сил України в центрі вміщено зображення </a:t>
            </a:r>
            <a:r>
              <a:rPr lang="uk-UA" sz="1500" b="1" dirty="0">
                <a:latin typeface="UAF Sans" pitchFamily="2" charset="-52"/>
                <a:ea typeface="UAF Sans" pitchFamily="2" charset="-52"/>
              </a:rPr>
              <a:t>емблеми Десантно-штурмових військ Збройних Сил України</a:t>
            </a:r>
            <a:r>
              <a:rPr lang="uk-UA" sz="1500" dirty="0">
                <a:latin typeface="UAF Sans" pitchFamily="2" charset="-52"/>
                <a:ea typeface="UAF Sans" pitchFamily="2" charset="-52"/>
              </a:rPr>
              <a:t>. Висота емблеми становить 4/5 висоти полотнища.</a:t>
            </a:r>
          </a:p>
          <a:p>
            <a:endParaRPr lang="uk-UA" sz="800" dirty="0">
              <a:latin typeface="UAF Sans" pitchFamily="2" charset="-52"/>
              <a:ea typeface="UAF Sans" pitchFamily="2" charset="-52"/>
            </a:endParaRPr>
          </a:p>
          <a:p>
            <a:r>
              <a:rPr lang="uk-UA" sz="1500" dirty="0">
                <a:latin typeface="UAF Sans" pitchFamily="2" charset="-52"/>
                <a:ea typeface="UAF Sans" pitchFamily="2" charset="-52"/>
              </a:rPr>
              <a:t>На зворотній – в центрі вміщено зображення </a:t>
            </a:r>
            <a:r>
              <a:rPr lang="uk-UA" sz="1500" b="1" dirty="0">
                <a:latin typeface="UAF Sans" pitchFamily="2" charset="-52"/>
                <a:ea typeface="UAF Sans" pitchFamily="2" charset="-52"/>
              </a:rPr>
              <a:t>Архистратига Михаїла в бойових обладунках</a:t>
            </a:r>
            <a:r>
              <a:rPr lang="uk-UA" sz="1500" dirty="0">
                <a:latin typeface="UAF Sans" pitchFamily="2" charset="-52"/>
                <a:ea typeface="UAF Sans" pitchFamily="2" charset="-52"/>
              </a:rPr>
              <a:t>. </a:t>
            </a:r>
          </a:p>
          <a:p>
            <a:endParaRPr lang="uk-UA" sz="1500" dirty="0">
              <a:latin typeface="UAF Sans" pitchFamily="2" charset="-52"/>
              <a:ea typeface="UAF Sans" pitchFamily="2" charset="-52"/>
            </a:endParaRPr>
          </a:p>
        </p:txBody>
      </p:sp>
      <p:sp>
        <p:nvSpPr>
          <p:cNvPr id="20" name="TextBox 19">
            <a:extLst>
              <a:ext uri="{FF2B5EF4-FFF2-40B4-BE49-F238E27FC236}">
                <a16:creationId xmlns:a16="http://schemas.microsoft.com/office/drawing/2014/main" id="{15D9E746-E7B0-2A9E-CF62-F3C7E7C9F485}"/>
              </a:ext>
            </a:extLst>
          </p:cNvPr>
          <p:cNvSpPr txBox="1"/>
          <p:nvPr/>
        </p:nvSpPr>
        <p:spPr>
          <a:xfrm>
            <a:off x="403410" y="4781607"/>
            <a:ext cx="11591364" cy="907941"/>
          </a:xfrm>
          <a:prstGeom prst="rect">
            <a:avLst/>
          </a:prstGeom>
          <a:noFill/>
        </p:spPr>
        <p:txBody>
          <a:bodyPr wrap="square">
            <a:spAutoFit/>
          </a:bodyPr>
          <a:lstStyle/>
          <a:p>
            <a:endParaRPr lang="uk-UA" sz="800" dirty="0">
              <a:latin typeface="UAF Sans" pitchFamily="2" charset="-52"/>
              <a:ea typeface="UAF Sans" pitchFamily="2" charset="-52"/>
            </a:endParaRPr>
          </a:p>
          <a:p>
            <a:r>
              <a:rPr lang="uk-UA" sz="1500" dirty="0">
                <a:latin typeface="UAF Sans" pitchFamily="2" charset="-52"/>
                <a:ea typeface="UAF Sans" pitchFamily="2" charset="-52"/>
              </a:rPr>
              <a:t>Висота зображення становить 4/5 висоти полотнища. Вільні сторони прапора прикрашено золотою бахромою. </a:t>
            </a:r>
          </a:p>
          <a:p>
            <a:r>
              <a:rPr lang="uk-UA" sz="1500" dirty="0">
                <a:latin typeface="UAF Sans" pitchFamily="2" charset="-52"/>
                <a:ea typeface="UAF Sans" pitchFamily="2" charset="-52"/>
              </a:rPr>
              <a:t>Древко прапора світло-коричневого кольору. Верхівка древка стрілоподібна з жовтого металу. </a:t>
            </a:r>
          </a:p>
          <a:p>
            <a:r>
              <a:rPr lang="uk-UA" sz="1500" dirty="0">
                <a:latin typeface="UAF Sans" pitchFamily="2" charset="-52"/>
                <a:ea typeface="UAF Sans" pitchFamily="2" charset="-52"/>
              </a:rPr>
              <a:t>У центрі – </a:t>
            </a:r>
            <a:r>
              <a:rPr lang="uk-UA" sz="1500" b="1" dirty="0">
                <a:latin typeface="UAF Sans" pitchFamily="2" charset="-52"/>
                <a:ea typeface="UAF Sans" pitchFamily="2" charset="-52"/>
              </a:rPr>
              <a:t>емблема Десантно-штурмових військ Збройних Сил України</a:t>
            </a:r>
            <a:r>
              <a:rPr lang="uk-UA" sz="1500" dirty="0">
                <a:latin typeface="UAF Sans" pitchFamily="2" charset="-52"/>
                <a:ea typeface="UAF Sans" pitchFamily="2" charset="-52"/>
              </a:rPr>
              <a:t>.</a:t>
            </a:r>
            <a:endParaRPr lang="ru-UA" sz="1500" dirty="0"/>
          </a:p>
        </p:txBody>
      </p:sp>
    </p:spTree>
    <p:extLst>
      <p:ext uri="{BB962C8B-B14F-4D97-AF65-F5344CB8AC3E}">
        <p14:creationId xmlns:p14="http://schemas.microsoft.com/office/powerpoint/2010/main" val="3915401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661FF97D-2BCB-EF07-1909-5BA59C97CE8A}"/>
              </a:ext>
            </a:extLst>
          </p:cNvPr>
          <p:cNvPicPr>
            <a:picLocks noChangeAspect="1"/>
          </p:cNvPicPr>
          <p:nvPr/>
        </p:nvPicPr>
        <p:blipFill>
          <a:blip r:embed="rId2"/>
          <a:stretch>
            <a:fillRect/>
          </a:stretch>
        </p:blipFill>
        <p:spPr>
          <a:xfrm>
            <a:off x="336177" y="1117442"/>
            <a:ext cx="4064314" cy="4785538"/>
          </a:xfrm>
          <a:prstGeom prst="rect">
            <a:avLst/>
          </a:prstGeom>
        </p:spPr>
      </p:pic>
      <p:sp>
        <p:nvSpPr>
          <p:cNvPr id="2" name="Заголовок 1">
            <a:extLst>
              <a:ext uri="{FF2B5EF4-FFF2-40B4-BE49-F238E27FC236}">
                <a16:creationId xmlns:a16="http://schemas.microsoft.com/office/drawing/2014/main" id="{57FC97C7-709F-AFEF-DA12-CE7D1DA3B360}"/>
              </a:ext>
            </a:extLst>
          </p:cNvPr>
          <p:cNvSpPr>
            <a:spLocks noGrp="1"/>
          </p:cNvSpPr>
          <p:nvPr>
            <p:ph type="title"/>
          </p:nvPr>
        </p:nvSpPr>
        <p:spPr>
          <a:xfrm>
            <a:off x="403412" y="307764"/>
            <a:ext cx="10954871" cy="1054601"/>
          </a:xfrm>
        </p:spPr>
        <p:txBody>
          <a:bodyPr/>
          <a:lstStyle/>
          <a:p>
            <a:r>
              <a:rPr lang="uk-UA" dirty="0"/>
              <a:t>Штандарт Командувача Десантно-штурмових військ ЗСУ</a:t>
            </a:r>
            <a:endParaRPr lang="ru-UA" dirty="0"/>
          </a:p>
        </p:txBody>
      </p:sp>
      <p:sp>
        <p:nvSpPr>
          <p:cNvPr id="7" name="TextBox 6">
            <a:extLst>
              <a:ext uri="{FF2B5EF4-FFF2-40B4-BE49-F238E27FC236}">
                <a16:creationId xmlns:a16="http://schemas.microsoft.com/office/drawing/2014/main" id="{C3643E62-C629-9743-EBE7-46514CAF980D}"/>
              </a:ext>
            </a:extLst>
          </p:cNvPr>
          <p:cNvSpPr txBox="1"/>
          <p:nvPr/>
        </p:nvSpPr>
        <p:spPr>
          <a:xfrm>
            <a:off x="4235824" y="1362365"/>
            <a:ext cx="7684993" cy="4170372"/>
          </a:xfrm>
          <a:prstGeom prst="rect">
            <a:avLst/>
          </a:prstGeom>
          <a:noFill/>
        </p:spPr>
        <p:txBody>
          <a:bodyPr wrap="square">
            <a:spAutoFit/>
          </a:bodyPr>
          <a:lstStyle/>
          <a:p>
            <a:r>
              <a:rPr lang="uk-UA" sz="1500" dirty="0">
                <a:latin typeface="UAF Sans" pitchFamily="2" charset="-52"/>
                <a:ea typeface="UAF Sans" pitchFamily="2" charset="-52"/>
              </a:rPr>
              <a:t>Штандартом командувача Десантно-штурмових військ Збройних Сил України є </a:t>
            </a:r>
            <a:r>
              <a:rPr lang="uk-UA" sz="1500" b="1" dirty="0">
                <a:latin typeface="UAF Sans" pitchFamily="2" charset="-52"/>
                <a:ea typeface="UAF Sans" pitchFamily="2" charset="-52"/>
              </a:rPr>
              <a:t>полотнище марунового кольору розміром </a:t>
            </a:r>
            <a:r>
              <a:rPr lang="uk-UA" sz="1500" dirty="0">
                <a:latin typeface="UAF Sans" pitchFamily="2" charset="-52"/>
                <a:ea typeface="UAF Sans" pitchFamily="2" charset="-52"/>
              </a:rPr>
              <a:t>90 х 90 см, закріплене на дерев’яному древку чорного кольору висотою 250 см.</a:t>
            </a:r>
          </a:p>
          <a:p>
            <a:r>
              <a:rPr lang="uk-UA" sz="1500" dirty="0">
                <a:latin typeface="UAF Sans" pitchFamily="2" charset="-52"/>
                <a:ea typeface="UAF Sans" pitchFamily="2" charset="-52"/>
              </a:rPr>
              <a:t>У центрі полотнища розміщено зображення </a:t>
            </a:r>
            <a:r>
              <a:rPr lang="uk-UA" sz="1500" b="1" dirty="0">
                <a:latin typeface="UAF Sans" pitchFamily="2" charset="-52"/>
                <a:ea typeface="UAF Sans" pitchFamily="2" charset="-52"/>
              </a:rPr>
              <a:t>емблеми Десантно-штурмових військ Збройних Сил України</a:t>
            </a:r>
            <a:r>
              <a:rPr lang="uk-UA" sz="1500" dirty="0">
                <a:latin typeface="UAF Sans" pitchFamily="2" charset="-52"/>
                <a:ea typeface="UAF Sans" pitchFamily="2" charset="-52"/>
              </a:rPr>
              <a:t>. Висота емблеми становить 2/3 ширини полотнища.</a:t>
            </a:r>
          </a:p>
          <a:p>
            <a:endParaRPr lang="uk-UA" sz="800" dirty="0">
              <a:latin typeface="UAF Sans" pitchFamily="2" charset="-52"/>
              <a:ea typeface="UAF Sans" pitchFamily="2" charset="-52"/>
            </a:endParaRPr>
          </a:p>
          <a:p>
            <a:r>
              <a:rPr lang="uk-UA" sz="1500" dirty="0">
                <a:latin typeface="UAF Sans" pitchFamily="2" charset="-52"/>
                <a:ea typeface="UAF Sans" pitchFamily="2" charset="-52"/>
              </a:rPr>
              <a:t>По периметру полотнища – лиштва золотистого кольору у вигляді орнаменту з дубового та калинового листя. Краї полотнища, крім верхнього, прикрашено бахромою золотистого кольору.</a:t>
            </a:r>
          </a:p>
          <a:p>
            <a:endParaRPr lang="uk-UA" sz="800" dirty="0">
              <a:latin typeface="UAF Sans" pitchFamily="2" charset="-52"/>
              <a:ea typeface="UAF Sans" pitchFamily="2" charset="-52"/>
            </a:endParaRPr>
          </a:p>
          <a:p>
            <a:r>
              <a:rPr lang="uk-UA" sz="1500" dirty="0">
                <a:latin typeface="UAF Sans" pitchFamily="2" charset="-52"/>
                <a:ea typeface="UAF Sans" pitchFamily="2" charset="-52"/>
              </a:rPr>
              <a:t>Сторони полотнища ідентичні.</a:t>
            </a:r>
          </a:p>
          <a:p>
            <a:endParaRPr lang="uk-UA" sz="800" dirty="0">
              <a:latin typeface="UAF Sans" pitchFamily="2" charset="-52"/>
              <a:ea typeface="UAF Sans" pitchFamily="2" charset="-52"/>
            </a:endParaRPr>
          </a:p>
          <a:p>
            <a:r>
              <a:rPr lang="uk-UA" sz="1500" dirty="0">
                <a:latin typeface="UAF Sans" pitchFamily="2" charset="-52"/>
                <a:ea typeface="UAF Sans" pitchFamily="2" charset="-52"/>
              </a:rPr>
              <a:t>Верхівка древка стріловидна з жовтого металу, у центрі якої вміщено </a:t>
            </a:r>
            <a:r>
              <a:rPr lang="uk-UA" sz="1500" b="1" dirty="0">
                <a:latin typeface="UAF Sans" pitchFamily="2" charset="-52"/>
                <a:ea typeface="UAF Sans" pitchFamily="2" charset="-52"/>
              </a:rPr>
              <a:t>емблему Десантно-штурмових військ Збройних Сил України</a:t>
            </a:r>
            <a:r>
              <a:rPr lang="uk-UA" sz="1500" dirty="0">
                <a:latin typeface="UAF Sans" pitchFamily="2" charset="-52"/>
                <a:ea typeface="UAF Sans" pitchFamily="2" charset="-52"/>
              </a:rPr>
              <a:t>.</a:t>
            </a:r>
          </a:p>
          <a:p>
            <a:endParaRPr lang="uk-UA" sz="800" dirty="0">
              <a:latin typeface="UAF Sans" pitchFamily="2" charset="-52"/>
              <a:ea typeface="UAF Sans" pitchFamily="2" charset="-52"/>
            </a:endParaRPr>
          </a:p>
          <a:p>
            <a:r>
              <a:rPr lang="uk-UA" sz="1500" dirty="0">
                <a:latin typeface="UAF Sans" pitchFamily="2" charset="-52"/>
                <a:ea typeface="UAF Sans" pitchFamily="2" charset="-52"/>
              </a:rPr>
              <a:t>Полотнище прикріплюється до основи верхівки древка за допомогою шнура, з’єднаного з дерев’яним стрижнем, вміщеним у верхньому краї полотнища.</a:t>
            </a:r>
          </a:p>
          <a:p>
            <a:endParaRPr lang="uk-UA" sz="800" dirty="0">
              <a:latin typeface="UAF Sans" pitchFamily="2" charset="-52"/>
              <a:ea typeface="UAF Sans" pitchFamily="2" charset="-52"/>
            </a:endParaRPr>
          </a:p>
          <a:p>
            <a:r>
              <a:rPr lang="uk-UA" sz="1500" dirty="0" err="1">
                <a:latin typeface="UAF Sans" pitchFamily="2" charset="-52"/>
                <a:ea typeface="UAF Sans" pitchFamily="2" charset="-52"/>
              </a:rPr>
              <a:t>Підток</a:t>
            </a:r>
            <a:r>
              <a:rPr lang="uk-UA" sz="1500" dirty="0">
                <a:latin typeface="UAF Sans" pitchFamily="2" charset="-52"/>
                <a:ea typeface="UAF Sans" pitchFamily="2" charset="-52"/>
              </a:rPr>
              <a:t> древка жовтого металу у вигляді зрізаного конуса.</a:t>
            </a:r>
          </a:p>
        </p:txBody>
      </p:sp>
    </p:spTree>
    <p:extLst>
      <p:ext uri="{BB962C8B-B14F-4D97-AF65-F5344CB8AC3E}">
        <p14:creationId xmlns:p14="http://schemas.microsoft.com/office/powerpoint/2010/main" val="3860522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5281613" y="1187485"/>
            <a:ext cx="6699716" cy="4661986"/>
          </a:xfrm>
        </p:spPr>
        <p:txBody>
          <a:bodyPr>
            <a:noAutofit/>
          </a:bodyPr>
          <a:lstStyle/>
          <a:p>
            <a:pPr marL="0" indent="0">
              <a:lnSpc>
                <a:spcPct val="120000"/>
              </a:lnSpc>
              <a:spcBef>
                <a:spcPts val="1200"/>
              </a:spcBef>
              <a:buNone/>
            </a:pPr>
            <a:r>
              <a:rPr lang="uk-UA" sz="1600" dirty="0">
                <a:latin typeface="UAF Sans" pitchFamily="2" charset="-52"/>
                <a:ea typeface="UAF Sans" pitchFamily="2" charset="-52"/>
              </a:rPr>
              <a:t>Військовий етос Десантно-штурмових військ Збройних сил</a:t>
            </a:r>
            <a:r>
              <a:rPr lang="en-US" sz="1600" dirty="0">
                <a:latin typeface="UAF Sans" pitchFamily="2" charset="-52"/>
                <a:ea typeface="UAF Sans" pitchFamily="2" charset="-52"/>
              </a:rPr>
              <a:t> </a:t>
            </a:r>
            <a:r>
              <a:rPr lang="uk-UA" sz="1600" dirty="0">
                <a:latin typeface="UAF Sans" pitchFamily="2" charset="-52"/>
                <a:ea typeface="UAF Sans" pitchFamily="2" charset="-52"/>
              </a:rPr>
              <a:t>– </a:t>
            </a:r>
            <a:br>
              <a:rPr lang="en-US" sz="1600" dirty="0">
                <a:latin typeface="UAF Sans" pitchFamily="2" charset="-52"/>
                <a:ea typeface="UAF Sans" pitchFamily="2" charset="-52"/>
              </a:rPr>
            </a:br>
            <a:r>
              <a:rPr lang="uk-UA" sz="1600" dirty="0">
                <a:latin typeface="UAF Sans" pitchFamily="2" charset="-52"/>
                <a:ea typeface="UAF Sans" pitchFamily="2" charset="-52"/>
              </a:rPr>
              <a:t>це </a:t>
            </a:r>
            <a:r>
              <a:rPr lang="uk-UA" sz="1600" b="1" dirty="0">
                <a:latin typeface="UAF Sans" pitchFamily="2" charset="-52"/>
                <a:ea typeface="UAF Sans" pitchFamily="2" charset="-52"/>
              </a:rPr>
              <a:t>сукупність морально-етичних цінностей, норм </a:t>
            </a:r>
            <a:br>
              <a:rPr lang="en-US" sz="1600" b="1" dirty="0">
                <a:latin typeface="UAF Sans" pitchFamily="2" charset="-52"/>
                <a:ea typeface="UAF Sans" pitchFamily="2" charset="-52"/>
              </a:rPr>
            </a:br>
            <a:r>
              <a:rPr lang="uk-UA" sz="1600" b="1" dirty="0">
                <a:latin typeface="UAF Sans" pitchFamily="2" charset="-52"/>
                <a:ea typeface="UAF Sans" pitchFamily="2" charset="-52"/>
              </a:rPr>
              <a:t>та імперативів</a:t>
            </a:r>
            <a:r>
              <a:rPr lang="uk-UA" sz="1600" dirty="0">
                <a:latin typeface="UAF Sans" pitchFamily="2" charset="-52"/>
                <a:ea typeface="UAF Sans" pitchFamily="2" charset="-52"/>
              </a:rPr>
              <a:t>, що визначають поведінку військовослужбовців під час несення служби, орієнтують їх на служіння своїй </a:t>
            </a:r>
            <a:br>
              <a:rPr lang="uk-UA" sz="1600" dirty="0">
                <a:latin typeface="UAF Sans" pitchFamily="2" charset="-52"/>
                <a:ea typeface="UAF Sans" pitchFamily="2" charset="-52"/>
              </a:rPr>
            </a:br>
            <a:r>
              <a:rPr lang="uk-UA" sz="1600" dirty="0">
                <a:latin typeface="UAF Sans" pitchFamily="2" charset="-52"/>
                <a:ea typeface="UAF Sans" pitchFamily="2" charset="-52"/>
              </a:rPr>
              <a:t>країні, виконання службових обов'язків з відданістю, дисциплінованістю та професіоналізмом.</a:t>
            </a:r>
          </a:p>
          <a:p>
            <a:pPr marL="0" indent="0">
              <a:lnSpc>
                <a:spcPct val="120000"/>
              </a:lnSpc>
              <a:spcBef>
                <a:spcPts val="1200"/>
              </a:spcBef>
              <a:buNone/>
            </a:pPr>
            <a:r>
              <a:rPr lang="uk-UA" sz="1600" b="1" dirty="0">
                <a:latin typeface="UAF Sans" pitchFamily="2" charset="-52"/>
                <a:ea typeface="UAF Sans" pitchFamily="2" charset="-52"/>
              </a:rPr>
              <a:t>Етос не є вичерпним переліком правил</a:t>
            </a:r>
            <a:r>
              <a:rPr lang="uk-UA" sz="1600" dirty="0">
                <a:latin typeface="UAF Sans" pitchFamily="2" charset="-52"/>
                <a:ea typeface="UAF Sans" pitchFamily="2" charset="-52"/>
              </a:rPr>
              <a:t>. Насамперед </a:t>
            </a:r>
            <a:br>
              <a:rPr lang="uk-UA" sz="1600" dirty="0">
                <a:latin typeface="UAF Sans" pitchFamily="2" charset="-52"/>
                <a:ea typeface="UAF Sans" pitchFamily="2" charset="-52"/>
              </a:rPr>
            </a:br>
            <a:r>
              <a:rPr lang="uk-UA" sz="1600" dirty="0">
                <a:latin typeface="UAF Sans" pitchFamily="2" charset="-52"/>
                <a:ea typeface="UAF Sans" pitchFamily="2" charset="-52"/>
              </a:rPr>
              <a:t>це світоглядні орієнтири, котрими має керуватися </a:t>
            </a:r>
            <a:br>
              <a:rPr lang="uk-UA" sz="1600" dirty="0">
                <a:latin typeface="UAF Sans" pitchFamily="2" charset="-52"/>
                <a:ea typeface="UAF Sans" pitchFamily="2" charset="-52"/>
              </a:rPr>
            </a:br>
            <a:r>
              <a:rPr lang="uk-UA" sz="1600" dirty="0">
                <a:latin typeface="UAF Sans" pitchFamily="2" charset="-52"/>
                <a:ea typeface="UAF Sans" pitchFamily="2" charset="-52"/>
              </a:rPr>
              <a:t>воїн-десантник.</a:t>
            </a:r>
          </a:p>
          <a:p>
            <a:pPr marL="0" indent="0">
              <a:lnSpc>
                <a:spcPct val="120000"/>
              </a:lnSpc>
              <a:spcBef>
                <a:spcPts val="1200"/>
              </a:spcBef>
              <a:buNone/>
            </a:pPr>
            <a:r>
              <a:rPr lang="uk-UA" sz="1600" b="1" dirty="0">
                <a:latin typeface="UAF Sans" pitchFamily="2" charset="-52"/>
                <a:ea typeface="UAF Sans" pitchFamily="2" charset="-52"/>
              </a:rPr>
              <a:t>Джерелом формування етоса є передусім військові традиції українського народу, Збройних сил України </a:t>
            </a:r>
            <a:br>
              <a:rPr lang="en-US" sz="1600" b="1" dirty="0">
                <a:latin typeface="UAF Sans" pitchFamily="2" charset="-52"/>
                <a:ea typeface="UAF Sans" pitchFamily="2" charset="-52"/>
              </a:rPr>
            </a:br>
            <a:r>
              <a:rPr lang="uk-UA" sz="1600" b="1" dirty="0">
                <a:latin typeface="UAF Sans" pitchFamily="2" charset="-52"/>
                <a:ea typeface="UAF Sans" pitchFamily="2" charset="-52"/>
              </a:rPr>
              <a:t>та Десантно-штурмових військ. </a:t>
            </a:r>
            <a:r>
              <a:rPr lang="uk-UA" sz="1600" dirty="0">
                <a:latin typeface="UAF Sans" pitchFamily="2" charset="-52"/>
                <a:ea typeface="UAF Sans" pitchFamily="2" charset="-52"/>
              </a:rPr>
              <a:t>Разом з тим ми йдемо </a:t>
            </a:r>
            <a:br>
              <a:rPr lang="en-US" sz="1600" dirty="0">
                <a:latin typeface="UAF Sans" pitchFamily="2" charset="-52"/>
                <a:ea typeface="UAF Sans" pitchFamily="2" charset="-52"/>
              </a:rPr>
            </a:br>
            <a:r>
              <a:rPr lang="uk-UA" sz="1600" dirty="0">
                <a:latin typeface="UAF Sans" pitchFamily="2" charset="-52"/>
                <a:ea typeface="UAF Sans" pitchFamily="2" charset="-52"/>
              </a:rPr>
              <a:t>в ногу з часом, використовуючи за потреби кращі стандарти </a:t>
            </a:r>
            <a:br>
              <a:rPr lang="en-US" sz="1600" dirty="0">
                <a:latin typeface="UAF Sans" pitchFamily="2" charset="-52"/>
                <a:ea typeface="UAF Sans" pitchFamily="2" charset="-52"/>
              </a:rPr>
            </a:br>
            <a:r>
              <a:rPr lang="uk-UA" sz="1600" dirty="0">
                <a:latin typeface="UAF Sans" pitchFamily="2" charset="-52"/>
                <a:ea typeface="UAF Sans" pitchFamily="2" charset="-52"/>
              </a:rPr>
              <a:t>та практики збройних сил країн Євроатлантичної спільноти.</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717550" y="490008"/>
            <a:ext cx="10515600" cy="659342"/>
          </a:xfrm>
        </p:spPr>
        <p:txBody>
          <a:bodyPr>
            <a:normAutofit/>
          </a:bodyPr>
          <a:lstStyle/>
          <a:p>
            <a:pPr>
              <a:lnSpc>
                <a:spcPct val="100000"/>
              </a:lnSpc>
              <a:spcAft>
                <a:spcPts val="600"/>
              </a:spcAft>
            </a:pPr>
            <a:r>
              <a:rPr lang="uk-UA" dirty="0"/>
              <a:t>Військовий етос</a:t>
            </a:r>
            <a:r>
              <a:rPr lang="ru-RU" dirty="0"/>
              <a:t> </a:t>
            </a:r>
            <a:r>
              <a:rPr lang="ru-RU" sz="2800" dirty="0">
                <a:solidFill>
                  <a:srgbClr val="800000"/>
                </a:solidFill>
              </a:rPr>
              <a:t>Десантно-штурмових військ ЗСУ</a:t>
            </a:r>
          </a:p>
        </p:txBody>
      </p:sp>
      <p:pic>
        <p:nvPicPr>
          <p:cNvPr id="2054" name="Picture 6" descr="День десантно-штурмових військ ЗСУ 2023 – яке свято сьогодні 21 листопада –  історія - ZN.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226" y="1814944"/>
            <a:ext cx="4473287" cy="2840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121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D0FB46C-768C-640C-3857-9CBC0676CE8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287908" y="610960"/>
            <a:ext cx="5616183" cy="5023363"/>
          </a:xfrm>
          <a:prstGeom prst="rect">
            <a:avLst/>
          </a:prstGeom>
        </p:spPr>
      </p:pic>
      <p:pic>
        <p:nvPicPr>
          <p:cNvPr id="6" name="Picture 11">
            <a:extLst>
              <a:ext uri="{FF2B5EF4-FFF2-40B4-BE49-F238E27FC236}">
                <a16:creationId xmlns:a16="http://schemas.microsoft.com/office/drawing/2014/main" id="{0B873FF6-68FA-2753-B70F-D61CD75A6A4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42009" y="6185785"/>
            <a:ext cx="572366" cy="512194"/>
          </a:xfrm>
          <a:prstGeom prst="rect">
            <a:avLst/>
          </a:prstGeom>
        </p:spPr>
      </p:pic>
      <p:sp>
        <p:nvSpPr>
          <p:cNvPr id="2" name="Title 1">
            <a:extLst>
              <a:ext uri="{FF2B5EF4-FFF2-40B4-BE49-F238E27FC236}">
                <a16:creationId xmlns:a16="http://schemas.microsoft.com/office/drawing/2014/main" id="{D66582E6-A6D9-9E10-D505-C3AAD54CE401}"/>
              </a:ext>
            </a:extLst>
          </p:cNvPr>
          <p:cNvSpPr txBox="1">
            <a:spLocks/>
          </p:cNvSpPr>
          <p:nvPr/>
        </p:nvSpPr>
        <p:spPr>
          <a:xfrm>
            <a:off x="832698" y="5729838"/>
            <a:ext cx="6839415"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nSpc>
                <a:spcPct val="100000"/>
              </a:lnSpc>
            </a:pPr>
            <a:r>
              <a:rPr lang="ru-RU" sz="1400" dirty="0">
                <a:solidFill>
                  <a:schemeClr val="bg1"/>
                </a:solidFill>
              </a:rPr>
              <a:t>Десантно-штурмов</a:t>
            </a:r>
            <a:r>
              <a:rPr lang="uk-UA" sz="1400" dirty="0">
                <a:solidFill>
                  <a:schemeClr val="bg1"/>
                </a:solidFill>
              </a:rPr>
              <a:t>і війська</a:t>
            </a:r>
            <a:br>
              <a:rPr lang="uk-UA" sz="1400" dirty="0">
                <a:solidFill>
                  <a:schemeClr val="bg1"/>
                </a:solidFill>
              </a:rPr>
            </a:br>
            <a:r>
              <a:rPr lang="uk-UA" sz="1400" dirty="0">
                <a:solidFill>
                  <a:schemeClr val="bg1"/>
                </a:solidFill>
              </a:rPr>
              <a:t>Збройних Сил України</a:t>
            </a:r>
            <a:endParaRPr lang="ru-RU" sz="1400" dirty="0">
              <a:solidFill>
                <a:schemeClr val="bg1"/>
              </a:solidFill>
            </a:endParaRPr>
          </a:p>
        </p:txBody>
      </p:sp>
      <p:sp>
        <p:nvSpPr>
          <p:cNvPr id="14" name="Title 1">
            <a:extLst>
              <a:ext uri="{FF2B5EF4-FFF2-40B4-BE49-F238E27FC236}">
                <a16:creationId xmlns:a16="http://schemas.microsoft.com/office/drawing/2014/main" id="{1069FE44-E71A-3D30-96B0-5D5F75580FA2}"/>
              </a:ext>
            </a:extLst>
          </p:cNvPr>
          <p:cNvSpPr>
            <a:spLocks noGrp="1"/>
          </p:cNvSpPr>
          <p:nvPr>
            <p:ph type="title"/>
          </p:nvPr>
        </p:nvSpPr>
        <p:spPr>
          <a:xfrm>
            <a:off x="532839" y="490008"/>
            <a:ext cx="10700311" cy="659342"/>
          </a:xfrm>
        </p:spPr>
        <p:txBody>
          <a:bodyPr>
            <a:normAutofit/>
          </a:bodyPr>
          <a:lstStyle/>
          <a:p>
            <a:pPr>
              <a:lnSpc>
                <a:spcPct val="100000"/>
              </a:lnSpc>
              <a:spcAft>
                <a:spcPts val="600"/>
              </a:spcAft>
            </a:pPr>
            <a:r>
              <a:rPr lang="ru-RU" dirty="0"/>
              <a:t>Наш</a:t>
            </a:r>
            <a:r>
              <a:rPr lang="uk-UA" dirty="0"/>
              <a:t>і принципи (імперативи):</a:t>
            </a:r>
            <a:endParaRPr lang="ru-RU" sz="2800" dirty="0">
              <a:solidFill>
                <a:srgbClr val="800000"/>
              </a:solidFill>
            </a:endParaRPr>
          </a:p>
        </p:txBody>
      </p:sp>
      <p:sp>
        <p:nvSpPr>
          <p:cNvPr id="5" name="Місце для вмісту 4">
            <a:extLst>
              <a:ext uri="{FF2B5EF4-FFF2-40B4-BE49-F238E27FC236}">
                <a16:creationId xmlns:a16="http://schemas.microsoft.com/office/drawing/2014/main" id="{60C30964-5437-D115-BE37-79D1B6969230}"/>
              </a:ext>
            </a:extLst>
          </p:cNvPr>
          <p:cNvSpPr>
            <a:spLocks noGrp="1"/>
          </p:cNvSpPr>
          <p:nvPr>
            <p:ph idx="1"/>
          </p:nvPr>
        </p:nvSpPr>
        <p:spPr>
          <a:xfrm>
            <a:off x="532839" y="1209856"/>
            <a:ext cx="10888757" cy="4623391"/>
          </a:xfrm>
        </p:spPr>
        <p:txBody>
          <a:bodyPr>
            <a:noAutofit/>
          </a:bodyPr>
          <a:lstStyle/>
          <a:p>
            <a:pPr marL="342900" lvl="0" indent="-342900" algn="just">
              <a:lnSpc>
                <a:spcPct val="120000"/>
              </a:lnSpc>
              <a:spcBef>
                <a:spcPts val="400"/>
              </a:spcBef>
              <a:spcAft>
                <a:spcPts val="400"/>
              </a:spcAft>
              <a:buFont typeface="+mj-lt"/>
              <a:buAutoNum type="arabicPeriod"/>
            </a:pPr>
            <a:r>
              <a:rPr lang="uk-UA" sz="1500" b="1" dirty="0">
                <a:solidFill>
                  <a:srgbClr val="000000"/>
                </a:solidFill>
                <a:effectLst/>
                <a:latin typeface="UAF Sans" panose="020B0604020202020204" charset="-52"/>
                <a:ea typeface="UAF Sans" panose="020B0604020202020204" charset="-52"/>
              </a:rPr>
              <a:t>Законність</a:t>
            </a:r>
            <a:r>
              <a:rPr lang="uk-UA" sz="1500" b="0" dirty="0">
                <a:solidFill>
                  <a:srgbClr val="000000"/>
                </a:solidFill>
                <a:effectLst/>
                <a:latin typeface="UAF Sans" panose="020B0604020202020204" charset="-52"/>
                <a:ea typeface="UAF Sans" panose="020B0604020202020204" charset="-52"/>
              </a:rPr>
              <a:t>. Дотримання закону під час виконання службових обов’язків захищає нашу суспільну легітимність, поза службою - захищає нашу репутацію. І те, й інше підтримує довіру до ДШВ ЗСУ збоку українського суспільства, наших міжнародних партнерів, світової спільноти.</a:t>
            </a:r>
            <a:endParaRPr lang="ru-UA" sz="1500" dirty="0">
              <a:effectLst/>
              <a:latin typeface="UAF Sans" panose="020B0604020202020204" charset="-52"/>
              <a:ea typeface="UAF Sans" panose="020B0604020202020204" charset="-52"/>
            </a:endParaRPr>
          </a:p>
          <a:p>
            <a:pPr marL="342900" lvl="0" indent="-342900" algn="just">
              <a:lnSpc>
                <a:spcPct val="120000"/>
              </a:lnSpc>
              <a:spcBef>
                <a:spcPts val="400"/>
              </a:spcBef>
              <a:spcAft>
                <a:spcPts val="400"/>
              </a:spcAft>
              <a:buFont typeface="+mj-lt"/>
              <a:buAutoNum type="arabicPeriod"/>
            </a:pPr>
            <a:r>
              <a:rPr lang="uk-UA" sz="1500" b="1" dirty="0">
                <a:solidFill>
                  <a:srgbClr val="000000"/>
                </a:solidFill>
                <a:effectLst/>
                <a:latin typeface="UAF Sans" panose="020B0604020202020204" charset="-52"/>
                <a:ea typeface="UAF Sans" panose="020B0604020202020204" charset="-52"/>
              </a:rPr>
              <a:t>Гідна поведінка та командний дух</a:t>
            </a:r>
            <a:r>
              <a:rPr lang="uk-UA" sz="1500" b="0" dirty="0">
                <a:solidFill>
                  <a:srgbClr val="000000"/>
                </a:solidFill>
                <a:effectLst/>
                <a:latin typeface="UAF Sans" panose="020B0604020202020204" charset="-52"/>
                <a:ea typeface="UAF Sans" panose="020B0604020202020204" charset="-52"/>
              </a:rPr>
              <a:t>. Ми діємо разом як згуртована команда. Негідні вчинки шкодять стосункам всередині колективу, а отже впливають на боєздатність підрозділу, його спроможність до виконання бойового завдання. Таким немає місця у Десантно-штурмових військах Збройних сил України.</a:t>
            </a:r>
            <a:endParaRPr lang="ru-UA" sz="1500" dirty="0">
              <a:effectLst/>
              <a:latin typeface="UAF Sans" panose="020B0604020202020204" charset="-52"/>
              <a:ea typeface="UAF Sans" panose="020B0604020202020204" charset="-52"/>
            </a:endParaRPr>
          </a:p>
          <a:p>
            <a:pPr marL="342900" lvl="0" indent="-342900" algn="just">
              <a:lnSpc>
                <a:spcPct val="120000"/>
              </a:lnSpc>
              <a:spcBef>
                <a:spcPts val="400"/>
              </a:spcBef>
              <a:spcAft>
                <a:spcPts val="400"/>
              </a:spcAft>
              <a:buFont typeface="+mj-lt"/>
              <a:buAutoNum type="arabicPeriod"/>
            </a:pPr>
            <a:r>
              <a:rPr lang="uk-UA" sz="1500" b="1" dirty="0">
                <a:solidFill>
                  <a:srgbClr val="000000"/>
                </a:solidFill>
                <a:effectLst/>
                <a:latin typeface="UAF Sans" panose="020B0604020202020204" charset="-52"/>
                <a:ea typeface="UAF Sans" panose="020B0604020202020204" charset="-52"/>
              </a:rPr>
              <a:t>Абсолютний професіоналізм</a:t>
            </a:r>
            <a:r>
              <a:rPr lang="uk-UA" sz="1500" b="0" dirty="0">
                <a:solidFill>
                  <a:srgbClr val="000000"/>
                </a:solidFill>
                <a:effectLst/>
                <a:latin typeface="UAF Sans" panose="020B0604020202020204" charset="-52"/>
                <a:ea typeface="UAF Sans" panose="020B0604020202020204" charset="-52"/>
              </a:rPr>
              <a:t>. Майже в кожній бойовій операції роль ДШВ ЗСУ буде визначальною. Тому ми, воїни-десантники, повинні бути кращими в усіх аспектах: більш ефективними, більш стійкими та дисциплінованими, ніж будь-який інший підрозділ.</a:t>
            </a:r>
            <a:endParaRPr lang="ru-UA" sz="1500" dirty="0">
              <a:effectLst/>
              <a:latin typeface="UAF Sans" panose="020B0604020202020204" charset="-52"/>
              <a:ea typeface="UAF Sans" panose="020B0604020202020204" charset="-52"/>
            </a:endParaRPr>
          </a:p>
          <a:p>
            <a:pPr marL="342900" lvl="0" indent="-342900" algn="just">
              <a:lnSpc>
                <a:spcPct val="120000"/>
              </a:lnSpc>
              <a:spcBef>
                <a:spcPts val="400"/>
              </a:spcBef>
              <a:spcAft>
                <a:spcPts val="400"/>
              </a:spcAft>
              <a:buFont typeface="+mj-lt"/>
              <a:buAutoNum type="arabicPeriod"/>
            </a:pPr>
            <a:r>
              <a:rPr lang="uk-UA" sz="1500" b="1" dirty="0">
                <a:solidFill>
                  <a:srgbClr val="000000"/>
                </a:solidFill>
                <a:effectLst/>
                <a:latin typeface="UAF Sans" panose="020B0604020202020204" charset="-52"/>
                <a:ea typeface="UAF Sans" panose="020B0604020202020204" charset="-52"/>
              </a:rPr>
              <a:t>Ініціативність. </a:t>
            </a:r>
            <a:r>
              <a:rPr lang="uk-UA" sz="1500" b="0" dirty="0">
                <a:solidFill>
                  <a:srgbClr val="000000"/>
                </a:solidFill>
                <a:effectLst/>
                <a:latin typeface="UAF Sans" panose="020B0604020202020204" charset="-52"/>
                <a:ea typeface="UAF Sans" panose="020B0604020202020204" charset="-52"/>
              </a:rPr>
              <a:t>Воїн-десантник повинен намагатися виконати поставлене бойове завдання у найкращий спосіб. Винахідливість та розумна ініціатива мають завжди підтримуватися і заохочуватися.</a:t>
            </a:r>
            <a:endParaRPr lang="ru-UA" sz="1500" dirty="0">
              <a:effectLst/>
              <a:latin typeface="UAF Sans" panose="020B0604020202020204" charset="-52"/>
              <a:ea typeface="UAF Sans" panose="020B0604020202020204" charset="-52"/>
            </a:endParaRPr>
          </a:p>
          <a:p>
            <a:pPr marL="342900" lvl="0" indent="-342900" algn="just">
              <a:lnSpc>
                <a:spcPct val="120000"/>
              </a:lnSpc>
              <a:spcBef>
                <a:spcPts val="400"/>
              </a:spcBef>
              <a:spcAft>
                <a:spcPts val="400"/>
              </a:spcAft>
              <a:buFont typeface="+mj-lt"/>
              <a:buAutoNum type="arabicPeriod"/>
            </a:pPr>
            <a:r>
              <a:rPr lang="uk-UA" sz="1500" b="1" dirty="0">
                <a:solidFill>
                  <a:srgbClr val="000000"/>
                </a:solidFill>
                <a:effectLst/>
                <a:latin typeface="UAF Sans" panose="020B0604020202020204" charset="-52"/>
                <a:ea typeface="UAF Sans" panose="020B0604020202020204" charset="-52"/>
              </a:rPr>
              <a:t>Патріотизм</a:t>
            </a:r>
            <a:r>
              <a:rPr lang="uk-UA" sz="1500" b="0" dirty="0">
                <a:solidFill>
                  <a:srgbClr val="000000"/>
                </a:solidFill>
                <a:effectLst/>
                <a:latin typeface="UAF Sans" panose="020B0604020202020204" charset="-52"/>
                <a:ea typeface="UAF Sans" panose="020B0604020202020204" charset="-52"/>
              </a:rPr>
              <a:t>. Ми віримо в нашу країну, Збройні сили України та Десантно-штурмові війська. Можливо, вони не ідеальні. Але інших у нас немає! Найвищі цінності для громадянина України – бути вільним, лишатися собою, бути господарем на своїй власній землі! Найвища честь – захищати наше право на майбутнє! </a:t>
            </a:r>
            <a:endParaRPr lang="ru-UA" sz="1500" dirty="0"/>
          </a:p>
        </p:txBody>
      </p:sp>
    </p:spTree>
    <p:extLst>
      <p:ext uri="{BB962C8B-B14F-4D97-AF65-F5344CB8AC3E}">
        <p14:creationId xmlns:p14="http://schemas.microsoft.com/office/powerpoint/2010/main" val="2267074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1">
            <a:extLst>
              <a:ext uri="{FF2B5EF4-FFF2-40B4-BE49-F238E27FC236}">
                <a16:creationId xmlns:a16="http://schemas.microsoft.com/office/drawing/2014/main" id="{0B873FF6-68FA-2753-B70F-D61CD75A6A4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2009" y="6185785"/>
            <a:ext cx="572366" cy="512194"/>
          </a:xfrm>
          <a:prstGeom prst="rect">
            <a:avLst/>
          </a:prstGeom>
        </p:spPr>
      </p:pic>
      <p:sp>
        <p:nvSpPr>
          <p:cNvPr id="2" name="Title 1">
            <a:extLst>
              <a:ext uri="{FF2B5EF4-FFF2-40B4-BE49-F238E27FC236}">
                <a16:creationId xmlns:a16="http://schemas.microsoft.com/office/drawing/2014/main" id="{D66582E6-A6D9-9E10-D505-C3AAD54CE401}"/>
              </a:ext>
            </a:extLst>
          </p:cNvPr>
          <p:cNvSpPr txBox="1">
            <a:spLocks/>
          </p:cNvSpPr>
          <p:nvPr/>
        </p:nvSpPr>
        <p:spPr>
          <a:xfrm>
            <a:off x="832698" y="5729838"/>
            <a:ext cx="6839415"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nSpc>
                <a:spcPct val="100000"/>
              </a:lnSpc>
            </a:pPr>
            <a:r>
              <a:rPr lang="ru-RU" sz="1400" dirty="0">
                <a:solidFill>
                  <a:schemeClr val="bg1"/>
                </a:solidFill>
              </a:rPr>
              <a:t>Десантно-штурмов</a:t>
            </a:r>
            <a:r>
              <a:rPr lang="uk-UA" sz="1400" dirty="0">
                <a:solidFill>
                  <a:schemeClr val="bg1"/>
                </a:solidFill>
              </a:rPr>
              <a:t>і війська</a:t>
            </a:r>
            <a:br>
              <a:rPr lang="uk-UA" sz="1400" dirty="0">
                <a:solidFill>
                  <a:schemeClr val="bg1"/>
                </a:solidFill>
              </a:rPr>
            </a:br>
            <a:r>
              <a:rPr lang="uk-UA" sz="1400" dirty="0">
                <a:solidFill>
                  <a:schemeClr val="bg1"/>
                </a:solidFill>
              </a:rPr>
              <a:t>Збройних Сил України</a:t>
            </a:r>
            <a:endParaRPr lang="ru-RU" sz="1400" dirty="0">
              <a:solidFill>
                <a:schemeClr val="bg1"/>
              </a:solidFill>
            </a:endParaRPr>
          </a:p>
        </p:txBody>
      </p:sp>
      <p:sp>
        <p:nvSpPr>
          <p:cNvPr id="14" name="Title 1">
            <a:extLst>
              <a:ext uri="{FF2B5EF4-FFF2-40B4-BE49-F238E27FC236}">
                <a16:creationId xmlns:a16="http://schemas.microsoft.com/office/drawing/2014/main" id="{1069FE44-E71A-3D30-96B0-5D5F75580FA2}"/>
              </a:ext>
            </a:extLst>
          </p:cNvPr>
          <p:cNvSpPr>
            <a:spLocks noGrp="1"/>
          </p:cNvSpPr>
          <p:nvPr>
            <p:ph type="title"/>
          </p:nvPr>
        </p:nvSpPr>
        <p:spPr>
          <a:xfrm>
            <a:off x="423583" y="490008"/>
            <a:ext cx="10809568" cy="659342"/>
          </a:xfrm>
        </p:spPr>
        <p:txBody>
          <a:bodyPr>
            <a:noAutofit/>
          </a:bodyPr>
          <a:lstStyle/>
          <a:p>
            <a:pPr>
              <a:lnSpc>
                <a:spcPct val="100000"/>
              </a:lnSpc>
              <a:spcAft>
                <a:spcPts val="600"/>
              </a:spcAft>
            </a:pPr>
            <a:r>
              <a:rPr lang="ru-RU" dirty="0"/>
              <a:t>Кодекс </a:t>
            </a:r>
            <a:r>
              <a:rPr lang="uk-UA" dirty="0"/>
              <a:t>честі та гідності військовослужбовця </a:t>
            </a:r>
            <a:br>
              <a:rPr lang="uk-UA" dirty="0"/>
            </a:br>
            <a:r>
              <a:rPr lang="uk-UA" dirty="0"/>
              <a:t>Десантно-штурмових військ ЗСУ</a:t>
            </a:r>
            <a:endParaRPr lang="ru-RU" dirty="0">
              <a:solidFill>
                <a:srgbClr val="800000"/>
              </a:solidFill>
            </a:endParaRPr>
          </a:p>
        </p:txBody>
      </p:sp>
      <p:sp>
        <p:nvSpPr>
          <p:cNvPr id="5" name="Місце для вмісту 4">
            <a:extLst>
              <a:ext uri="{FF2B5EF4-FFF2-40B4-BE49-F238E27FC236}">
                <a16:creationId xmlns:a16="http://schemas.microsoft.com/office/drawing/2014/main" id="{60C30964-5437-D115-BE37-79D1B6969230}"/>
              </a:ext>
            </a:extLst>
          </p:cNvPr>
          <p:cNvSpPr>
            <a:spLocks noGrp="1"/>
          </p:cNvSpPr>
          <p:nvPr>
            <p:ph idx="1"/>
          </p:nvPr>
        </p:nvSpPr>
        <p:spPr>
          <a:xfrm>
            <a:off x="479050" y="1492814"/>
            <a:ext cx="4973731" cy="4170246"/>
          </a:xfrm>
        </p:spPr>
        <p:txBody>
          <a:bodyPr>
            <a:noAutofit/>
          </a:bodyPr>
          <a:lstStyle/>
          <a:p>
            <a:pPr marL="0" indent="0" algn="just">
              <a:lnSpc>
                <a:spcPct val="134000"/>
              </a:lnSpc>
              <a:spcBef>
                <a:spcPts val="400"/>
              </a:spcBef>
              <a:spcAft>
                <a:spcPts val="400"/>
              </a:spcAft>
              <a:buNone/>
            </a:pPr>
            <a:r>
              <a:rPr lang="uk-UA" sz="1400" b="0" dirty="0">
                <a:solidFill>
                  <a:srgbClr val="000000"/>
                </a:solidFill>
                <a:effectLst/>
                <a:latin typeface="UAF Sans" panose="020B0604020202020204" charset="-52"/>
                <a:ea typeface="UAF Sans" panose="020B0604020202020204" charset="-52"/>
              </a:rPr>
              <a:t>Кодекс честі та гідності військовослужбовця Десантно-штурмових військ ЗСУ – важлива складова Військового етосу ДШВ ЗСУ, котра </a:t>
            </a:r>
            <a:r>
              <a:rPr lang="uk-UA" sz="1400" dirty="0">
                <a:solidFill>
                  <a:srgbClr val="000000"/>
                </a:solidFill>
                <a:effectLst/>
                <a:latin typeface="UAF Sans" panose="020B0604020202020204" charset="-52"/>
                <a:ea typeface="UAF Sans" panose="020B0604020202020204" charset="-52"/>
              </a:rPr>
              <a:t>визначає </a:t>
            </a:r>
            <a:r>
              <a:rPr lang="uk-UA" sz="1400" b="1" dirty="0">
                <a:solidFill>
                  <a:srgbClr val="000000"/>
                </a:solidFill>
                <a:effectLst/>
                <a:latin typeface="UAF Sans" panose="020B0604020202020204" charset="-52"/>
                <a:ea typeface="UAF Sans" panose="020B0604020202020204" charset="-52"/>
              </a:rPr>
              <a:t>сукупність цінностей</a:t>
            </a:r>
            <a:r>
              <a:rPr lang="uk-UA" sz="1400" b="0" dirty="0">
                <a:solidFill>
                  <a:srgbClr val="000000"/>
                </a:solidFill>
                <a:effectLst/>
                <a:latin typeface="UAF Sans" panose="020B0604020202020204" charset="-52"/>
                <a:ea typeface="UAF Sans" panose="020B0604020202020204" charset="-52"/>
              </a:rPr>
              <a:t>, які український </a:t>
            </a:r>
            <a:r>
              <a:rPr lang="uk-UA" sz="1400" dirty="0">
                <a:solidFill>
                  <a:srgbClr val="000000"/>
                </a:solidFill>
                <a:effectLst/>
                <a:latin typeface="UAF Sans" panose="020B0604020202020204" charset="-52"/>
                <a:ea typeface="UAF Sans" panose="020B0604020202020204" charset="-52"/>
              </a:rPr>
              <a:t>десантник має </a:t>
            </a:r>
            <a:r>
              <a:rPr lang="uk-UA" sz="1400" dirty="0">
                <a:solidFill>
                  <a:srgbClr val="000000"/>
                </a:solidFill>
                <a:latin typeface="UAF Sans" panose="020B0604020202020204" charset="-52"/>
                <a:ea typeface="UAF Sans" panose="020B0604020202020204" charset="-52"/>
              </a:rPr>
              <a:t>сповідувати і </a:t>
            </a:r>
            <a:r>
              <a:rPr lang="uk-UA" sz="1400" dirty="0">
                <a:solidFill>
                  <a:srgbClr val="000000"/>
                </a:solidFill>
                <a:effectLst/>
                <a:latin typeface="UAF Sans" panose="020B0604020202020204" charset="-52"/>
                <a:ea typeface="UAF Sans" panose="020B0604020202020204" charset="-52"/>
              </a:rPr>
              <a:t>розвивати в собі</a:t>
            </a:r>
            <a:r>
              <a:rPr lang="ru-RU" sz="1400" dirty="0">
                <a:solidFill>
                  <a:srgbClr val="000000"/>
                </a:solidFill>
                <a:latin typeface="UAF Sans" panose="020B0604020202020204" charset="-52"/>
                <a:ea typeface="UAF Sans" panose="020B0604020202020204" charset="-52"/>
              </a:rPr>
              <a:t>:</a:t>
            </a:r>
            <a:endParaRPr lang="ru-UA" sz="1400" dirty="0">
              <a:effectLst/>
              <a:latin typeface="UAF Sans" panose="020B0604020202020204" charset="-52"/>
              <a:ea typeface="UAF Sans" panose="020B0604020202020204" charset="-52"/>
            </a:endParaRP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Вірність </a:t>
            </a:r>
            <a:endParaRPr lang="ru-UA" sz="1400" b="1" dirty="0">
              <a:effectLst/>
              <a:latin typeface="UAF Sans" panose="020B0604020202020204" charset="-52"/>
              <a:ea typeface="UAF Sans" panose="020B0604020202020204" charset="-52"/>
            </a:endParaRP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Службовий обов’язок</a:t>
            </a:r>
            <a:endParaRPr lang="ru-UA" sz="1400" b="1" dirty="0">
              <a:effectLst/>
              <a:latin typeface="UAF Sans" panose="020B0604020202020204" charset="-52"/>
              <a:ea typeface="UAF Sans" panose="020B0604020202020204" charset="-52"/>
            </a:endParaRP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Повага</a:t>
            </a:r>
            <a:endParaRPr lang="ru-UA" sz="1400" b="1" dirty="0">
              <a:effectLst/>
              <a:latin typeface="UAF Sans" panose="020B0604020202020204" charset="-52"/>
              <a:ea typeface="UAF Sans" panose="020B0604020202020204" charset="-52"/>
            </a:endParaRP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Самовіддана служба </a:t>
            </a: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Честь </a:t>
            </a: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Чесність</a:t>
            </a:r>
            <a:endParaRPr lang="ru-UA" sz="1400" b="1" dirty="0">
              <a:effectLst/>
              <a:latin typeface="UAF Sans" panose="020B0604020202020204" charset="-52"/>
              <a:ea typeface="UAF Sans" panose="020B0604020202020204" charset="-52"/>
            </a:endParaRPr>
          </a:p>
          <a:p>
            <a:pPr algn="just">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Особиста хоробрість</a:t>
            </a:r>
            <a:endParaRPr lang="ru-UA" sz="1400" b="1" dirty="0">
              <a:effectLst/>
              <a:latin typeface="UAF Sans" panose="020B0604020202020204" charset="-52"/>
              <a:ea typeface="UAF Sans" panose="020B0604020202020204" charset="-52"/>
            </a:endParaRPr>
          </a:p>
          <a:p>
            <a:pPr>
              <a:lnSpc>
                <a:spcPct val="120000"/>
              </a:lnSpc>
              <a:spcBef>
                <a:spcPts val="400"/>
              </a:spcBef>
            </a:pPr>
            <a:r>
              <a:rPr lang="en-US" sz="1400" b="1" dirty="0">
                <a:solidFill>
                  <a:srgbClr val="000000"/>
                </a:solidFill>
                <a:effectLst/>
                <a:latin typeface="UAF Sans" panose="020B0604020202020204" charset="-52"/>
                <a:ea typeface="UAF Sans" panose="020B0604020202020204" charset="-52"/>
              </a:rPr>
              <a:t> </a:t>
            </a:r>
            <a:r>
              <a:rPr lang="uk-UA" sz="1400" b="1" dirty="0">
                <a:solidFill>
                  <a:srgbClr val="000000"/>
                </a:solidFill>
                <a:effectLst/>
                <a:latin typeface="UAF Sans" panose="020B0604020202020204" charset="-52"/>
                <a:ea typeface="UAF Sans" panose="020B0604020202020204" charset="-52"/>
              </a:rPr>
              <a:t>Дисципліна</a:t>
            </a:r>
            <a:endParaRPr lang="ru-UA" sz="1400" b="1" dirty="0"/>
          </a:p>
        </p:txBody>
      </p:sp>
      <p:pic>
        <p:nvPicPr>
          <p:cNvPr id="15" name="Рисунок 14">
            <a:extLst>
              <a:ext uri="{FF2B5EF4-FFF2-40B4-BE49-F238E27FC236}">
                <a16:creationId xmlns:a16="http://schemas.microsoft.com/office/drawing/2014/main" id="{2A7EA2A6-A3CA-15E1-7755-7D1C7A374A3F}"/>
              </a:ext>
            </a:extLst>
          </p:cNvPr>
          <p:cNvPicPr>
            <a:picLocks noChangeAspect="1"/>
          </p:cNvPicPr>
          <p:nvPr/>
        </p:nvPicPr>
        <p:blipFill>
          <a:blip r:embed="rId3"/>
          <a:stretch>
            <a:fillRect/>
          </a:stretch>
        </p:blipFill>
        <p:spPr>
          <a:xfrm>
            <a:off x="5657303" y="1603242"/>
            <a:ext cx="6182383" cy="3672703"/>
          </a:xfrm>
          <a:prstGeom prst="rect">
            <a:avLst/>
          </a:prstGeom>
        </p:spPr>
      </p:pic>
    </p:spTree>
    <p:extLst>
      <p:ext uri="{BB962C8B-B14F-4D97-AF65-F5344CB8AC3E}">
        <p14:creationId xmlns:p14="http://schemas.microsoft.com/office/powerpoint/2010/main" val="3286877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CD3E602-F401-9E77-F255-4D8CB9447B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34868" y="555070"/>
            <a:ext cx="5722263" cy="5118246"/>
          </a:xfrm>
          <a:prstGeom prst="rect">
            <a:avLst/>
          </a:prstGeom>
        </p:spPr>
      </p:pic>
      <p:sp>
        <p:nvSpPr>
          <p:cNvPr id="5" name="Rectangle 4">
            <a:extLst>
              <a:ext uri="{FF2B5EF4-FFF2-40B4-BE49-F238E27FC236}">
                <a16:creationId xmlns:a16="http://schemas.microsoft.com/office/drawing/2014/main" id="{B1F18780-0090-A2F0-0F09-1EEBC1099E99}"/>
              </a:ext>
            </a:extLst>
          </p:cNvPr>
          <p:cNvSpPr/>
          <p:nvPr/>
        </p:nvSpPr>
        <p:spPr>
          <a:xfrm>
            <a:off x="0" y="6033659"/>
            <a:ext cx="12192000" cy="821184"/>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itle 1">
            <a:extLst>
              <a:ext uri="{FF2B5EF4-FFF2-40B4-BE49-F238E27FC236}">
                <a16:creationId xmlns:a16="http://schemas.microsoft.com/office/drawing/2014/main" id="{61A81E68-DEA9-60F8-B30A-0E4EBF8C1385}"/>
              </a:ext>
            </a:extLst>
          </p:cNvPr>
          <p:cNvSpPr txBox="1">
            <a:spLocks/>
          </p:cNvSpPr>
          <p:nvPr/>
        </p:nvSpPr>
        <p:spPr>
          <a:xfrm>
            <a:off x="0" y="5729838"/>
            <a:ext cx="12192000"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gn="ctr">
              <a:lnSpc>
                <a:spcPct val="100000"/>
              </a:lnSpc>
            </a:pPr>
            <a:r>
              <a:rPr lang="ru-RU" sz="1400" dirty="0">
                <a:solidFill>
                  <a:schemeClr val="bg1"/>
                </a:solidFill>
              </a:rPr>
              <a:t>Десантно-штурмов</a:t>
            </a:r>
            <a:r>
              <a:rPr lang="uk-UA" sz="1400" dirty="0">
                <a:solidFill>
                  <a:schemeClr val="bg1"/>
                </a:solidFill>
              </a:rPr>
              <a:t>і війська Збройних Сил України</a:t>
            </a:r>
            <a:endParaRPr lang="ru-RU" sz="1400" dirty="0">
              <a:solidFill>
                <a:schemeClr val="bg1"/>
              </a:solidFill>
            </a:endParaRPr>
          </a:p>
        </p:txBody>
      </p:sp>
      <p:sp>
        <p:nvSpPr>
          <p:cNvPr id="26" name="Title 1">
            <a:extLst>
              <a:ext uri="{FF2B5EF4-FFF2-40B4-BE49-F238E27FC236}">
                <a16:creationId xmlns:a16="http://schemas.microsoft.com/office/drawing/2014/main" id="{5FB8EF2D-FD50-1A18-FFE1-5C5AE8A3FC02}"/>
              </a:ext>
            </a:extLst>
          </p:cNvPr>
          <p:cNvSpPr>
            <a:spLocks noGrp="1"/>
          </p:cNvSpPr>
          <p:nvPr>
            <p:ph type="title"/>
          </p:nvPr>
        </p:nvSpPr>
        <p:spPr>
          <a:xfrm>
            <a:off x="297242" y="2124340"/>
            <a:ext cx="4215087" cy="1325563"/>
          </a:xfrm>
        </p:spPr>
        <p:txBody>
          <a:bodyPr>
            <a:normAutofit/>
          </a:bodyPr>
          <a:lstStyle/>
          <a:p>
            <a:pPr algn="ctr"/>
            <a:r>
              <a:rPr lang="ru-RU" sz="3200" dirty="0">
                <a:solidFill>
                  <a:srgbClr val="800000"/>
                </a:solidFill>
              </a:rPr>
              <a:t>Дякую за увагу!</a:t>
            </a:r>
          </a:p>
        </p:txBody>
      </p:sp>
      <p:sp>
        <p:nvSpPr>
          <p:cNvPr id="8" name="Title 1">
            <a:extLst>
              <a:ext uri="{FF2B5EF4-FFF2-40B4-BE49-F238E27FC236}">
                <a16:creationId xmlns:a16="http://schemas.microsoft.com/office/drawing/2014/main" id="{6B3FAB0C-E0AF-9725-DF07-0B69C1AF8FE6}"/>
              </a:ext>
            </a:extLst>
          </p:cNvPr>
          <p:cNvSpPr txBox="1">
            <a:spLocks/>
          </p:cNvSpPr>
          <p:nvPr/>
        </p:nvSpPr>
        <p:spPr>
          <a:xfrm>
            <a:off x="7664431" y="2179717"/>
            <a:ext cx="42527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gn="ctr"/>
            <a:r>
              <a:rPr lang="ru-RU" sz="3200" dirty="0">
                <a:solidFill>
                  <a:srgbClr val="800000"/>
                </a:solidFill>
              </a:rPr>
              <a:t>Слава Україні!</a:t>
            </a:r>
          </a:p>
        </p:txBody>
      </p:sp>
    </p:spTree>
    <p:extLst>
      <p:ext uri="{BB962C8B-B14F-4D97-AF65-F5344CB8AC3E}">
        <p14:creationId xmlns:p14="http://schemas.microsoft.com/office/powerpoint/2010/main" val="451041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10554</TotalTime>
  <Words>3487</Words>
  <Application>Microsoft Office PowerPoint</Application>
  <PresentationFormat>Широкий екран</PresentationFormat>
  <Paragraphs>219</Paragraphs>
  <Slides>34</Slides>
  <Notes>2</Notes>
  <HiddenSlides>0</HiddenSlides>
  <MMClips>0</MMClips>
  <ScaleCrop>false</ScaleCrop>
  <HeadingPairs>
    <vt:vector size="8" baseType="variant">
      <vt:variant>
        <vt:lpstr>Використані шрифти</vt:lpstr>
      </vt:variant>
      <vt:variant>
        <vt:i4>8</vt:i4>
      </vt:variant>
      <vt:variant>
        <vt:lpstr>Тема</vt:lpstr>
      </vt:variant>
      <vt:variant>
        <vt:i4>1</vt:i4>
      </vt:variant>
      <vt:variant>
        <vt:lpstr>Вбудовані сервери OLE</vt:lpstr>
      </vt:variant>
      <vt:variant>
        <vt:i4>1</vt:i4>
      </vt:variant>
      <vt:variant>
        <vt:lpstr>Заголовки слайдів</vt:lpstr>
      </vt:variant>
      <vt:variant>
        <vt:i4>34</vt:i4>
      </vt:variant>
    </vt:vector>
  </HeadingPairs>
  <TitlesOfParts>
    <vt:vector size="44" baseType="lpstr">
      <vt:lpstr>Wingdings</vt:lpstr>
      <vt:lpstr>Times New Roman</vt:lpstr>
      <vt:lpstr>UAF Sans</vt:lpstr>
      <vt:lpstr>Arial Black</vt:lpstr>
      <vt:lpstr>Arial</vt:lpstr>
      <vt:lpstr>UAF Sans SemiBold</vt:lpstr>
      <vt:lpstr>Calibri</vt:lpstr>
      <vt:lpstr>UAF Sans Medium</vt:lpstr>
      <vt:lpstr>Office Theme</vt:lpstr>
      <vt:lpstr>Точечный рисунок</vt:lpstr>
      <vt:lpstr>Десантно-штурмові війська Збройних Сил України</vt:lpstr>
      <vt:lpstr>Десантно-штурмові війська  Збройних Сил України</vt:lpstr>
      <vt:lpstr>Основні завдання Десантно-штурмових військ ЗСУ:</vt:lpstr>
      <vt:lpstr>Організаційна структура ДШВ ЗСУ</vt:lpstr>
      <vt:lpstr>Презентація PowerPoint</vt:lpstr>
      <vt:lpstr>Презентація PowerPoint</vt:lpstr>
      <vt:lpstr>Презентація PowerPoint</vt:lpstr>
      <vt:lpstr>Презентація PowerPoint</vt:lpstr>
      <vt:lpstr>Історія утворення Десантно-штурмових військ ЗСУ</vt:lpstr>
      <vt:lpstr>Історія становлення Десантно-штурмових військ</vt:lpstr>
      <vt:lpstr>Історія становлення Десантно-штурмових військ</vt:lpstr>
      <vt:lpstr>Участь у Антитерористичній операції та Операції об’єднаних сил</vt:lpstr>
      <vt:lpstr>Рейд 95-ї бригади</vt:lpstr>
      <vt:lpstr>Участь в боях  за Донецький аеропорт</vt:lpstr>
      <vt:lpstr>Оборона Дебальцевського плацдарму</vt:lpstr>
      <vt:lpstr>ПЕРЕЗАВАНТАЖЕННЯ. Нова історія українських десантників</vt:lpstr>
      <vt:lpstr>На початку повномасштабного вторгнення  збройних сил РФ</vt:lpstr>
      <vt:lpstr>Битва за Київ</vt:lpstr>
      <vt:lpstr>Стратегічна оборона (квітень–серпень 2022 року)</vt:lpstr>
      <vt:lpstr>Харківська наступальна  операція</vt:lpstr>
      <vt:lpstr>Соледар  і Бахмут</vt:lpstr>
      <vt:lpstr>Курська операція 2024 рік</vt:lpstr>
      <vt:lpstr>Десантно-штурмові війська ЗСУ сьогодні</vt:lpstr>
      <vt:lpstr>Символіка: маруновий берет</vt:lpstr>
      <vt:lpstr>Нарукавний знак ДШВ ЗСУ </vt:lpstr>
      <vt:lpstr>Емблема Десантно-штурмових військ ЗСУ</vt:lpstr>
      <vt:lpstr>Нарукавні знаки частин  Десантно-штурмових військ ЗСУ</vt:lpstr>
      <vt:lpstr>Нарукавні знаки частин та Командування Десантно-штурмових військ ЗСУ</vt:lpstr>
      <vt:lpstr>Прапор Десантно-штурмових військ ЗСУ</vt:lpstr>
      <vt:lpstr>Штандарт Командувача Десантно-штурмових військ ЗСУ</vt:lpstr>
      <vt:lpstr>Військовий етос Десантно-штурмових військ ЗСУ</vt:lpstr>
      <vt:lpstr>Наші принципи (імперативи):</vt:lpstr>
      <vt:lpstr>Кодекс честі та гідності військовослужбовця  Десантно-штурмових військ ЗСУ</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Десантно-штурмові війська Збройних Сил України</dc:title>
  <dc:creator>Ruslan Klepets</dc:creator>
  <cp:lastModifiedBy>Працівник</cp:lastModifiedBy>
  <cp:revision>487</cp:revision>
  <dcterms:created xsi:type="dcterms:W3CDTF">2023-06-29T12:34:37Z</dcterms:created>
  <dcterms:modified xsi:type="dcterms:W3CDTF">2024-12-07T09:30:03Z</dcterms:modified>
</cp:coreProperties>
</file>