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4"/>
  </p:sldMasterIdLst>
  <p:notesMasterIdLst>
    <p:notesMasterId r:id="rId33"/>
  </p:notesMasterIdLst>
  <p:sldIdLst>
    <p:sldId id="256" r:id="rId5"/>
    <p:sldId id="257" r:id="rId6"/>
    <p:sldId id="277" r:id="rId7"/>
    <p:sldId id="258" r:id="rId8"/>
    <p:sldId id="279" r:id="rId9"/>
    <p:sldId id="281" r:id="rId10"/>
    <p:sldId id="283" r:id="rId11"/>
    <p:sldId id="285" r:id="rId12"/>
    <p:sldId id="287" r:id="rId13"/>
    <p:sldId id="290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92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CF2A64E-AD10-43E9-A128-63E0C9BB54A1}">
          <p14:sldIdLst>
            <p14:sldId id="256"/>
            <p14:sldId id="257"/>
            <p14:sldId id="277"/>
            <p14:sldId id="258"/>
            <p14:sldId id="279"/>
            <p14:sldId id="281"/>
            <p14:sldId id="283"/>
            <p14:sldId id="285"/>
            <p14:sldId id="287"/>
            <p14:sldId id="290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64A244-2A4B-EAD7-97AF-BB6DB5CFC652}" name="Diana Moshkovska" initials="DM" userId="S::dmoshkovska@irex.org::5809b1a3-76e8-4ead-b4ba-f07d33797b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F0F0"/>
    <a:srgbClr val="296D3E"/>
    <a:srgbClr val="E6F3F3"/>
    <a:srgbClr val="D6E3B1"/>
    <a:srgbClr val="9DD1D2"/>
    <a:srgbClr val="F9F9F9"/>
    <a:srgbClr val="F8EBE4"/>
    <a:srgbClr val="F4D9CA"/>
    <a:srgbClr val="D76427"/>
    <a:srgbClr val="9AA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CC3C6C-4C73-7F1C-CD7D-8540147B0BD7}" v="3" dt="2022-05-16T14:15:46.1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97" autoAdjust="0"/>
    <p:restoredTop sz="95256" autoAdjust="0"/>
  </p:normalViewPr>
  <p:slideViewPr>
    <p:cSldViewPr snapToGrid="0">
      <p:cViewPr>
        <p:scale>
          <a:sx n="70" d="100"/>
          <a:sy n="70" d="100"/>
        </p:scale>
        <p:origin x="582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Moshkovska" userId="S::dmoshkovska@irex.org::5809b1a3-76e8-4ead-b4ba-f07d33797bee" providerId="AD" clId="Web-{81CC3C6C-4C73-7F1C-CD7D-8540147B0BD7}"/>
    <pc:docChg chg="mod">
      <pc:chgData name="Diana Moshkovska" userId="S::dmoshkovska@irex.org::5809b1a3-76e8-4ead-b4ba-f07d33797bee" providerId="AD" clId="Web-{81CC3C6C-4C73-7F1C-CD7D-8540147B0BD7}" dt="2022-05-16T14:15:46.162" v="2"/>
      <pc:docMkLst>
        <pc:docMk/>
      </pc:docMkLst>
      <pc:sldChg chg="addCm">
        <pc:chgData name="Diana Moshkovska" userId="S::dmoshkovska@irex.org::5809b1a3-76e8-4ead-b4ba-f07d33797bee" providerId="AD" clId="Web-{81CC3C6C-4C73-7F1C-CD7D-8540147B0BD7}" dt="2022-05-16T14:15:07.895" v="1"/>
        <pc:sldMkLst>
          <pc:docMk/>
          <pc:sldMk cId="770476112" sldId="260"/>
        </pc:sldMkLst>
      </pc:sldChg>
      <pc:sldChg chg="addCm">
        <pc:chgData name="Diana Moshkovska" userId="S::dmoshkovska@irex.org::5809b1a3-76e8-4ead-b4ba-f07d33797bee" providerId="AD" clId="Web-{81CC3C6C-4C73-7F1C-CD7D-8540147B0BD7}" dt="2022-05-16T14:15:46.162" v="2"/>
        <pc:sldMkLst>
          <pc:docMk/>
          <pc:sldMk cId="2424788128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29FBD-5F15-4E5D-8D6D-AE995056C44E}" type="datetimeFigureOut">
              <a:rPr lang="en-US" smtClean="0"/>
              <a:t>11/16/2024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111AC-AE2A-4B87-94C4-EC082ACA3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uk-UA" smtClean="0">
              <a:latin typeface="Arial" pitchFamily="34" charset="0"/>
            </a:endParaRPr>
          </a:p>
        </p:txBody>
      </p:sp>
      <p:sp>
        <p:nvSpPr>
          <p:cNvPr id="8909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C7051400-CD99-4D0D-AB27-086E5CC1CADD}" type="slidenum">
              <a:rPr lang="ru-RU" sz="1200">
                <a:latin typeface="Calibri" pitchFamily="34" charset="0"/>
              </a:rPr>
              <a:pPr algn="r" eaLnBrk="1" hangingPunct="1"/>
              <a:t>3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718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912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12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333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879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864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07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346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287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515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929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3655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78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112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052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569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662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BA80D8A-5326-4873-839C-4D6B29E47C49}"/>
              </a:ext>
            </a:extLst>
          </p:cNvPr>
          <p:cNvSpPr/>
          <p:nvPr userDrawn="1"/>
        </p:nvSpPr>
        <p:spPr>
          <a:xfrm>
            <a:off x="0" y="6776720"/>
            <a:ext cx="1219200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845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119831-FE4C-45E6-AD5F-D9959CB07432}"/>
              </a:ext>
            </a:extLst>
          </p:cNvPr>
          <p:cNvSpPr/>
          <p:nvPr userDrawn="1"/>
        </p:nvSpPr>
        <p:spPr>
          <a:xfrm>
            <a:off x="0" y="6776720"/>
            <a:ext cx="12192000" cy="914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3609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1F30570-080A-495B-9AD6-BF12BE26F979}"/>
              </a:ext>
            </a:extLst>
          </p:cNvPr>
          <p:cNvSpPr/>
          <p:nvPr userDrawn="1"/>
        </p:nvSpPr>
        <p:spPr>
          <a:xfrm>
            <a:off x="0" y="6776720"/>
            <a:ext cx="12192000" cy="914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6698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і фото (варі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Вид на повітряну кулю знизу вверх великим планом"/>
          <p:cNvSpPr>
            <a:spLocks noGrp="1"/>
          </p:cNvSpPr>
          <p:nvPr>
            <p:ph type="pic" idx="21"/>
          </p:nvPr>
        </p:nvSpPr>
        <p:spPr>
          <a:xfrm>
            <a:off x="4613287" y="635000"/>
            <a:ext cx="8420076" cy="559221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03250" y="635000"/>
            <a:ext cx="4889500" cy="2941137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1 рівень тексту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3530288"/>
            <a:ext cx="4889500" cy="2692712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Підзаголовок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442569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181C84D-0ED7-470B-AC4C-F7CBD3197EC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AF85AA9-2FC5-4255-9F3E-E2A44EDC1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7523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s.detector.media/presa-u-sviti/post/29070/2022-03-01-ii-krov-na-yogo-rukakh-svitovi-zmi-pro-viynu-putina-proty-ukrainy/" TargetMode="External"/><Relationship Id="rId3" Type="http://schemas.openxmlformats.org/officeDocument/2006/relationships/image" Target="../media/image7.jpg"/><Relationship Id="rId7" Type="http://schemas.openxmlformats.org/officeDocument/2006/relationships/hyperlink" Target="https://ms.detector.media/presa-u-sviti/post/29106/2022-03-04-zelenskyy-ta-ukraina-obiednaly-svit-v-imya-svobody-viyna-rosii-proty-ukrainy-na-obkladynkakh-svitovykh-vydan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jpe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5.pn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jpe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t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tif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3.ti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sv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sv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png"/><Relationship Id="rId5" Type="http://schemas.openxmlformats.org/officeDocument/2006/relationships/image" Target="../media/image23.sv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svg"/><Relationship Id="rId18" Type="http://schemas.openxmlformats.org/officeDocument/2006/relationships/hyperlink" Target="https://t.me/StopFake" TargetMode="External"/><Relationship Id="rId26" Type="http://schemas.openxmlformats.org/officeDocument/2006/relationships/hyperlink" Target="https://without-lie.info/" TargetMode="External"/><Relationship Id="rId3" Type="http://schemas.openxmlformats.org/officeDocument/2006/relationships/hyperlink" Target="http://j-school.kiev.ua/category/dfj/" TargetMode="External"/><Relationship Id="rId21" Type="http://schemas.openxmlformats.org/officeDocument/2006/relationships/image" Target="../media/image61.png"/><Relationship Id="rId34" Type="http://schemas.openxmlformats.org/officeDocument/2006/relationships/hyperlink" Target="https://www.facebook.com/notaenota1" TargetMode="External"/><Relationship Id="rId7" Type="http://schemas.openxmlformats.org/officeDocument/2006/relationships/image" Target="../media/image30.svg"/><Relationship Id="rId12" Type="http://schemas.openxmlformats.org/officeDocument/2006/relationships/image" Target="../media/image57.png"/><Relationship Id="rId17" Type="http://schemas.openxmlformats.org/officeDocument/2006/relationships/image" Target="../media/image59.png"/><Relationship Id="rId25" Type="http://schemas.openxmlformats.org/officeDocument/2006/relationships/image" Target="../media/image63.png"/><Relationship Id="rId33" Type="http://schemas.openxmlformats.org/officeDocument/2006/relationships/image" Target="../media/image67.png"/><Relationship Id="rId2" Type="http://schemas.openxmlformats.org/officeDocument/2006/relationships/hyperlink" Target="http://j-school.kiev.ua/" TargetMode="External"/><Relationship Id="rId16" Type="http://schemas.openxmlformats.org/officeDocument/2006/relationships/hyperlink" Target="https://www.facebook.com/stopfakeukraine" TargetMode="External"/><Relationship Id="rId20" Type="http://schemas.openxmlformats.org/officeDocument/2006/relationships/hyperlink" Target="https://voxcheck.voxukraine.org/" TargetMode="External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4.png"/><Relationship Id="rId11" Type="http://schemas.openxmlformats.org/officeDocument/2006/relationships/image" Target="../media/image34.svg"/><Relationship Id="rId24" Type="http://schemas.openxmlformats.org/officeDocument/2006/relationships/hyperlink" Target="https://t.me/voxcheck" TargetMode="External"/><Relationship Id="rId32" Type="http://schemas.openxmlformats.org/officeDocument/2006/relationships/hyperlink" Target="https://putinlies.com.ua/" TargetMode="External"/><Relationship Id="rId5" Type="http://schemas.openxmlformats.org/officeDocument/2006/relationships/image" Target="../media/image28.svg"/><Relationship Id="rId15" Type="http://schemas.openxmlformats.org/officeDocument/2006/relationships/image" Target="../media/image58.png"/><Relationship Id="rId23" Type="http://schemas.openxmlformats.org/officeDocument/2006/relationships/image" Target="../media/image62.png"/><Relationship Id="rId28" Type="http://schemas.openxmlformats.org/officeDocument/2006/relationships/hyperlink" Target="https://www.facebook.com/BezBrehniUA/" TargetMode="External"/><Relationship Id="rId10" Type="http://schemas.openxmlformats.org/officeDocument/2006/relationships/image" Target="../media/image56.png"/><Relationship Id="rId19" Type="http://schemas.openxmlformats.org/officeDocument/2006/relationships/image" Target="../media/image60.png"/><Relationship Id="rId31" Type="http://schemas.openxmlformats.org/officeDocument/2006/relationships/image" Target="../media/image66.png"/><Relationship Id="rId4" Type="http://schemas.openxmlformats.org/officeDocument/2006/relationships/image" Target="../media/image53.png"/><Relationship Id="rId9" Type="http://schemas.openxmlformats.org/officeDocument/2006/relationships/image" Target="../media/image32.svg"/><Relationship Id="rId14" Type="http://schemas.openxmlformats.org/officeDocument/2006/relationships/hyperlink" Target="https://www.stopfake.org/uk/golovna/" TargetMode="External"/><Relationship Id="rId22" Type="http://schemas.openxmlformats.org/officeDocument/2006/relationships/hyperlink" Target="https://www.facebook.com/VoxCheck" TargetMode="External"/><Relationship Id="rId27" Type="http://schemas.openxmlformats.org/officeDocument/2006/relationships/image" Target="../media/image64.png"/><Relationship Id="rId30" Type="http://schemas.openxmlformats.org/officeDocument/2006/relationships/hyperlink" Target="https://t.me/BezBrehni" TargetMode="External"/><Relationship Id="rId35" Type="http://schemas.openxmlformats.org/officeDocument/2006/relationships/image" Target="../media/image68.png"/><Relationship Id="rId8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53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2.png"/><Relationship Id="rId5" Type="http://schemas.openxmlformats.org/officeDocument/2006/relationships/image" Target="../media/image51.sv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sv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6.png"/><Relationship Id="rId4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stopfake.org/uk/fejk-vlada-zhitomira-zaklikaye-zhiteliv-mista-ne-chiniti-oporu-rosijskij-armiyi/" TargetMode="External"/><Relationship Id="rId4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life.fakty.com.ua/ua/astrolohiia/koly-zakinchytsya-vijna-v-ukrayini-astroprognoz/" TargetMode="External"/><Relationship Id="rId3" Type="http://schemas.openxmlformats.org/officeDocument/2006/relationships/image" Target="../media/image25.svg"/><Relationship Id="rId7" Type="http://schemas.openxmlformats.org/officeDocument/2006/relationships/hyperlink" Target="https://www.unian.ua/lite/astrology/koli-zakinchitsya-viyna-v-ukrajini-2022-ostanni-novini-vid-astrologiv-11740270.html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hyperlink" Target="https://1plus1.ua/novyny/so-cekae-ukrainu-veliki-zmini-ta-koli-zakincitsa-vijna-prognozi-astrologiv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A4C124D-C500-4036-BC25-96B56364E51A}"/>
              </a:ext>
            </a:extLst>
          </p:cNvPr>
          <p:cNvSpPr/>
          <p:nvPr/>
        </p:nvSpPr>
        <p:spPr>
          <a:xfrm>
            <a:off x="0" y="0"/>
            <a:ext cx="12192000" cy="13152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367E969-59B1-4422-A4B0-2182889A6098}"/>
              </a:ext>
            </a:extLst>
          </p:cNvPr>
          <p:cNvGrpSpPr/>
          <p:nvPr/>
        </p:nvGrpSpPr>
        <p:grpSpPr>
          <a:xfrm>
            <a:off x="2265762" y="1430179"/>
            <a:ext cx="7660476" cy="4781988"/>
            <a:chOff x="1504236" y="443883"/>
            <a:chExt cx="8919201" cy="5611318"/>
          </a:xfrm>
        </p:grpSpPr>
        <p:pic>
          <p:nvPicPr>
            <p:cNvPr id="1026" name="Picture 2" descr="Nikola Besic (@nikola_besic) / Twitter">
              <a:extLst>
                <a:ext uri="{FF2B5EF4-FFF2-40B4-BE49-F238E27FC236}">
                  <a16:creationId xmlns:a16="http://schemas.microsoft.com/office/drawing/2014/main" id="{CF51A165-1B1F-4920-A516-4D0549BD7B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1349" y="443883"/>
              <a:ext cx="4209787" cy="5611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94062E67-3B43-4A10-9570-08CF4DBAB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4236" y="443883"/>
              <a:ext cx="2256044" cy="2510772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41079810-DA3F-411D-851E-874668E7FD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0"/>
            <a:stretch/>
          </p:blipFill>
          <p:spPr>
            <a:xfrm>
              <a:off x="1504236" y="2953368"/>
              <a:ext cx="2256044" cy="310183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BFAAB67E-A14F-4E80-A3EA-E33041728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2205" y="3530432"/>
              <a:ext cx="2451232" cy="2524769"/>
            </a:xfrm>
            <a:prstGeom prst="rect">
              <a:avLst/>
            </a:prstGeom>
          </p:spPr>
        </p:pic>
        <p:pic>
          <p:nvPicPr>
            <p:cNvPr id="1028" name="Picture 4" descr="The first day of Russia's invasion of Ukraine on the front pages of  European newspapers - American Chronicles">
              <a:extLst>
                <a:ext uri="{FF2B5EF4-FFF2-40B4-BE49-F238E27FC236}">
                  <a16:creationId xmlns:a16="http://schemas.microsoft.com/office/drawing/2014/main" id="{8710A6DF-C4D9-4745-B76B-752B408219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3" t="7486" r="11108" b="9256"/>
            <a:stretch/>
          </p:blipFill>
          <p:spPr bwMode="auto">
            <a:xfrm>
              <a:off x="7971136" y="443883"/>
              <a:ext cx="2452301" cy="3086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6D716AA-8836-4839-890A-A3DC9D0E0D08}"/>
              </a:ext>
            </a:extLst>
          </p:cNvPr>
          <p:cNvSpPr txBox="1"/>
          <p:nvPr/>
        </p:nvSpPr>
        <p:spPr>
          <a:xfrm>
            <a:off x="986118" y="114925"/>
            <a:ext cx="1021976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3200" b="1" dirty="0">
                <a:solidFill>
                  <a:srgbClr val="E4F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 загрози та способи захисту від негативного інформаційно-психологічного впливу.</a:t>
            </a:r>
            <a:endParaRPr lang="ru-RU" sz="5400" b="1" dirty="0">
              <a:solidFill>
                <a:srgbClr val="E4F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4E6BDF-BF70-4FC6-AF1B-2B2A2D82D92B}"/>
              </a:ext>
            </a:extLst>
          </p:cNvPr>
          <p:cNvSpPr txBox="1"/>
          <p:nvPr/>
        </p:nvSpPr>
        <p:spPr>
          <a:xfrm>
            <a:off x="137160" y="6242647"/>
            <a:ext cx="11917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solidFill>
                  <a:srgbClr val="9AA7A7"/>
                </a:solidFill>
              </a:rPr>
              <a:t>Джерело: </a:t>
            </a:r>
            <a:r>
              <a:rPr lang="uk-UA" sz="12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https://ms.detector.media/presa-u-sviti/post/29106/2022-03-04-zelenskyy-ta-ukraina-obiednaly-svit-v-imya-svobody-viyna-rosii-proty-ukrainy-na-obkladynkakh-svitovykh-vydan/</a:t>
            </a:r>
            <a:endParaRPr lang="uk-UA" sz="12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uk-UA" sz="12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https://ms.detector.media/presa-u-sviti/post/29070/2022-03-01-ii-krov-na-yogo-rukakh-svitovi-zmi-pro-viynu-putina-proty-ukrainy/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75077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9E5519-E6DF-48AD-A766-093764CD8A32}"/>
              </a:ext>
            </a:extLst>
          </p:cNvPr>
          <p:cNvSpPr txBox="1"/>
          <p:nvPr/>
        </p:nvSpPr>
        <p:spPr>
          <a:xfrm>
            <a:off x="6874455" y="1976084"/>
            <a:ext cx="4978023" cy="460526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1800"/>
              </a:spcAft>
            </a:pPr>
            <a:r>
              <a:rPr lang="uk-UA" sz="3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Скільки часу на день ви витрачаєте на </a:t>
            </a:r>
            <a:r>
              <a:rPr lang="uk-UA" sz="31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медіаспоживання</a:t>
            </a:r>
            <a:r>
              <a:rPr lang="uk-UA" sz="3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загалом?</a:t>
            </a:r>
            <a:endParaRPr lang="ru-RU" sz="3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uk-UA" sz="3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На</a:t>
            </a:r>
            <a:r>
              <a:rPr lang="uk-UA" sz="31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3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який із секторів / </a:t>
            </a:r>
            <a:r>
              <a:rPr lang="uk-UA" sz="31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підсекторів</a:t>
            </a:r>
            <a:r>
              <a:rPr lang="uk-UA" sz="31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ви витрачаєте найбільше часу?</a:t>
            </a:r>
            <a:endParaRPr lang="ru-RU" sz="3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uk-UA" sz="3100" dirty="0">
                <a:effectLst/>
                <a:ea typeface="Times New Roman" panose="02020603050405020304" pitchFamily="18" charset="0"/>
              </a:rPr>
              <a:t>Чому саме на нього?</a:t>
            </a:r>
            <a:endParaRPr lang="ru-RU" sz="3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907128-11EC-4E5F-9B36-0D8C376928CC}"/>
              </a:ext>
            </a:extLst>
          </p:cNvPr>
          <p:cNvSpPr txBox="1"/>
          <p:nvPr/>
        </p:nvSpPr>
        <p:spPr>
          <a:xfrm>
            <a:off x="6310133" y="1237566"/>
            <a:ext cx="2945834" cy="5847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ru-RU" sz="3200" b="1" dirty="0"/>
              <a:t>ЗАПИТАННЯ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991207C-0408-4A1F-A32B-61D718666205}"/>
              </a:ext>
            </a:extLst>
          </p:cNvPr>
          <p:cNvSpPr/>
          <p:nvPr/>
        </p:nvSpPr>
        <p:spPr>
          <a:xfrm>
            <a:off x="6380544" y="3761412"/>
            <a:ext cx="287939" cy="2879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7E81282E-5719-4D78-839E-C50E6B6D4442}"/>
              </a:ext>
            </a:extLst>
          </p:cNvPr>
          <p:cNvSpPr/>
          <p:nvPr/>
        </p:nvSpPr>
        <p:spPr>
          <a:xfrm>
            <a:off x="6380545" y="5428118"/>
            <a:ext cx="287939" cy="2879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89042AB-47A7-4182-AA1F-60E6ABDDFCAB}"/>
              </a:ext>
            </a:extLst>
          </p:cNvPr>
          <p:cNvSpPr/>
          <p:nvPr/>
        </p:nvSpPr>
        <p:spPr>
          <a:xfrm>
            <a:off x="6380544" y="2122023"/>
            <a:ext cx="287939" cy="2879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2B73B0-6291-4C32-9632-AFBD80A31231}"/>
              </a:ext>
            </a:extLst>
          </p:cNvPr>
          <p:cNvSpPr txBox="1"/>
          <p:nvPr/>
        </p:nvSpPr>
        <p:spPr>
          <a:xfrm>
            <a:off x="0" y="272534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 err="1"/>
              <a:t>Споживання</a:t>
            </a:r>
            <a:r>
              <a:rPr lang="ru-RU" sz="3600" b="1" dirty="0"/>
              <a:t> </a:t>
            </a:r>
            <a:r>
              <a:rPr lang="ru-RU" sz="3600" b="1" dirty="0" err="1"/>
              <a:t>інформації</a:t>
            </a:r>
            <a:r>
              <a:rPr lang="ru-RU" sz="3600" b="1" dirty="0"/>
              <a:t> / </a:t>
            </a:r>
            <a:r>
              <a:rPr lang="ru-RU" sz="3600" b="1" dirty="0" err="1"/>
              <a:t>медіа</a:t>
            </a:r>
            <a:r>
              <a:rPr lang="ru-RU" sz="3600" b="1" dirty="0"/>
              <a:t> </a:t>
            </a:r>
            <a:r>
              <a:rPr lang="ru-RU" sz="3600" b="1" dirty="0" err="1"/>
              <a:t>під</a:t>
            </a:r>
            <a:r>
              <a:rPr lang="ru-RU" sz="3600" b="1" dirty="0"/>
              <a:t> час </a:t>
            </a:r>
            <a:r>
              <a:rPr lang="ru-RU" sz="3600" b="1" dirty="0" err="1"/>
              <a:t>війни</a:t>
            </a:r>
            <a:endParaRPr lang="uk-UA" sz="3600" b="1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FCE32DA-295C-4ECC-99C6-FC96D5FF402C}"/>
              </a:ext>
            </a:extLst>
          </p:cNvPr>
          <p:cNvCxnSpPr>
            <a:cxnSpLocks/>
          </p:cNvCxnSpPr>
          <p:nvPr/>
        </p:nvCxnSpPr>
        <p:spPr>
          <a:xfrm>
            <a:off x="701040" y="965200"/>
            <a:ext cx="1078992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93AC98C-DF74-41E1-A6B2-C29C28A3D3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75" t="1432" r="9169" b="5303"/>
          <a:stretch/>
        </p:blipFill>
        <p:spPr>
          <a:xfrm>
            <a:off x="296823" y="1011536"/>
            <a:ext cx="5278419" cy="568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2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881158" y="142853"/>
            <a:ext cx="8501122" cy="1470025"/>
          </a:xfrm>
          <a:noFill/>
        </p:spPr>
        <p:txBody>
          <a:bodyPr anchor="t">
            <a:normAutofit fontScale="90000"/>
          </a:bodyPr>
          <a:lstStyle/>
          <a:p>
            <a:pPr algn="l">
              <a:defRPr/>
            </a:pPr>
            <a:r>
              <a:rPr lang="uk-UA" sz="3600" b="1" cap="all" dirty="0">
                <a:effectLst>
                  <a:reflection blurRad="12700" stA="48000" endA="300" endPos="55000" dir="5400000" sy="-90000" algn="bl" rotWithShape="0"/>
                </a:effectLst>
                <a:cs typeface="+mj-cs"/>
              </a:rPr>
              <a:t> </a:t>
            </a:r>
            <a:r>
              <a:rPr lang="ru-RU" sz="3600" cap="all" dirty="0">
                <a:effectLst>
                  <a:reflection blurRad="12700" stA="48000" endA="300" endPos="55000" dir="5400000" sy="-90000" algn="bl" rotWithShape="0"/>
                </a:effectLst>
                <a:cs typeface="+mj-cs"/>
              </a:rPr>
              <a:t/>
            </a:r>
            <a:br>
              <a:rPr lang="ru-RU" sz="3600" cap="all" dirty="0">
                <a:effectLst>
                  <a:reflection blurRad="12700" stA="48000" endA="300" endPos="55000" dir="5400000" sy="-90000" algn="bl" rotWithShape="0"/>
                </a:effectLst>
                <a:cs typeface="+mj-cs"/>
              </a:rPr>
            </a:br>
            <a:r>
              <a:rPr lang="uk-UA" sz="3600" cap="all" dirty="0">
                <a:effectLst>
                  <a:reflection blurRad="12700" stA="48000" endA="300" endPos="55000" dir="5400000" sy="-90000" algn="bl" rotWithShape="0"/>
                </a:effectLst>
                <a:cs typeface="+mj-cs"/>
              </a:rPr>
              <a:t> </a:t>
            </a:r>
            <a:r>
              <a:rPr lang="ru-RU" sz="3600" cap="all" dirty="0">
                <a:effectLst>
                  <a:reflection blurRad="12700" stA="48000" endA="300" endPos="55000" dir="5400000" sy="-90000" algn="bl" rotWithShape="0"/>
                </a:effectLst>
                <a:cs typeface="+mj-cs"/>
              </a:rPr>
              <a:t/>
            </a:r>
            <a:br>
              <a:rPr lang="ru-RU" sz="3600" cap="all" dirty="0">
                <a:effectLst>
                  <a:reflection blurRad="12700" stA="48000" endA="300" endPos="55000" dir="5400000" sy="-90000" algn="bl" rotWithShape="0"/>
                </a:effectLst>
                <a:cs typeface="+mj-cs"/>
              </a:rPr>
            </a:br>
            <a:r>
              <a:rPr lang="ru-RU" sz="3600" cap="all" dirty="0">
                <a:effectLst>
                  <a:reflection blurRad="12700" stA="48000" endA="300" endPos="55000" dir="5400000" sy="-90000" algn="bl" rotWithShape="0"/>
                </a:effectLst>
                <a:cs typeface="+mj-cs"/>
              </a:rPr>
              <a:t/>
            </a:r>
            <a:br>
              <a:rPr lang="ru-RU" sz="3600" cap="all" dirty="0">
                <a:effectLst>
                  <a:reflection blurRad="12700" stA="48000" endA="300" endPos="55000" dir="5400000" sy="-90000" algn="bl" rotWithShape="0"/>
                </a:effectLst>
                <a:cs typeface="+mj-cs"/>
              </a:rPr>
            </a:br>
            <a:endParaRPr lang="ru-RU" sz="3600" cap="all" dirty="0">
              <a:effectLst>
                <a:reflection blurRad="12700" stA="48000" endA="300" endPos="55000" dir="5400000" sy="-90000" algn="bl" rotWithShape="0"/>
              </a:effectLst>
              <a:cs typeface="+mj-cs"/>
            </a:endParaRPr>
          </a:p>
        </p:txBody>
      </p:sp>
      <p:sp>
        <p:nvSpPr>
          <p:cNvPr id="88067" name="Номер слайда 13"/>
          <p:cNvSpPr txBox="1">
            <a:spLocks noGrp="1"/>
          </p:cNvSpPr>
          <p:nvPr/>
        </p:nvSpPr>
        <p:spPr bwMode="auto">
          <a:xfrm>
            <a:off x="9753601" y="6473825"/>
            <a:ext cx="7588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75EC1C34-E4A3-456D-BD5F-F0AFFEBEB013}" type="slidenum">
              <a:rPr lang="ru-RU" sz="1600">
                <a:solidFill>
                  <a:srgbClr val="FF0000"/>
                </a:solidFill>
                <a:latin typeface="Franklin Gothic Book" pitchFamily="34" charset="0"/>
              </a:rPr>
              <a:pPr algn="r" eaLnBrk="1" hangingPunct="1"/>
              <a:t>3</a:t>
            </a:fld>
            <a:endParaRPr lang="ru-RU" sz="1600">
              <a:solidFill>
                <a:srgbClr val="FF0000"/>
              </a:solidFill>
              <a:latin typeface="Franklin Gothic Book" pitchFamily="34" charset="0"/>
            </a:endParaRPr>
          </a:p>
        </p:txBody>
      </p:sp>
      <p:pic>
        <p:nvPicPr>
          <p:cNvPr id="88068" name="Picture 16" descr="k222608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0470">
            <a:off x="9264651" y="4868863"/>
            <a:ext cx="1254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9" name="Прямая соединительная линия 26"/>
          <p:cNvSpPr>
            <a:spLocks noChangeShapeType="1"/>
          </p:cNvSpPr>
          <p:nvPr/>
        </p:nvSpPr>
        <p:spPr bwMode="auto">
          <a:xfrm>
            <a:off x="2279650" y="1052513"/>
            <a:ext cx="8115300" cy="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88070" name="Picture 23" descr="вектор-иконы-bw-мозга-6421863"/>
          <p:cNvPicPr>
            <a:picLocks noChangeAspect="1" noChangeArrowheads="1"/>
          </p:cNvPicPr>
          <p:nvPr/>
        </p:nvPicPr>
        <p:blipFill>
          <a:blip r:embed="rId4" cstate="print">
            <a:lum brigh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1714500"/>
            <a:ext cx="3746500" cy="388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1" name="Picture 31" descr="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4" y="404813"/>
            <a:ext cx="2801937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2" name="Picture 32" descr="stock-vector-vintage-cartoon-tv-vector-illustration-7988367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908051"/>
            <a:ext cx="16573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3" name="Picture 7" descr="megaphone-155780_960_7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4724400"/>
            <a:ext cx="1273175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4" name="Picture 29" descr="re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0098" flipV="1">
            <a:off x="7496175" y="1754189"/>
            <a:ext cx="13223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5" name="Picture 21" descr="re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090626">
            <a:off x="7720807" y="2488407"/>
            <a:ext cx="1071562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6" name="Picture 12" descr="1430723317_3d-arrow-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024603">
            <a:off x="2855913" y="3851276"/>
            <a:ext cx="2754312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7" name="Picture 19" descr="1430723317_3d-arrow-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8188" flipV="1">
            <a:off x="3214689" y="2674939"/>
            <a:ext cx="2033587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8" name="Picture 28" descr="1430723317_3d-arrow-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4941" flipV="1">
            <a:off x="3511551" y="1485901"/>
            <a:ext cx="1693863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9" name="Picture 22" descr="fgtgtb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8838">
            <a:off x="1546226" y="1906588"/>
            <a:ext cx="138906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80" name="Picture 5" descr="vector-drawing-crowds-with-banners-and-flags_13167640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5013326"/>
            <a:ext cx="20161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81" name="Picture 6" descr="cell-42403_960_72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1" y="4076700"/>
            <a:ext cx="7207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82" name="Rectangle 3"/>
          <p:cNvSpPr>
            <a:spLocks noChangeArrowheads="1"/>
          </p:cNvSpPr>
          <p:nvPr/>
        </p:nvSpPr>
        <p:spPr bwMode="auto">
          <a:xfrm>
            <a:off x="6672263" y="5915026"/>
            <a:ext cx="3744912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uk-UA" sz="2600" b="1">
                <a:solidFill>
                  <a:srgbClr val="FF0000"/>
                </a:solidFill>
                <a:ea typeface="Calibri" pitchFamily="34" charset="0"/>
              </a:rPr>
              <a:t>Ідеологічні диверсії РФ</a:t>
            </a:r>
            <a:endParaRPr lang="uk-UA" sz="2600">
              <a:solidFill>
                <a:srgbClr val="FF0000"/>
              </a:solidFill>
              <a:ea typeface="Calibri" pitchFamily="34" charset="0"/>
            </a:endParaRPr>
          </a:p>
        </p:txBody>
      </p:sp>
      <p:sp>
        <p:nvSpPr>
          <p:cNvPr id="88083" name="AutoShape 27"/>
          <p:cNvSpPr>
            <a:spLocks noChangeArrowheads="1"/>
          </p:cNvSpPr>
          <p:nvPr/>
        </p:nvSpPr>
        <p:spPr bwMode="auto">
          <a:xfrm>
            <a:off x="5024439" y="2000251"/>
            <a:ext cx="371475" cy="504825"/>
          </a:xfrm>
          <a:prstGeom prst="star4">
            <a:avLst>
              <a:gd name="adj" fmla="val 12500"/>
            </a:avLst>
          </a:prstGeom>
          <a:solidFill>
            <a:srgbClr val="C6D9F1"/>
          </a:solidFill>
          <a:ln w="12700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sp>
        <p:nvSpPr>
          <p:cNvPr id="88084" name="AutoShape 18"/>
          <p:cNvSpPr>
            <a:spLocks noChangeArrowheads="1"/>
          </p:cNvSpPr>
          <p:nvPr/>
        </p:nvSpPr>
        <p:spPr bwMode="auto">
          <a:xfrm>
            <a:off x="5095876" y="2500314"/>
            <a:ext cx="371475" cy="504825"/>
          </a:xfrm>
          <a:prstGeom prst="star4">
            <a:avLst>
              <a:gd name="adj" fmla="val 12500"/>
            </a:avLst>
          </a:prstGeom>
          <a:solidFill>
            <a:srgbClr val="C6D9F1"/>
          </a:solidFill>
          <a:ln w="12700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sp>
        <p:nvSpPr>
          <p:cNvPr id="88085" name="AutoShape 11"/>
          <p:cNvSpPr>
            <a:spLocks noChangeArrowheads="1"/>
          </p:cNvSpPr>
          <p:nvPr/>
        </p:nvSpPr>
        <p:spPr bwMode="auto">
          <a:xfrm>
            <a:off x="5167314" y="3143251"/>
            <a:ext cx="371475" cy="504825"/>
          </a:xfrm>
          <a:prstGeom prst="star4">
            <a:avLst>
              <a:gd name="adj" fmla="val 12500"/>
            </a:avLst>
          </a:prstGeom>
          <a:solidFill>
            <a:srgbClr val="C6D9F1"/>
          </a:solidFill>
          <a:ln w="12700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sp>
        <p:nvSpPr>
          <p:cNvPr id="88086" name="AutoShape 26"/>
          <p:cNvSpPr>
            <a:spLocks noChangeArrowheads="1"/>
          </p:cNvSpPr>
          <p:nvPr/>
        </p:nvSpPr>
        <p:spPr bwMode="auto">
          <a:xfrm>
            <a:off x="7310439" y="2714626"/>
            <a:ext cx="371475" cy="504825"/>
          </a:xfrm>
          <a:prstGeom prst="star4">
            <a:avLst>
              <a:gd name="adj" fmla="val 12500"/>
            </a:avLst>
          </a:prstGeom>
          <a:solidFill>
            <a:srgbClr val="FFCCF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sp>
        <p:nvSpPr>
          <p:cNvPr id="88087" name="AutoShape 20"/>
          <p:cNvSpPr>
            <a:spLocks noChangeArrowheads="1"/>
          </p:cNvSpPr>
          <p:nvPr/>
        </p:nvSpPr>
        <p:spPr bwMode="auto">
          <a:xfrm>
            <a:off x="7167564" y="2214564"/>
            <a:ext cx="371475" cy="504825"/>
          </a:xfrm>
          <a:prstGeom prst="star4">
            <a:avLst>
              <a:gd name="adj" fmla="val 12500"/>
            </a:avLst>
          </a:prstGeom>
          <a:solidFill>
            <a:srgbClr val="FFCCF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sp>
        <p:nvSpPr>
          <p:cNvPr id="88088" name="AutoShape 15"/>
          <p:cNvSpPr>
            <a:spLocks noChangeArrowheads="1"/>
          </p:cNvSpPr>
          <p:nvPr/>
        </p:nvSpPr>
        <p:spPr bwMode="auto">
          <a:xfrm>
            <a:off x="7096126" y="3429001"/>
            <a:ext cx="371475" cy="504825"/>
          </a:xfrm>
          <a:prstGeom prst="star4">
            <a:avLst>
              <a:gd name="adj" fmla="val 12500"/>
            </a:avLst>
          </a:prstGeom>
          <a:solidFill>
            <a:srgbClr val="FFCCF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pic>
        <p:nvPicPr>
          <p:cNvPr id="88089" name="Picture 25" descr="об-ако-взрыва-вектора-30534403"/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6" y="1785938"/>
            <a:ext cx="2352675" cy="168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90" name="Picture 30" descr="ретро-ра-иоприемники-3262203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2643188"/>
            <a:ext cx="9715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91" name="Picture 9" descr="open-envelope-with-letter_318-3619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200">
            <a:off x="2779713" y="23272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92" name="Picture 8" descr="_318-6461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313" y="4786313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93" name="Picture 14" descr="60px-Soviet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4" y="3500439"/>
            <a:ext cx="9302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94" name="Rectangle 1"/>
          <p:cNvSpPr>
            <a:spLocks noChangeArrowheads="1"/>
          </p:cNvSpPr>
          <p:nvPr/>
        </p:nvSpPr>
        <p:spPr bwMode="auto">
          <a:xfrm>
            <a:off x="1703388" y="5857876"/>
            <a:ext cx="4608512" cy="7143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indent="450850" algn="ctr"/>
            <a:r>
              <a:rPr lang="uk-UA" sz="2400" b="1">
                <a:solidFill>
                  <a:srgbClr val="000099"/>
                </a:solidFill>
                <a:ea typeface="Calibri" pitchFamily="34" charset="0"/>
              </a:rPr>
              <a:t>Інформаційно-психологічний вплив</a:t>
            </a:r>
            <a:r>
              <a:rPr lang="uk-UA" b="1">
                <a:solidFill>
                  <a:srgbClr val="000099"/>
                </a:solidFill>
                <a:ea typeface="Calibri" pitchFamily="34" charset="0"/>
              </a:rPr>
              <a:t> </a:t>
            </a:r>
            <a:endParaRPr lang="uk-UA">
              <a:ea typeface="Calibri" pitchFamily="34" charset="0"/>
            </a:endParaRPr>
          </a:p>
        </p:txBody>
      </p:sp>
      <p:pic>
        <p:nvPicPr>
          <p:cNvPr id="88095" name="Picture 33" descr="_318-3848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5" y="908050"/>
            <a:ext cx="6985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96" name="Picture 24" descr="radio-tower-symbols-design-4473859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3" y="1341438"/>
            <a:ext cx="836612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97" name="Picture 13" descr="1587050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4" y="3500438"/>
            <a:ext cx="1368425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98" name="Rectangle 35"/>
          <p:cNvSpPr>
            <a:spLocks noChangeArrowheads="1"/>
          </p:cNvSpPr>
          <p:nvPr/>
        </p:nvSpPr>
        <p:spPr bwMode="auto">
          <a:xfrm>
            <a:off x="2711451" y="38100"/>
            <a:ext cx="6704013" cy="1036638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anchor="ctr">
            <a:spAutoFit/>
          </a:bodyPr>
          <a:lstStyle/>
          <a:p>
            <a:pPr indent="450850" algn="ctr"/>
            <a:r>
              <a:rPr lang="uk-UA" sz="2200" b="1" dirty="0">
                <a:solidFill>
                  <a:schemeClr val="bg1"/>
                </a:solidFill>
              </a:rPr>
              <a:t>ПРЕДМЕТ УРАЖЕННЯ ІНФОРМАЦІЙНОЇ ВІЙНИ  РОСІЇ ПРОТИ УКРАЇНИ</a:t>
            </a:r>
            <a:endParaRPr lang="ru-RU" sz="2200" dirty="0">
              <a:solidFill>
                <a:schemeClr val="bg1"/>
              </a:solidFill>
            </a:endParaRPr>
          </a:p>
          <a:p>
            <a:pPr indent="450850" algn="ctr" eaLnBrk="0" hangingPunct="0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8099" name="Rectangle 36"/>
          <p:cNvSpPr>
            <a:spLocks noChangeArrowheads="1"/>
          </p:cNvSpPr>
          <p:nvPr/>
        </p:nvSpPr>
        <p:spPr bwMode="auto">
          <a:xfrm>
            <a:off x="4367214" y="620713"/>
            <a:ext cx="3525837" cy="20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indent="450850" algn="ctr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indent="450850" algn="ctr" eaLnBrk="0" hangingPunct="0">
              <a:lnSpc>
                <a:spcPct val="75000"/>
              </a:lnSpc>
            </a:pPr>
            <a:r>
              <a:rPr lang="uk-UA" sz="1600" b="1" dirty="0">
                <a:solidFill>
                  <a:srgbClr val="6600CC"/>
                </a:solidFill>
                <a:latin typeface="Arial Black" pitchFamily="34" charset="0"/>
              </a:rPr>
              <a:t>СУСПІЛЬНА СВІДОМІСТЬ</a:t>
            </a:r>
          </a:p>
          <a:p>
            <a:pPr indent="450850" algn="ctr" eaLnBrk="0" hangingPunct="0">
              <a:lnSpc>
                <a:spcPct val="75000"/>
              </a:lnSpc>
            </a:pPr>
            <a:r>
              <a:rPr lang="uk-UA" sz="1600" b="1" dirty="0">
                <a:solidFill>
                  <a:srgbClr val="6600CC"/>
                </a:solidFill>
                <a:latin typeface="Arial Black" pitchFamily="34" charset="0"/>
              </a:rPr>
              <a:t> </a:t>
            </a:r>
          </a:p>
          <a:p>
            <a:pPr indent="450850" algn="ctr" eaLnBrk="0" hangingPunct="0">
              <a:lnSpc>
                <a:spcPct val="75000"/>
              </a:lnSpc>
            </a:pPr>
            <a:r>
              <a:rPr lang="uk-UA" sz="1600" b="1" dirty="0">
                <a:solidFill>
                  <a:srgbClr val="6600CC"/>
                </a:solidFill>
                <a:latin typeface="Arial Black" pitchFamily="34" charset="0"/>
              </a:rPr>
              <a:t>МЕНТАЛІТЕТ</a:t>
            </a:r>
          </a:p>
          <a:p>
            <a:pPr indent="450850" algn="ctr" eaLnBrk="0" hangingPunct="0">
              <a:lnSpc>
                <a:spcPct val="75000"/>
              </a:lnSpc>
            </a:pPr>
            <a:endParaRPr lang="uk-UA" sz="1600" b="1" dirty="0">
              <a:solidFill>
                <a:srgbClr val="6600CC"/>
              </a:solidFill>
              <a:latin typeface="Arial Black" pitchFamily="34" charset="0"/>
            </a:endParaRPr>
          </a:p>
          <a:p>
            <a:pPr indent="450850" algn="ctr" eaLnBrk="0" hangingPunct="0">
              <a:lnSpc>
                <a:spcPct val="75000"/>
              </a:lnSpc>
            </a:pPr>
            <a:r>
              <a:rPr lang="uk-UA" sz="1600" b="1" dirty="0">
                <a:solidFill>
                  <a:srgbClr val="6600CC"/>
                </a:solidFill>
                <a:latin typeface="Arial Black" pitchFamily="34" charset="0"/>
              </a:rPr>
              <a:t>ДУХОВНІ ЗАСАДИ</a:t>
            </a:r>
          </a:p>
          <a:p>
            <a:pPr indent="450850" algn="ctr" eaLnBrk="0" hangingPunct="0"/>
            <a:endParaRPr lang="ru-RU" sz="1600" dirty="0">
              <a:solidFill>
                <a:srgbClr val="6600CC"/>
              </a:solidFill>
            </a:endParaRPr>
          </a:p>
          <a:p>
            <a:pPr indent="450850" algn="ctr" eaLnBrk="0" hangingPunct="0"/>
            <a:endParaRPr lang="ru-RU" dirty="0"/>
          </a:p>
        </p:txBody>
      </p:sp>
      <p:sp>
        <p:nvSpPr>
          <p:cNvPr id="88100" name="Rectangle 37"/>
          <p:cNvSpPr>
            <a:spLocks noChangeArrowheads="1"/>
          </p:cNvSpPr>
          <p:nvPr/>
        </p:nvSpPr>
        <p:spPr bwMode="auto">
          <a:xfrm>
            <a:off x="5095875" y="658814"/>
            <a:ext cx="215265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/>
            <a:endParaRPr lang="uk-UA" sz="2400" b="1">
              <a:ea typeface="Calibri" pitchFamily="34" charset="0"/>
            </a:endParaRPr>
          </a:p>
          <a:p>
            <a:pPr indent="450850"/>
            <a:endParaRPr lang="uk-UA" sz="2400" b="1">
              <a:ea typeface="Calibri" pitchFamily="34" charset="0"/>
            </a:endParaRPr>
          </a:p>
          <a:p>
            <a:pPr indent="450850"/>
            <a:endParaRPr lang="ru-RU" sz="600">
              <a:ea typeface="Calibri" pitchFamily="34" charset="0"/>
            </a:endParaRPr>
          </a:p>
          <a:p>
            <a:pPr indent="450850" eaLnBrk="0" hangingPunct="0"/>
            <a:endParaRPr lang="ru-RU">
              <a:ea typeface="Calibri" pitchFamily="34" charset="0"/>
            </a:endParaRPr>
          </a:p>
        </p:txBody>
      </p:sp>
      <p:sp>
        <p:nvSpPr>
          <p:cNvPr id="88101" name="Rectangle 38"/>
          <p:cNvSpPr>
            <a:spLocks noChangeArrowheads="1"/>
          </p:cNvSpPr>
          <p:nvPr/>
        </p:nvSpPr>
        <p:spPr bwMode="auto">
          <a:xfrm>
            <a:off x="1524001" y="452735"/>
            <a:ext cx="63991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indent="450850"/>
            <a:r>
              <a:rPr lang="ru-RU"/>
              <a:t/>
            </a:r>
            <a:br>
              <a:rPr lang="ru-RU"/>
            </a:br>
            <a:endParaRPr lang="ru-RU"/>
          </a:p>
          <a:p>
            <a:pPr indent="450850" eaLnBrk="0" hangingPunct="0"/>
            <a:endParaRPr lang="ru-RU"/>
          </a:p>
        </p:txBody>
      </p:sp>
      <p:sp>
        <p:nvSpPr>
          <p:cNvPr id="88102" name="Rectangle 43"/>
          <p:cNvSpPr>
            <a:spLocks noChangeArrowheads="1"/>
          </p:cNvSpPr>
          <p:nvPr/>
        </p:nvSpPr>
        <p:spPr bwMode="auto">
          <a:xfrm>
            <a:off x="5159376" y="3189288"/>
            <a:ext cx="2663825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84138" algn="ctr">
              <a:lnSpc>
                <a:spcPct val="75000"/>
              </a:lnSpc>
            </a:pPr>
            <a:r>
              <a:rPr lang="uk-UA" b="1" dirty="0">
                <a:solidFill>
                  <a:srgbClr val="6600CC"/>
                </a:solidFill>
              </a:rPr>
              <a:t> </a:t>
            </a:r>
            <a:r>
              <a:rPr lang="uk-UA" sz="1600" b="1" dirty="0">
                <a:solidFill>
                  <a:srgbClr val="6600CC"/>
                </a:solidFill>
                <a:latin typeface="Arial Black" pitchFamily="34" charset="0"/>
              </a:rPr>
              <a:t>ІДЕОЛОГІЯ,</a:t>
            </a:r>
          </a:p>
          <a:p>
            <a:pPr indent="84138" algn="ctr">
              <a:lnSpc>
                <a:spcPct val="75000"/>
              </a:lnSpc>
            </a:pPr>
            <a:r>
              <a:rPr lang="uk-UA" sz="1600" b="1" dirty="0">
                <a:solidFill>
                  <a:srgbClr val="6600CC"/>
                </a:solidFill>
                <a:latin typeface="Arial Black" pitchFamily="34" charset="0"/>
              </a:rPr>
              <a:t> </a:t>
            </a:r>
          </a:p>
          <a:p>
            <a:pPr indent="84138" algn="ctr">
              <a:lnSpc>
                <a:spcPct val="75000"/>
              </a:lnSpc>
            </a:pPr>
            <a:r>
              <a:rPr lang="uk-UA" sz="1600" b="1" dirty="0">
                <a:solidFill>
                  <a:srgbClr val="6600CC"/>
                </a:solidFill>
                <a:latin typeface="Arial Black" pitchFamily="34" charset="0"/>
              </a:rPr>
              <a:t>ІСТОРИЧНА ПАМ’ЯТЬ</a:t>
            </a:r>
          </a:p>
          <a:p>
            <a:pPr indent="84138" algn="ctr">
              <a:lnSpc>
                <a:spcPct val="75000"/>
              </a:lnSpc>
            </a:pPr>
            <a:endParaRPr lang="uk-UA" sz="1600" b="1" dirty="0">
              <a:solidFill>
                <a:srgbClr val="6600CC"/>
              </a:solidFill>
              <a:latin typeface="Arial Black" pitchFamily="34" charset="0"/>
            </a:endParaRPr>
          </a:p>
          <a:p>
            <a:pPr indent="84138" algn="ctr">
              <a:lnSpc>
                <a:spcPct val="75000"/>
              </a:lnSpc>
            </a:pPr>
            <a:r>
              <a:rPr lang="uk-UA" sz="1600" b="1" dirty="0">
                <a:solidFill>
                  <a:srgbClr val="6600CC"/>
                </a:solidFill>
                <a:latin typeface="Arial Black" pitchFamily="34" charset="0"/>
              </a:rPr>
              <a:t> ПАТРІОТИЗМ</a:t>
            </a:r>
          </a:p>
          <a:p>
            <a:pPr indent="84138" algn="ctr">
              <a:lnSpc>
                <a:spcPct val="75000"/>
              </a:lnSpc>
            </a:pPr>
            <a:r>
              <a:rPr lang="uk-UA" sz="1600" b="1" dirty="0">
                <a:solidFill>
                  <a:srgbClr val="6600CC"/>
                </a:solidFill>
                <a:latin typeface="Arial Black" pitchFamily="34" charset="0"/>
              </a:rPr>
              <a:t> </a:t>
            </a:r>
          </a:p>
          <a:p>
            <a:pPr indent="84138" algn="ctr">
              <a:lnSpc>
                <a:spcPct val="75000"/>
              </a:lnSpc>
            </a:pPr>
            <a:r>
              <a:rPr lang="uk-UA" sz="1600" b="1" dirty="0">
                <a:solidFill>
                  <a:srgbClr val="6600CC"/>
                </a:solidFill>
                <a:latin typeface="Arial Black" pitchFamily="34" charset="0"/>
              </a:rPr>
              <a:t>КУЛЬТУРА</a:t>
            </a:r>
            <a:r>
              <a:rPr lang="uk-UA" dirty="0">
                <a:solidFill>
                  <a:srgbClr val="6600CC"/>
                </a:solidFill>
              </a:rPr>
              <a:t>.</a:t>
            </a:r>
            <a:r>
              <a:rPr lang="uk-UA" dirty="0"/>
              <a:t> </a:t>
            </a:r>
            <a:endParaRPr lang="ru-RU" sz="600" dirty="0"/>
          </a:p>
          <a:p>
            <a:pPr indent="84138" eaLnBrk="0" hangingPunct="0"/>
            <a:endParaRPr lang="ru-RU" dirty="0"/>
          </a:p>
        </p:txBody>
      </p:sp>
      <p:pic>
        <p:nvPicPr>
          <p:cNvPr id="88103" name="Picture 17" descr="re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12917">
            <a:off x="7259639" y="3562351"/>
            <a:ext cx="1609725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104" name="TextBox 50"/>
          <p:cNvSpPr txBox="1">
            <a:spLocks noChangeArrowheads="1"/>
          </p:cNvSpPr>
          <p:nvPr/>
        </p:nvSpPr>
        <p:spPr bwMode="auto">
          <a:xfrm>
            <a:off x="8472488" y="4149726"/>
            <a:ext cx="996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latin typeface="Franklin Gothic Book" pitchFamily="34" charset="0"/>
              </a:rPr>
              <a:t>Internet</a:t>
            </a:r>
            <a:endParaRPr lang="ru-RU">
              <a:latin typeface="Franklin Gothic Book" pitchFamily="34" charset="0"/>
            </a:endParaRPr>
          </a:p>
        </p:txBody>
      </p:sp>
      <p:pic>
        <p:nvPicPr>
          <p:cNvPr id="88105" name="Рисунок 51" descr="laptop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3429001"/>
            <a:ext cx="1655762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75742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to Cope With Anxiety About the War in Ukraine">
            <a:extLst>
              <a:ext uri="{FF2B5EF4-FFF2-40B4-BE49-F238E27FC236}">
                <a16:creationId xmlns:a16="http://schemas.microsoft.com/office/drawing/2014/main" id="{5F442205-B432-4610-8AA4-8D969CEC5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560" y="1368729"/>
            <a:ext cx="8136879" cy="457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9C3B2C-0EF6-439F-ACB6-B7463ED8A146}"/>
              </a:ext>
            </a:extLst>
          </p:cNvPr>
          <p:cNvSpPr txBox="1"/>
          <p:nvPr/>
        </p:nvSpPr>
        <p:spPr>
          <a:xfrm>
            <a:off x="594360" y="296595"/>
            <a:ext cx="10515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dirty="0">
                <a:effectLst/>
                <a:ea typeface="Times New Roman" panose="02020603050405020304" pitchFamily="18" charset="0"/>
              </a:rPr>
              <a:t>Емоції під час війни: як на нас впливають новини</a:t>
            </a:r>
            <a:endParaRPr lang="ru-RU" sz="360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5E51532-0D63-413B-AEF5-81E365423CF7}"/>
              </a:ext>
            </a:extLst>
          </p:cNvPr>
          <p:cNvCxnSpPr>
            <a:cxnSpLocks/>
          </p:cNvCxnSpPr>
          <p:nvPr/>
        </p:nvCxnSpPr>
        <p:spPr>
          <a:xfrm>
            <a:off x="701040" y="965200"/>
            <a:ext cx="1078992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D79E59A-1966-42D1-87DB-DB16A7DA6B88}"/>
              </a:ext>
            </a:extLst>
          </p:cNvPr>
          <p:cNvSpPr txBox="1"/>
          <p:nvPr/>
        </p:nvSpPr>
        <p:spPr>
          <a:xfrm>
            <a:off x="1950720" y="6008967"/>
            <a:ext cx="8213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solidFill>
                  <a:srgbClr val="9AA7A7"/>
                </a:solidFill>
              </a:rPr>
              <a:t>Джерело: </a:t>
            </a:r>
            <a:r>
              <a:rPr lang="sr-Latn-RS" sz="1200" u="sng" dirty="0">
                <a:solidFill>
                  <a:srgbClr val="9AA7A7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https://www.verywellmind.com/thmb/1E_AW1Dp0-3ava9bAgamQ99XuDE=/3000x1687/smart/filters:no_upscale()/1How-to-cope-with-anxiety-about-Ukraine-notext-e9e5d36c347e4b368474a14400b49d3b.jpg</a:t>
            </a:r>
            <a:endParaRPr lang="ru-RU" sz="1200" dirty="0">
              <a:solidFill>
                <a:srgbClr val="9AA7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08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Зображення" descr="Зображення"/>
          <p:cNvPicPr>
            <a:picLocks noChangeAspect="1"/>
          </p:cNvPicPr>
          <p:nvPr/>
        </p:nvPicPr>
        <p:blipFill>
          <a:blip r:embed="rId2">
            <a:alphaModFix amt="9239"/>
            <a:extLst/>
          </a:blip>
          <a:srcRect r="21494" b="17360"/>
          <a:stretch>
            <a:fillRect/>
          </a:stretch>
        </p:blipFill>
        <p:spPr>
          <a:xfrm>
            <a:off x="-1646088" y="-2992873"/>
            <a:ext cx="14114874" cy="9905377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Інформаційна війна для військового - це брехня і маніпуляції з ворожої сторони із єдиною метою – деморалізація особового складу, підрив довіри до вищого військово-політичного керівництва держави, нав'язування ворожих наративів, блокування або спотво"/>
          <p:cNvSpPr txBox="1">
            <a:spLocks noGrp="1"/>
          </p:cNvSpPr>
          <p:nvPr>
            <p:ph type="title"/>
          </p:nvPr>
        </p:nvSpPr>
        <p:spPr>
          <a:xfrm>
            <a:off x="423651" y="299813"/>
            <a:ext cx="5498296" cy="62583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 defTabSz="185166">
              <a:spcBef>
                <a:spcPts val="450"/>
              </a:spcBef>
              <a:defRPr sz="3564" b="0" spc="0">
                <a:solidFill>
                  <a:srgbClr val="1D212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b="1" dirty="0" err="1" smtClean="0">
                <a:solidFill>
                  <a:schemeClr val="tx1"/>
                </a:solidFill>
              </a:rPr>
              <a:t>Інформаціи</a:t>
            </a:r>
            <a:r>
              <a:rPr sz="2000" b="1" dirty="0" err="1">
                <a:solidFill>
                  <a:schemeClr val="tx1"/>
                </a:solidFill>
              </a:rPr>
              <a:t>̆на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війна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для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військового</a:t>
            </a:r>
            <a:r>
              <a:rPr sz="2000" dirty="0">
                <a:solidFill>
                  <a:schemeClr val="tx1"/>
                </a:solidFill>
              </a:rPr>
              <a:t> - </a:t>
            </a:r>
            <a:r>
              <a:rPr sz="2000" dirty="0" err="1">
                <a:solidFill>
                  <a:schemeClr val="tx1"/>
                </a:solidFill>
              </a:rPr>
              <a:t>це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брехня</a:t>
            </a:r>
            <a:r>
              <a:rPr sz="2000" dirty="0">
                <a:solidFill>
                  <a:schemeClr val="tx1"/>
                </a:solidFill>
              </a:rPr>
              <a:t> і </a:t>
            </a:r>
            <a:r>
              <a:rPr sz="2000" dirty="0" err="1">
                <a:solidFill>
                  <a:schemeClr val="tx1"/>
                </a:solidFill>
              </a:rPr>
              <a:t>маніпуляціі</a:t>
            </a:r>
            <a:r>
              <a:rPr sz="2000" dirty="0">
                <a:solidFill>
                  <a:schemeClr val="tx1"/>
                </a:solidFill>
              </a:rPr>
              <a:t>̈ з </a:t>
            </a:r>
            <a:r>
              <a:rPr sz="2000" dirty="0" err="1">
                <a:solidFill>
                  <a:schemeClr val="tx1"/>
                </a:solidFill>
              </a:rPr>
              <a:t>ворожої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сторони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із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єдиною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метою</a:t>
            </a:r>
            <a:r>
              <a:rPr sz="2000" dirty="0">
                <a:solidFill>
                  <a:schemeClr val="tx1"/>
                </a:solidFill>
              </a:rPr>
              <a:t> – </a:t>
            </a:r>
            <a:r>
              <a:rPr sz="2000" b="1" dirty="0" err="1">
                <a:solidFill>
                  <a:schemeClr val="tx1"/>
                </a:solidFill>
              </a:rPr>
              <a:t>деморалізація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особового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складу</a:t>
            </a:r>
            <a:r>
              <a:rPr sz="2000" dirty="0">
                <a:solidFill>
                  <a:schemeClr val="tx1"/>
                </a:solidFill>
              </a:rPr>
              <a:t>, </a:t>
            </a:r>
            <a:r>
              <a:rPr sz="2000" b="1" dirty="0" err="1">
                <a:solidFill>
                  <a:schemeClr val="tx1"/>
                </a:solidFill>
              </a:rPr>
              <a:t>підрив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довіри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до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вищого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військово-політичного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керівництва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держави</a:t>
            </a:r>
            <a:r>
              <a:rPr sz="2000" dirty="0">
                <a:solidFill>
                  <a:schemeClr val="tx1"/>
                </a:solidFill>
              </a:rPr>
              <a:t>, </a:t>
            </a:r>
            <a:r>
              <a:rPr sz="2000" dirty="0" err="1">
                <a:solidFill>
                  <a:schemeClr val="tx1"/>
                </a:solidFill>
              </a:rPr>
              <a:t>нав'язування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ворожих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наративів</a:t>
            </a:r>
            <a:r>
              <a:rPr sz="2000" dirty="0">
                <a:solidFill>
                  <a:schemeClr val="tx1"/>
                </a:solidFill>
              </a:rPr>
              <a:t>, </a:t>
            </a:r>
            <a:r>
              <a:rPr sz="2000" dirty="0" err="1">
                <a:solidFill>
                  <a:schemeClr val="tx1"/>
                </a:solidFill>
              </a:rPr>
              <a:t>блокування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або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спотворення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інформаційних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потоків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та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процесів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прийняття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рішень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супротивника</a:t>
            </a:r>
            <a:r>
              <a:rPr sz="2000" dirty="0">
                <a:solidFill>
                  <a:schemeClr val="tx1"/>
                </a:solidFill>
              </a:rPr>
              <a:t>. </a:t>
            </a:r>
            <a:endParaRPr sz="2000" dirty="0">
              <a:solidFill>
                <a:schemeClr val="tx1"/>
              </a:solidFill>
            </a:endParaRPr>
          </a:p>
          <a:p>
            <a:pPr algn="just" defTabSz="185166">
              <a:spcBef>
                <a:spcPts val="450"/>
              </a:spcBef>
              <a:defRPr sz="3564" b="0" spc="0">
                <a:solidFill>
                  <a:srgbClr val="1D212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 err="1">
                <a:solidFill>
                  <a:schemeClr val="tx1"/>
                </a:solidFill>
              </a:rPr>
              <a:t>Одним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із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інструментів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їі</a:t>
            </a:r>
            <a:r>
              <a:rPr sz="2000" dirty="0">
                <a:solidFill>
                  <a:schemeClr val="tx1"/>
                </a:solidFill>
              </a:rPr>
              <a:t>̈ </a:t>
            </a:r>
            <a:r>
              <a:rPr sz="2000" dirty="0" err="1">
                <a:solidFill>
                  <a:schemeClr val="tx1"/>
                </a:solidFill>
              </a:rPr>
              <a:t>ведення</a:t>
            </a:r>
            <a:r>
              <a:rPr sz="2000" dirty="0">
                <a:solidFill>
                  <a:schemeClr val="tx1"/>
                </a:solidFill>
              </a:rPr>
              <a:t> є </a:t>
            </a:r>
            <a:r>
              <a:rPr sz="2000" dirty="0" err="1">
                <a:solidFill>
                  <a:schemeClr val="tx1"/>
                </a:solidFill>
              </a:rPr>
              <a:t>поширення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фейків</a:t>
            </a:r>
            <a:r>
              <a:rPr sz="2000" dirty="0">
                <a:solidFill>
                  <a:schemeClr val="tx1"/>
                </a:solidFill>
              </a:rPr>
              <a:t>, </a:t>
            </a:r>
            <a:r>
              <a:rPr sz="2000" dirty="0" err="1">
                <a:solidFill>
                  <a:schemeClr val="tx1"/>
                </a:solidFill>
              </a:rPr>
              <a:t>перекручування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та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маніпуляціі</a:t>
            </a:r>
            <a:r>
              <a:rPr sz="2000" dirty="0">
                <a:solidFill>
                  <a:schemeClr val="tx1"/>
                </a:solidFill>
              </a:rPr>
              <a:t>̈, </a:t>
            </a:r>
            <a:r>
              <a:rPr sz="2000" dirty="0" err="1">
                <a:solidFill>
                  <a:schemeClr val="tx1"/>
                </a:solidFill>
              </a:rPr>
              <a:t>створення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антиукраїнських</a:t>
            </a:r>
            <a:r>
              <a:rPr sz="2000" dirty="0">
                <a:solidFill>
                  <a:schemeClr val="tx1"/>
                </a:solidFill>
              </a:rPr>
              <a:t>, </a:t>
            </a:r>
            <a:r>
              <a:rPr sz="2000" dirty="0" err="1">
                <a:solidFill>
                  <a:schemeClr val="tx1"/>
                </a:solidFill>
              </a:rPr>
              <a:t>дезінформаційних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каналів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інформаціі</a:t>
            </a:r>
            <a:r>
              <a:rPr sz="2000" dirty="0">
                <a:solidFill>
                  <a:schemeClr val="tx1"/>
                </a:solidFill>
              </a:rPr>
              <a:t>̈. </a:t>
            </a:r>
            <a:endParaRPr sz="2000" dirty="0">
              <a:solidFill>
                <a:schemeClr val="tx1"/>
              </a:solidFill>
            </a:endParaRPr>
          </a:p>
          <a:p>
            <a:pPr algn="just" defTabSz="185166">
              <a:spcBef>
                <a:spcPts val="450"/>
              </a:spcBef>
              <a:defRPr sz="3564" b="0" spc="0">
                <a:solidFill>
                  <a:srgbClr val="1D212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00" dirty="0" err="1">
                <a:solidFill>
                  <a:schemeClr val="tx1"/>
                </a:solidFill>
              </a:rPr>
              <a:t>Саме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для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цього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ворогом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були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створені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інформаційні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канали</a:t>
            </a:r>
            <a:r>
              <a:rPr sz="2000" dirty="0">
                <a:solidFill>
                  <a:schemeClr val="tx1"/>
                </a:solidFill>
              </a:rPr>
              <a:t> в telegram “</a:t>
            </a:r>
            <a:r>
              <a:rPr sz="2000" dirty="0" err="1">
                <a:solidFill>
                  <a:schemeClr val="tx1"/>
                </a:solidFill>
              </a:rPr>
              <a:t>Черговии</a:t>
            </a:r>
            <a:r>
              <a:rPr sz="2000" dirty="0">
                <a:solidFill>
                  <a:schemeClr val="tx1"/>
                </a:solidFill>
              </a:rPr>
              <a:t>̆ ООС” </a:t>
            </a:r>
            <a:r>
              <a:rPr sz="2000" dirty="0" err="1">
                <a:solidFill>
                  <a:schemeClr val="tx1"/>
                </a:solidFill>
              </a:rPr>
              <a:t>та</a:t>
            </a:r>
            <a:r>
              <a:rPr sz="2000" dirty="0">
                <a:solidFill>
                  <a:schemeClr val="tx1"/>
                </a:solidFill>
              </a:rPr>
              <a:t> “</a:t>
            </a:r>
            <a:r>
              <a:rPr sz="2000" dirty="0" err="1">
                <a:solidFill>
                  <a:schemeClr val="tx1"/>
                </a:solidFill>
              </a:rPr>
              <a:t>Начштабуˮ</a:t>
            </a:r>
            <a:r>
              <a:rPr sz="2000" dirty="0">
                <a:solidFill>
                  <a:schemeClr val="tx1"/>
                </a:solidFill>
              </a:rPr>
              <a:t>, </a:t>
            </a:r>
            <a:r>
              <a:rPr sz="2000" dirty="0" err="1">
                <a:solidFill>
                  <a:schemeClr val="tx1"/>
                </a:solidFill>
              </a:rPr>
              <a:t>замасковані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під</a:t>
            </a:r>
            <a:r>
              <a:rPr sz="2000" dirty="0">
                <a:solidFill>
                  <a:schemeClr val="tx1"/>
                </a:solidFill>
              </a:rPr>
              <a:t> “</a:t>
            </a:r>
            <a:r>
              <a:rPr sz="2000" dirty="0" err="1">
                <a:solidFill>
                  <a:schemeClr val="tx1"/>
                </a:solidFill>
              </a:rPr>
              <a:t>об'єктивні</a:t>
            </a:r>
            <a:r>
              <a:rPr sz="2000" dirty="0">
                <a:solidFill>
                  <a:schemeClr val="tx1"/>
                </a:solidFill>
              </a:rPr>
              <a:t>” </a:t>
            </a:r>
            <a:r>
              <a:rPr sz="2000" dirty="0" err="1">
                <a:solidFill>
                  <a:schemeClr val="tx1"/>
                </a:solidFill>
              </a:rPr>
              <a:t>новини</a:t>
            </a:r>
            <a:r>
              <a:rPr sz="2000" dirty="0">
                <a:solidFill>
                  <a:schemeClr val="tx1"/>
                </a:solidFill>
              </a:rPr>
              <a:t> з </a:t>
            </a:r>
            <a:r>
              <a:rPr sz="2000" dirty="0" err="1">
                <a:solidFill>
                  <a:schemeClr val="tx1"/>
                </a:solidFill>
              </a:rPr>
              <a:t>фронту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та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стан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справ</a:t>
            </a:r>
            <a:r>
              <a:rPr sz="2000" dirty="0">
                <a:solidFill>
                  <a:schemeClr val="tx1"/>
                </a:solidFill>
              </a:rPr>
              <a:t> в ЗС </a:t>
            </a:r>
            <a:r>
              <a:rPr sz="2000" dirty="0" err="1">
                <a:solidFill>
                  <a:schemeClr val="tx1"/>
                </a:solidFill>
              </a:rPr>
              <a:t>України</a:t>
            </a:r>
            <a:r>
              <a:rPr sz="2000" dirty="0">
                <a:solidFill>
                  <a:schemeClr val="tx1"/>
                </a:solidFill>
              </a:rPr>
              <a:t>. </a:t>
            </a:r>
            <a:r>
              <a:rPr sz="2000" dirty="0" err="1">
                <a:solidFill>
                  <a:schemeClr val="tx1"/>
                </a:solidFill>
              </a:rPr>
              <a:t>Цільова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аудиторія</a:t>
            </a:r>
            <a:r>
              <a:rPr sz="2000" dirty="0">
                <a:solidFill>
                  <a:schemeClr val="tx1"/>
                </a:solidFill>
              </a:rPr>
              <a:t> - </a:t>
            </a:r>
            <a:r>
              <a:rPr sz="2000" dirty="0" err="1">
                <a:solidFill>
                  <a:schemeClr val="tx1"/>
                </a:solidFill>
              </a:rPr>
              <a:t>особовии</a:t>
            </a:r>
            <a:r>
              <a:rPr sz="2000" dirty="0">
                <a:solidFill>
                  <a:schemeClr val="tx1"/>
                </a:solidFill>
              </a:rPr>
              <a:t>̆ </a:t>
            </a:r>
            <a:r>
              <a:rPr sz="2000" dirty="0" err="1">
                <a:solidFill>
                  <a:schemeClr val="tx1"/>
                </a:solidFill>
              </a:rPr>
              <a:t>склад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наших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військ</a:t>
            </a:r>
            <a:r>
              <a:rPr sz="2000" dirty="0">
                <a:solidFill>
                  <a:schemeClr val="tx1"/>
                </a:solidFill>
              </a:rPr>
              <a:t> (</a:t>
            </a:r>
            <a:r>
              <a:rPr sz="2000" dirty="0" err="1">
                <a:solidFill>
                  <a:schemeClr val="tx1"/>
                </a:solidFill>
              </a:rPr>
              <a:t>сил</a:t>
            </a:r>
            <a:r>
              <a:rPr sz="2000" dirty="0">
                <a:solidFill>
                  <a:schemeClr val="tx1"/>
                </a:solidFill>
              </a:rPr>
              <a:t>), </a:t>
            </a:r>
            <a:r>
              <a:rPr sz="2000" dirty="0" err="1">
                <a:solidFill>
                  <a:schemeClr val="tx1"/>
                </a:solidFill>
              </a:rPr>
              <a:t>мета</a:t>
            </a:r>
            <a:r>
              <a:rPr sz="2000" dirty="0">
                <a:solidFill>
                  <a:schemeClr val="tx1"/>
                </a:solidFill>
              </a:rPr>
              <a:t> - </a:t>
            </a:r>
            <a:r>
              <a:rPr sz="2000" b="1" dirty="0" err="1">
                <a:solidFill>
                  <a:schemeClr val="tx1"/>
                </a:solidFill>
              </a:rPr>
              <a:t>зниження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морально-психологічного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стану</a:t>
            </a:r>
            <a:r>
              <a:rPr sz="2000" b="1" dirty="0">
                <a:solidFill>
                  <a:schemeClr val="tx1"/>
                </a:solidFill>
              </a:rPr>
              <a:t>, </a:t>
            </a:r>
            <a:r>
              <a:rPr sz="2000" b="1" dirty="0" err="1">
                <a:solidFill>
                  <a:schemeClr val="tx1"/>
                </a:solidFill>
              </a:rPr>
              <a:t>деморалізація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та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втрата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довіри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до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своїх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командирів</a:t>
            </a:r>
            <a:r>
              <a:rPr sz="2000" b="1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158" name="рр.png" descr="рр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3731" y="3845085"/>
            <a:ext cx="4566527" cy="38281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Фото.png" descr="Фото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83481" y="0"/>
            <a:ext cx="4586777" cy="384508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50682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Зображення" descr="Зображення"/>
          <p:cNvPicPr>
            <a:picLocks noChangeAspect="1"/>
          </p:cNvPicPr>
          <p:nvPr/>
        </p:nvPicPr>
        <p:blipFill>
          <a:blip r:embed="rId2">
            <a:alphaModFix amt="58523"/>
            <a:extLst/>
          </a:blip>
          <a:stretch>
            <a:fillRect/>
          </a:stretch>
        </p:blipFill>
        <p:spPr>
          <a:xfrm>
            <a:off x="3987470" y="651848"/>
            <a:ext cx="8204530" cy="5797738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1.Відпишіться від анонімних телеграм каналів та російських інформаційних ресурсів, а особливо ТГ каналів “хароших русскіх”, тобто ті, що позиціонують себе  «протів вайни». Бо ми з вами знаємо, що хороший русскій тільки в чорному пакеті.…"/>
          <p:cNvSpPr txBox="1">
            <a:spLocks noGrp="1"/>
          </p:cNvSpPr>
          <p:nvPr>
            <p:ph type="title"/>
          </p:nvPr>
        </p:nvSpPr>
        <p:spPr>
          <a:xfrm>
            <a:off x="134955" y="-73520"/>
            <a:ext cx="3628969" cy="6523106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defRPr sz="3528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1.Відпишіться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від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анонімних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телеграм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каналів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російських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інформаційних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ресурсів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, а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особливо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ТГ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каналів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“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хароших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русскіх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”,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тобто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ті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позиціонують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себе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 «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протів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вайни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».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Бо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ми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з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вами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знаємо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хороший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русскій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тільки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в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чорному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пакеті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algn="just" defTabSz="220605">
              <a:defRPr sz="3528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just" defTabSz="220605">
              <a:defRPr sz="3528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just" defTabSz="220605">
              <a:defRPr sz="3528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Анонімні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телеграм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канали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це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не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про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інсайти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чи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якесь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закулісся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політики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/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війни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.    </a:t>
            </a:r>
          </a:p>
          <a:p>
            <a:pPr algn="just" defTabSz="220605">
              <a:defRPr sz="3528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Це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дієвий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інструмент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спекуляцій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поширення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чуток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з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метою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поширення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наративів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“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нє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всьо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так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адназначна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”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сумнівів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у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ваших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головах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18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серцях</a:t>
            </a: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  <a:endParaRPr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120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Символіка ДШВ.jpeg" descr="Символіка ДШВ.jpeg"/>
          <p:cNvPicPr>
            <a:picLocks noChangeAspect="1"/>
          </p:cNvPicPr>
          <p:nvPr/>
        </p:nvPicPr>
        <p:blipFill>
          <a:blip r:embed="rId2">
            <a:alphaModFix amt="25074"/>
            <a:extLst/>
          </a:blip>
          <a:stretch>
            <a:fillRect/>
          </a:stretch>
        </p:blipFill>
        <p:spPr>
          <a:xfrm>
            <a:off x="-762245" y="-9065"/>
            <a:ext cx="13752259" cy="6876130"/>
          </a:xfrm>
          <a:prstGeom prst="rect">
            <a:avLst/>
          </a:prstGeom>
          <a:ln w="12700">
            <a:miter lim="400000"/>
          </a:ln>
          <a:effectLst>
            <a:reflection endPos="40000" dir="5400000" sy="-100000" algn="bl" rotWithShape="0"/>
          </a:effectLst>
        </p:spPr>
      </p:pic>
      <p:sp>
        <p:nvSpPr>
          <p:cNvPr id="166" name="2. Відпишіться від агрегаторів новин. Агрегатори новин — це ті, хто “публікує новини першими”, 99% інформації там не відповідає дійсності та ці новини не є перевіреними/верифікованими.…"/>
          <p:cNvSpPr txBox="1">
            <a:spLocks noGrp="1"/>
          </p:cNvSpPr>
          <p:nvPr>
            <p:ph type="title"/>
          </p:nvPr>
        </p:nvSpPr>
        <p:spPr>
          <a:xfrm>
            <a:off x="214152" y="339643"/>
            <a:ext cx="4745776" cy="589490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just" defTabSz="225108">
              <a:defRPr sz="3600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2.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Відпишіться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від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агрегаторів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новин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Агрегатори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новин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—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це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ті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хто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“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публікує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новини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першими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”, 99%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інформації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там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не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відповідає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дійсності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ці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новини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не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є </a:t>
            </a:r>
            <a:r>
              <a:rPr sz="2200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перевіреними</a:t>
            </a:r>
            <a:r>
              <a:rPr sz="22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/</a:t>
            </a:r>
            <a:r>
              <a:rPr sz="2200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верифікованим</a:t>
            </a:r>
            <a:r>
              <a:rPr sz="22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.    </a:t>
            </a:r>
            <a:endParaRPr sz="22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just" defTabSz="225108">
              <a:defRPr sz="3600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Вони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женуться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за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хайпом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підписниками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і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тд.Яскравим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прикладом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такого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є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меседжі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як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“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Путін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прийняв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рішення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завдати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ядерного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удару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по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Україні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...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більше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деталей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....”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Прикладами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агрегаторів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є “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Труха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”, “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Инсайдер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”, “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Украина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сейчас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”, “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Реальная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Война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” і </a:t>
            </a:r>
            <a:r>
              <a:rPr sz="22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т.д</a:t>
            </a:r>
            <a:r>
              <a:rPr sz="22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algn="just" defTabSz="225108">
              <a:defRPr sz="3600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70" name="100 каналів.jpeg" descr="100 каналів.jpeg"/>
          <p:cNvPicPr>
            <a:picLocks noChangeAspect="1"/>
          </p:cNvPicPr>
          <p:nvPr/>
        </p:nvPicPr>
        <p:blipFill>
          <a:blip r:embed="rId3">
            <a:alphaModFix amt="87875"/>
            <a:extLst/>
          </a:blip>
          <a:stretch>
            <a:fillRect/>
          </a:stretch>
        </p:blipFill>
        <p:spPr>
          <a:xfrm>
            <a:off x="5212619" y="9065"/>
            <a:ext cx="6979381" cy="6858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733694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Зображення" descr="Зображення"/>
          <p:cNvPicPr>
            <a:picLocks noChangeAspect="1"/>
          </p:cNvPicPr>
          <p:nvPr/>
        </p:nvPicPr>
        <p:blipFill>
          <a:blip r:embed="rId2">
            <a:alphaModFix amt="40288"/>
            <a:extLst/>
          </a:blip>
          <a:srcRect t="5691" r="29285"/>
          <a:stretch>
            <a:fillRect/>
          </a:stretch>
        </p:blipFill>
        <p:spPr>
          <a:xfrm>
            <a:off x="3641144" y="-2065041"/>
            <a:ext cx="9963099" cy="8869307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3. Мінімізуйте соціальні мережі. Там найбільша концентрація паніки реальної та штучної. Ми повинні розуміти, що ситуація складна і багатогранна і часто потребує експертизи дуже вузьких спеціалістів, і це створює дуже плодючий грунт для спекуляцій ворога,"/>
          <p:cNvSpPr txBox="1">
            <a:spLocks noGrp="1"/>
          </p:cNvSpPr>
          <p:nvPr>
            <p:ph type="title"/>
          </p:nvPr>
        </p:nvSpPr>
        <p:spPr>
          <a:xfrm>
            <a:off x="537432" y="368491"/>
            <a:ext cx="7623929" cy="7143262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 defTabSz="117056">
              <a:defRPr sz="2807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1800" dirty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Мінімізуйте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соціальні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мережі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Там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найбільша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концентрація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паніки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реальної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штучної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Ми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повинні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розуміти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ситуація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складна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і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багатогранна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і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часто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потребує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експертизи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дуже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вузьких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спеціалістів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, і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це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створює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дуже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плодючий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грунт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для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спекуляцій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ворога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, а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те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ми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отримуємо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з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соцмереж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то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лише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верши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айсбергу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Тому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головне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слід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пам’ятати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—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немає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простих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відповідей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на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складні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питання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Взагалі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в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житті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немає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простих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відповідей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бо</a:t>
            </a:r>
            <a:r>
              <a:rPr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прості</a:t>
            </a:r>
            <a:r>
              <a:rPr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відповіді</a:t>
            </a:r>
            <a:r>
              <a:rPr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ведуть</a:t>
            </a:r>
            <a:r>
              <a:rPr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нас</a:t>
            </a:r>
            <a:r>
              <a:rPr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до</a:t>
            </a:r>
            <a:r>
              <a:rPr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згубних</a:t>
            </a:r>
            <a:r>
              <a:rPr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результатів</a:t>
            </a:r>
            <a:r>
              <a:rPr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  <a:br>
              <a:rPr sz="2000" b="1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Розкол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Росіяни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шукають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тріщини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працюють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щоб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ці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тріщини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стали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розломами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Як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це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працює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? І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яка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мета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?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Мета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стара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і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банальна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як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сотні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років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тому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: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щоб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українець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пішов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проти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українця</a:t>
            </a:r>
            <a:r>
              <a:rPr sz="20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,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щоб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розпалити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розбрат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ворожнечу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b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sz="20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endParaRPr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just" defTabSz="117056">
              <a:defRPr sz="2288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just" defTabSz="117056">
              <a:defRPr sz="2288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just" defTabSz="117056">
              <a:defRPr sz="2288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just" defTabSz="117056">
              <a:defRPr sz="2288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just" defTabSz="117056">
              <a:defRPr sz="2288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3949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Зображення"/>
          <p:cNvGrpSpPr/>
          <p:nvPr/>
        </p:nvGrpSpPr>
        <p:grpSpPr>
          <a:xfrm>
            <a:off x="-1902480" y="-58424"/>
            <a:ext cx="14599959" cy="8435363"/>
            <a:chOff x="0" y="0"/>
            <a:chExt cx="29199916" cy="16870723"/>
          </a:xfrm>
        </p:grpSpPr>
        <p:pic>
          <p:nvPicPr>
            <p:cNvPr id="202" name="Зображення" descr="Зображення"/>
            <p:cNvPicPr>
              <a:picLocks noChangeAspect="1"/>
            </p:cNvPicPr>
            <p:nvPr/>
          </p:nvPicPr>
          <p:blipFill>
            <a:blip r:embed="rId2">
              <a:alphaModFix amt="88886"/>
              <a:extLst/>
            </a:blip>
            <a:stretch>
              <a:fillRect/>
            </a:stretch>
          </p:blipFill>
          <p:spPr>
            <a:xfrm>
              <a:off x="127000" y="88900"/>
              <a:ext cx="28945917" cy="1654052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1" name="Зображення" descr="Зображення"/>
            <p:cNvPicPr>
              <a:picLocks/>
            </p:cNvPicPr>
            <p:nvPr/>
          </p:nvPicPr>
          <p:blipFill>
            <a:blip r:embed="rId3">
              <a:alphaModFix amt="88886"/>
              <a:extLst/>
            </a:blip>
            <a:stretch>
              <a:fillRect/>
            </a:stretch>
          </p:blipFill>
          <p:spPr>
            <a:xfrm>
              <a:off x="0" y="0"/>
              <a:ext cx="29199917" cy="16870724"/>
            </a:xfrm>
            <a:prstGeom prst="rect">
              <a:avLst/>
            </a:prstGeom>
            <a:effectLst/>
          </p:spPr>
        </p:pic>
      </p:grpSp>
      <p:sp>
        <p:nvSpPr>
          <p:cNvPr id="204" name="7. Стоп інтенет-срач. Припиніть сваритися і доводити комусь щось в соцмережах і особливо у коментарях до дописів. Важливо пам’ятати, що це працює на внутрішнє роз’єднання та розбалансування внутрішньої єдності. А саме цього прагне у своїй діяльності зара"/>
          <p:cNvSpPr txBox="1">
            <a:spLocks noGrp="1"/>
          </p:cNvSpPr>
          <p:nvPr>
            <p:ph type="title"/>
          </p:nvPr>
        </p:nvSpPr>
        <p:spPr>
          <a:xfrm>
            <a:off x="805217" y="1281203"/>
            <a:ext cx="9853683" cy="2581114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 defTabSz="222856">
              <a:defRPr sz="3366" b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uk-UA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4</a:t>
            </a:r>
            <a:r>
              <a:rPr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sz="24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Стоп</a:t>
            </a:r>
            <a:r>
              <a:rPr sz="24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інтенет-срач</a:t>
            </a:r>
            <a:r>
              <a:rPr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Припиніть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сваритися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і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доводити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комусь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щось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в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соцмережах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і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особливо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у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коментарях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до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дописів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Важливо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пам’ятати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це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працює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на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внутрішнє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роз’єднання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розбалансування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внутрішньої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єдності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. А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саме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цього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прагне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у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своїй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діяльності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зараз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російське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ІПСО (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інформаційно-психологічні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операції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).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Якщо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вже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дуже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чешеться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написати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щось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то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робіть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це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у </a:t>
            </a:r>
            <a:r>
              <a:rPr sz="24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коректній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формі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, з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аргументами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фактами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, з</a:t>
            </a:r>
            <a:r>
              <a:rPr sz="2400" u="sng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мінімум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емоцій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та</a:t>
            </a:r>
            <a:r>
              <a:rPr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b="1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без</a:t>
            </a:r>
            <a:r>
              <a:rPr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переходів</a:t>
            </a:r>
            <a:r>
              <a:rPr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на</a:t>
            </a:r>
            <a:r>
              <a:rPr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особистості</a:t>
            </a:r>
            <a:r>
              <a:rPr sz="24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56510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Зображення" descr="Зображення"/>
          <p:cNvPicPr>
            <a:picLocks noChangeAspect="1"/>
          </p:cNvPicPr>
          <p:nvPr/>
        </p:nvPicPr>
        <p:blipFill>
          <a:blip r:embed="rId2">
            <a:alphaModFix amt="33055"/>
            <a:extLst/>
          </a:blip>
          <a:stretch>
            <a:fillRect/>
          </a:stretch>
        </p:blipFill>
        <p:spPr>
          <a:xfrm>
            <a:off x="-25400" y="113512"/>
            <a:ext cx="5868582" cy="7824776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9. Найважливіші новини і найважливішу інформацію ви обов’язково дізнаєтеся, навіть якщо ви не будете до цього докладати зусиль. Ключові події, що мають реальне значення для кожного з нас швидко розносяться та доходять до усіх громадян протягом годин."/>
          <p:cNvSpPr txBox="1">
            <a:spLocks noGrp="1"/>
          </p:cNvSpPr>
          <p:nvPr>
            <p:ph type="title"/>
          </p:nvPr>
        </p:nvSpPr>
        <p:spPr>
          <a:xfrm>
            <a:off x="274931" y="4349290"/>
            <a:ext cx="5267920" cy="1861104"/>
          </a:xfrm>
          <a:prstGeom prst="rect">
            <a:avLst/>
          </a:prstGeom>
        </p:spPr>
        <p:txBody>
          <a:bodyPr>
            <a:noAutofit/>
          </a:bodyPr>
          <a:lstStyle>
            <a:lvl1pPr algn="just" defTabSz="450215">
              <a:lnSpc>
                <a:spcPct val="100000"/>
              </a:lnSpc>
              <a:defRPr sz="3900" b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lang="uk-UA" sz="2800" dirty="0">
                <a:latin typeface="Arial Black" panose="020B0A04020102020204" pitchFamily="34" charset="0"/>
              </a:rPr>
              <a:t>5</a:t>
            </a:r>
            <a:r>
              <a:rPr sz="2800" dirty="0" smtClean="0">
                <a:latin typeface="Arial Black" panose="020B0A04020102020204" pitchFamily="34" charset="0"/>
              </a:rPr>
              <a:t>. </a:t>
            </a:r>
            <a:r>
              <a:rPr sz="2800" dirty="0" err="1" smtClean="0">
                <a:latin typeface="Arial Black" panose="020B0A04020102020204" pitchFamily="34" charset="0"/>
              </a:rPr>
              <a:t>Найважливіші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новини</a:t>
            </a:r>
            <a:r>
              <a:rPr sz="2800" dirty="0" smtClean="0">
                <a:latin typeface="Arial Black" panose="020B0A04020102020204" pitchFamily="34" charset="0"/>
              </a:rPr>
              <a:t> і </a:t>
            </a:r>
            <a:r>
              <a:rPr sz="2800" dirty="0" err="1" smtClean="0">
                <a:latin typeface="Arial Black" panose="020B0A04020102020204" pitchFamily="34" charset="0"/>
              </a:rPr>
              <a:t>найважливішу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інформацію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ви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обов’язково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дізнаєтеся</a:t>
            </a:r>
            <a:r>
              <a:rPr sz="2800" dirty="0" smtClean="0">
                <a:latin typeface="Arial Black" panose="020B0A04020102020204" pitchFamily="34" charset="0"/>
              </a:rPr>
              <a:t>, </a:t>
            </a:r>
            <a:r>
              <a:rPr sz="2800" dirty="0" err="1" smtClean="0">
                <a:latin typeface="Arial Black" panose="020B0A04020102020204" pitchFamily="34" charset="0"/>
              </a:rPr>
              <a:t>навіть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якщо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ви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не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будете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до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цього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докладати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зусиль</a:t>
            </a:r>
            <a:r>
              <a:rPr sz="2800" dirty="0" smtClean="0">
                <a:latin typeface="Arial Black" panose="020B0A04020102020204" pitchFamily="34" charset="0"/>
              </a:rPr>
              <a:t>. </a:t>
            </a:r>
            <a:r>
              <a:rPr sz="2800" dirty="0" err="1" smtClean="0">
                <a:latin typeface="Arial Black" panose="020B0A04020102020204" pitchFamily="34" charset="0"/>
              </a:rPr>
              <a:t>Ключові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події</a:t>
            </a:r>
            <a:r>
              <a:rPr sz="2800" dirty="0" smtClean="0">
                <a:latin typeface="Arial Black" panose="020B0A04020102020204" pitchFamily="34" charset="0"/>
              </a:rPr>
              <a:t>, </a:t>
            </a:r>
            <a:r>
              <a:rPr sz="2800" dirty="0" err="1" smtClean="0">
                <a:latin typeface="Arial Black" panose="020B0A04020102020204" pitchFamily="34" charset="0"/>
              </a:rPr>
              <a:t>що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мають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реальне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значення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для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кожного</a:t>
            </a:r>
            <a:r>
              <a:rPr sz="2800" dirty="0" smtClean="0">
                <a:latin typeface="Arial Black" panose="020B0A04020102020204" pitchFamily="34" charset="0"/>
              </a:rPr>
              <a:t> з </a:t>
            </a:r>
            <a:r>
              <a:rPr sz="2800" dirty="0" err="1" smtClean="0">
                <a:latin typeface="Arial Black" panose="020B0A04020102020204" pitchFamily="34" charset="0"/>
              </a:rPr>
              <a:t>нас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швидко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розносяться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та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доходять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до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усіх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громадян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протягом</a:t>
            </a:r>
            <a:r>
              <a:rPr sz="2800" dirty="0" smtClean="0">
                <a:latin typeface="Arial Black" panose="020B0A04020102020204" pitchFamily="34" charset="0"/>
              </a:rPr>
              <a:t> </a:t>
            </a:r>
            <a:r>
              <a:rPr sz="2800" dirty="0" err="1" smtClean="0">
                <a:latin typeface="Arial Black" panose="020B0A04020102020204" pitchFamily="34" charset="0"/>
              </a:rPr>
              <a:t>годин</a:t>
            </a:r>
            <a:r>
              <a:rPr sz="2800" dirty="0" smtClean="0">
                <a:latin typeface="Arial Black" panose="020B0A04020102020204" pitchFamily="34" charset="0"/>
              </a:rPr>
              <a:t>.</a:t>
            </a:r>
            <a:endParaRPr sz="2800" dirty="0">
              <a:latin typeface="Arial Black" panose="020B0A04020102020204" pitchFamily="34" charset="0"/>
            </a:endParaRPr>
          </a:p>
        </p:txBody>
      </p:sp>
      <p:pic>
        <p:nvPicPr>
          <p:cNvPr id="221" name="Зображення" descr="Зображення"/>
          <p:cNvPicPr>
            <a:picLocks noChangeAspect="1"/>
          </p:cNvPicPr>
          <p:nvPr/>
        </p:nvPicPr>
        <p:blipFill>
          <a:blip r:embed="rId3">
            <a:alphaModFix amt="60538"/>
            <a:extLst/>
          </a:blip>
          <a:stretch>
            <a:fillRect/>
          </a:stretch>
        </p:blipFill>
        <p:spPr>
          <a:xfrm>
            <a:off x="5843182" y="-1026877"/>
            <a:ext cx="7239001" cy="5086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Зображення" descr="Зображення"/>
          <p:cNvPicPr>
            <a:picLocks noChangeAspect="1"/>
          </p:cNvPicPr>
          <p:nvPr/>
        </p:nvPicPr>
        <p:blipFill>
          <a:blip r:embed="rId4">
            <a:alphaModFix amt="54218"/>
            <a:extLst/>
          </a:blip>
          <a:stretch>
            <a:fillRect/>
          </a:stretch>
        </p:blipFill>
        <p:spPr>
          <a:xfrm>
            <a:off x="5851273" y="4059474"/>
            <a:ext cx="6457037" cy="43018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629811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32346829">
            <a:extLst>
              <a:ext uri="{FF2B5EF4-FFF2-40B4-BE49-F238E27FC236}">
                <a16:creationId xmlns:a16="http://schemas.microsoft.com/office/drawing/2014/main" id="{5C94E505-1523-48D0-A9A3-9B6DD8160E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847"/>
          <a:stretch/>
        </p:blipFill>
        <p:spPr>
          <a:xfrm>
            <a:off x="5451721" y="522604"/>
            <a:ext cx="6218661" cy="5390515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1DE8D8-2BA5-4AFC-9502-AA5261A6D16F}"/>
              </a:ext>
            </a:extLst>
          </p:cNvPr>
          <p:cNvSpPr txBox="1"/>
          <p:nvPr/>
        </p:nvSpPr>
        <p:spPr>
          <a:xfrm>
            <a:off x="5602655" y="6054656"/>
            <a:ext cx="1595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solidFill>
                  <a:srgbClr val="9AA7A7"/>
                </a:solidFill>
              </a:rPr>
              <a:t>Джерело: фейсбук</a:t>
            </a:r>
            <a:endParaRPr lang="ru-RU" sz="1200" dirty="0">
              <a:solidFill>
                <a:srgbClr val="9AA7A7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274E0F-3E09-4302-9E35-105656FF9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087" y="1294446"/>
            <a:ext cx="4293821" cy="384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6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54F3931-3241-451F-905B-56BF72467E35}"/>
              </a:ext>
            </a:extLst>
          </p:cNvPr>
          <p:cNvSpPr txBox="1"/>
          <p:nvPr/>
        </p:nvSpPr>
        <p:spPr>
          <a:xfrm>
            <a:off x="6813177" y="637696"/>
            <a:ext cx="27413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/>
              <a:t>ЗАПИТАННЯ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A7EC98-76DC-44CC-A424-D66F5C942E98}"/>
              </a:ext>
            </a:extLst>
          </p:cNvPr>
          <p:cNvSpPr txBox="1"/>
          <p:nvPr/>
        </p:nvSpPr>
        <p:spPr>
          <a:xfrm>
            <a:off x="7297270" y="1328425"/>
            <a:ext cx="4793129" cy="4201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uk-UA" sz="2800" dirty="0"/>
              <a:t>Чи викликає це повідомлення у вас миттєве бажання відреагувати в будь-який спосіб — поширити його, прокоментувати в соціальних мережах тощо?</a:t>
            </a:r>
          </a:p>
          <a:p>
            <a:pPr>
              <a:spcAft>
                <a:spcPts val="1800"/>
              </a:spcAft>
            </a:pPr>
            <a:r>
              <a:rPr lang="uk-UA" sz="2800" dirty="0"/>
              <a:t>Чому воно «чіпляє»? Які відчуття та емоції викликає це повідомлення?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E1C2FDF-0F8D-4E96-AD77-9685CE56522A}"/>
              </a:ext>
            </a:extLst>
          </p:cNvPr>
          <p:cNvSpPr/>
          <p:nvPr/>
        </p:nvSpPr>
        <p:spPr>
          <a:xfrm>
            <a:off x="6905692" y="1441455"/>
            <a:ext cx="287939" cy="2879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BD333D5-85CD-4596-959D-4735DD7593B6}"/>
              </a:ext>
            </a:extLst>
          </p:cNvPr>
          <p:cNvSpPr/>
          <p:nvPr/>
        </p:nvSpPr>
        <p:spPr>
          <a:xfrm>
            <a:off x="6905691" y="4248006"/>
            <a:ext cx="287939" cy="2879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AEDB18-5F03-E566-C683-6694491A2F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rcRect l="4441" t="14300" r="4335" b="20771"/>
          <a:stretch/>
        </p:blipFill>
        <p:spPr>
          <a:xfrm>
            <a:off x="283274" y="137573"/>
            <a:ext cx="6426263" cy="646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7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54D810A5-FE03-40AA-BE43-77B6BA8E68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" t="1695"/>
          <a:stretch/>
        </p:blipFill>
        <p:spPr>
          <a:xfrm>
            <a:off x="4531359" y="528320"/>
            <a:ext cx="7498737" cy="548639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07915E-BF3F-442E-891E-0933BDE7A48E}"/>
              </a:ext>
            </a:extLst>
          </p:cNvPr>
          <p:cNvSpPr txBox="1"/>
          <p:nvPr/>
        </p:nvSpPr>
        <p:spPr>
          <a:xfrm>
            <a:off x="4653280" y="6014719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200" dirty="0">
                <a:solidFill>
                  <a:srgbClr val="9AA7A7"/>
                </a:solidFill>
              </a:rPr>
              <a:t>Джерело: офіційний телеграм-канал Чернігівської ОДА</a:t>
            </a:r>
            <a:endParaRPr lang="ru-RU" sz="1200" dirty="0">
              <a:solidFill>
                <a:srgbClr val="9AA7A7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B46674-F76E-4D68-8556-73C504342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807" y="1680969"/>
            <a:ext cx="3669737" cy="328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4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85B5CC-E704-4F59-995F-6172F5F9F8EF}"/>
              </a:ext>
            </a:extLst>
          </p:cNvPr>
          <p:cNvSpPr txBox="1"/>
          <p:nvPr/>
        </p:nvSpPr>
        <p:spPr>
          <a:xfrm>
            <a:off x="6836778" y="404614"/>
            <a:ext cx="42293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/>
              <a:t>ЗАПИТАННЯ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74C8FF-A24D-4296-8F4A-FBAD7AAF67D0}"/>
              </a:ext>
            </a:extLst>
          </p:cNvPr>
          <p:cNvSpPr txBox="1"/>
          <p:nvPr/>
        </p:nvSpPr>
        <p:spPr>
          <a:xfrm>
            <a:off x="7292050" y="1224776"/>
            <a:ext cx="4717069" cy="4201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uk-UA" sz="2800" dirty="0"/>
              <a:t>Чи збігається ваша перша емоція з емоцією після паузи та після додаткової інформації? Чи змінилася вона?</a:t>
            </a:r>
          </a:p>
          <a:p>
            <a:pPr>
              <a:spcAft>
                <a:spcPts val="1800"/>
              </a:spcAft>
            </a:pPr>
            <a:r>
              <a:rPr lang="uk-UA" sz="2800" dirty="0"/>
              <a:t>Чи це ваша емоція, чи, можливо, нав’язана ззовні? Якщо це чужа емоція, навіщо її вам нав’язано?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07310F20-202D-478B-92B5-0F34BEE0EEB5}"/>
              </a:ext>
            </a:extLst>
          </p:cNvPr>
          <p:cNvSpPr/>
          <p:nvPr/>
        </p:nvSpPr>
        <p:spPr>
          <a:xfrm>
            <a:off x="6929549" y="1338767"/>
            <a:ext cx="287939" cy="2879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D7246C1-2A61-4A02-81F5-7032CCAB5A46}"/>
              </a:ext>
            </a:extLst>
          </p:cNvPr>
          <p:cNvSpPr/>
          <p:nvPr/>
        </p:nvSpPr>
        <p:spPr>
          <a:xfrm>
            <a:off x="6929548" y="3716436"/>
            <a:ext cx="287939" cy="2879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9D1EFE-6340-B603-6ACB-51F77F816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rcRect l="4441" t="14300" r="4335" b="20771"/>
          <a:stretch/>
        </p:blipFill>
        <p:spPr>
          <a:xfrm>
            <a:off x="283274" y="137573"/>
            <a:ext cx="6426263" cy="646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6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F867E1E-773F-4256-B393-BB6782B714F1}"/>
              </a:ext>
            </a:extLst>
          </p:cNvPr>
          <p:cNvSpPr txBox="1"/>
          <p:nvPr/>
        </p:nvSpPr>
        <p:spPr>
          <a:xfrm>
            <a:off x="619760" y="272534"/>
            <a:ext cx="965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dirty="0"/>
              <a:t>Правила роботи з інформацією під час війни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8AB9C79-D118-49C3-8DD8-27ED101442CC}"/>
              </a:ext>
            </a:extLst>
          </p:cNvPr>
          <p:cNvCxnSpPr>
            <a:cxnSpLocks/>
          </p:cNvCxnSpPr>
          <p:nvPr/>
        </p:nvCxnSpPr>
        <p:spPr>
          <a:xfrm>
            <a:off x="701040" y="965200"/>
            <a:ext cx="1078992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B7321A-A92D-45B8-A5D2-E098531AD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36344" y="1198451"/>
            <a:ext cx="7519311" cy="538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9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EE972CFB-C0AF-4B75-8AB9-4A2E2FC2E6EF}"/>
              </a:ext>
            </a:extLst>
          </p:cNvPr>
          <p:cNvGrpSpPr/>
          <p:nvPr/>
        </p:nvGrpSpPr>
        <p:grpSpPr>
          <a:xfrm>
            <a:off x="0" y="655839"/>
            <a:ext cx="12192000" cy="1447060"/>
            <a:chOff x="0" y="53269"/>
            <a:chExt cx="12192000" cy="1447060"/>
          </a:xfrm>
        </p:grpSpPr>
        <p:sp>
          <p:nvSpPr>
            <p:cNvPr id="43" name="Стрелка: пятиугольник 42">
              <a:extLst>
                <a:ext uri="{FF2B5EF4-FFF2-40B4-BE49-F238E27FC236}">
                  <a16:creationId xmlns:a16="http://schemas.microsoft.com/office/drawing/2014/main" id="{1D28F7BF-E70A-4C3F-B1C0-9A074E82FC1A}"/>
                </a:ext>
              </a:extLst>
            </p:cNvPr>
            <p:cNvSpPr/>
            <p:nvPr/>
          </p:nvSpPr>
          <p:spPr>
            <a:xfrm>
              <a:off x="0" y="53269"/>
              <a:ext cx="12192000" cy="1447060"/>
            </a:xfrm>
            <a:prstGeom prst="homePlate">
              <a:avLst>
                <a:gd name="adj" fmla="val 5490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20BE9BA3-C3CC-43E5-9B8E-3B3D9B919A3C}"/>
                </a:ext>
              </a:extLst>
            </p:cNvPr>
            <p:cNvGrpSpPr/>
            <p:nvPr/>
          </p:nvGrpSpPr>
          <p:grpSpPr>
            <a:xfrm>
              <a:off x="630315" y="221557"/>
              <a:ext cx="4200003" cy="988637"/>
              <a:chOff x="891541" y="880322"/>
              <a:chExt cx="4200003" cy="988637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7E1C02B-5929-4C4D-8CB6-75307E675DCD}"/>
                  </a:ext>
                </a:extLst>
              </p:cNvPr>
              <p:cNvSpPr txBox="1"/>
              <p:nvPr/>
            </p:nvSpPr>
            <p:spPr>
              <a:xfrm>
                <a:off x="1883351" y="959143"/>
                <a:ext cx="320819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uk-UA" sz="4800" b="1" dirty="0">
                    <a:effectLst/>
                    <a:ea typeface="Calibri" panose="020F0502020204030204" pitchFamily="34" charset="0"/>
                  </a:rPr>
                  <a:t>«Безпека»</a:t>
                </a:r>
                <a:endParaRPr lang="ru-RU" sz="4800" b="1" dirty="0"/>
              </a:p>
            </p:txBody>
          </p:sp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52F47EBF-20E0-4151-8BEA-FE56DF3EB1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91541" y="880322"/>
                <a:ext cx="842327" cy="988637"/>
              </a:xfrm>
              <a:prstGeom prst="rect">
                <a:avLst/>
              </a:prstGeom>
            </p:spPr>
          </p:pic>
        </p:grp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D4D9AEE9-4D45-41C1-8DEE-FAE73917FEB2}"/>
              </a:ext>
            </a:extLst>
          </p:cNvPr>
          <p:cNvGrpSpPr/>
          <p:nvPr/>
        </p:nvGrpSpPr>
        <p:grpSpPr>
          <a:xfrm>
            <a:off x="0" y="2678836"/>
            <a:ext cx="12192000" cy="1447060"/>
            <a:chOff x="0" y="1828802"/>
            <a:chExt cx="12192000" cy="1447060"/>
          </a:xfrm>
        </p:grpSpPr>
        <p:sp>
          <p:nvSpPr>
            <p:cNvPr id="42" name="Стрелка: пятиугольник 41">
              <a:extLst>
                <a:ext uri="{FF2B5EF4-FFF2-40B4-BE49-F238E27FC236}">
                  <a16:creationId xmlns:a16="http://schemas.microsoft.com/office/drawing/2014/main" id="{DBC5F2B0-EBB3-41E2-BDA4-7801ADFCAAFB}"/>
                </a:ext>
              </a:extLst>
            </p:cNvPr>
            <p:cNvSpPr/>
            <p:nvPr/>
          </p:nvSpPr>
          <p:spPr>
            <a:xfrm>
              <a:off x="0" y="1828802"/>
              <a:ext cx="12192000" cy="1447060"/>
            </a:xfrm>
            <a:prstGeom prst="homePlate">
              <a:avLst>
                <a:gd name="adj" fmla="val 5490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39A78471-8CBE-4506-9925-505FF0979873}"/>
                </a:ext>
              </a:extLst>
            </p:cNvPr>
            <p:cNvGrpSpPr/>
            <p:nvPr/>
          </p:nvGrpSpPr>
          <p:grpSpPr>
            <a:xfrm>
              <a:off x="630315" y="2058014"/>
              <a:ext cx="4940001" cy="988636"/>
              <a:chOff x="447498" y="229212"/>
              <a:chExt cx="4940001" cy="988636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70B1F0F-962C-4D82-9C59-777FBA847CA0}"/>
                  </a:ext>
                </a:extLst>
              </p:cNvPr>
              <p:cNvSpPr txBox="1"/>
              <p:nvPr/>
            </p:nvSpPr>
            <p:spPr>
              <a:xfrm>
                <a:off x="1653534" y="308032"/>
                <a:ext cx="373396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4800" b="1" dirty="0"/>
                  <a:t>«</a:t>
                </a:r>
                <a:r>
                  <a:rPr lang="uk-UA" sz="4800" b="1" dirty="0"/>
                  <a:t>Допомога</a:t>
                </a:r>
                <a:r>
                  <a:rPr lang="ru-RU" sz="4800" b="1" dirty="0"/>
                  <a:t>» </a:t>
                </a:r>
              </a:p>
            </p:txBody>
          </p: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A6D52E9C-DEDA-417B-8C9C-E2BA334988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47498" y="229212"/>
                <a:ext cx="1089265" cy="988636"/>
              </a:xfrm>
              <a:prstGeom prst="rect">
                <a:avLst/>
              </a:prstGeom>
            </p:spPr>
          </p:pic>
        </p:grp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F3D56D1D-4EC0-4A90-A7FE-22F545629E3A}"/>
              </a:ext>
            </a:extLst>
          </p:cNvPr>
          <p:cNvGrpSpPr/>
          <p:nvPr/>
        </p:nvGrpSpPr>
        <p:grpSpPr>
          <a:xfrm>
            <a:off x="0" y="4755101"/>
            <a:ext cx="12192000" cy="1877690"/>
            <a:chOff x="0" y="4137005"/>
            <a:chExt cx="12192000" cy="1877690"/>
          </a:xfrm>
        </p:grpSpPr>
        <p:sp>
          <p:nvSpPr>
            <p:cNvPr id="41" name="Стрелка: пятиугольник 40">
              <a:extLst>
                <a:ext uri="{FF2B5EF4-FFF2-40B4-BE49-F238E27FC236}">
                  <a16:creationId xmlns:a16="http://schemas.microsoft.com/office/drawing/2014/main" id="{710D2B2E-B966-4A5E-BA43-4AD032790D28}"/>
                </a:ext>
              </a:extLst>
            </p:cNvPr>
            <p:cNvSpPr/>
            <p:nvPr/>
          </p:nvSpPr>
          <p:spPr>
            <a:xfrm>
              <a:off x="0" y="4137005"/>
              <a:ext cx="12192000" cy="1447060"/>
            </a:xfrm>
            <a:prstGeom prst="homePlate">
              <a:avLst>
                <a:gd name="adj" fmla="val 5490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4FA37CA3-A3B0-4E0D-854B-7724F4ED15F2}"/>
                </a:ext>
              </a:extLst>
            </p:cNvPr>
            <p:cNvGrpSpPr/>
            <p:nvPr/>
          </p:nvGrpSpPr>
          <p:grpSpPr>
            <a:xfrm>
              <a:off x="630315" y="4366216"/>
              <a:ext cx="4580285" cy="1648479"/>
              <a:chOff x="1706214" y="4217855"/>
              <a:chExt cx="4580285" cy="1648479"/>
            </a:xfrm>
          </p:grpSpPr>
          <p:pic>
            <p:nvPicPr>
              <p:cNvPr id="37" name="Рисунок 36">
                <a:extLst>
                  <a:ext uri="{FF2B5EF4-FFF2-40B4-BE49-F238E27FC236}">
                    <a16:creationId xmlns:a16="http://schemas.microsoft.com/office/drawing/2014/main" id="{78229046-AA95-4341-A809-A25B357EE2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706214" y="4217855"/>
                <a:ext cx="988637" cy="988637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84D493F-A08B-48C8-B2A6-11DC52125625}"/>
                  </a:ext>
                </a:extLst>
              </p:cNvPr>
              <p:cNvSpPr txBox="1"/>
              <p:nvPr/>
            </p:nvSpPr>
            <p:spPr>
              <a:xfrm>
                <a:off x="2818534" y="4296674"/>
                <a:ext cx="3467965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uk-UA" sz="4800" b="1" dirty="0"/>
                  <a:t>«Прогнози»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994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3ECD30E-E007-4D09-BF50-780613625C9B}"/>
              </a:ext>
            </a:extLst>
          </p:cNvPr>
          <p:cNvSpPr/>
          <p:nvPr/>
        </p:nvSpPr>
        <p:spPr>
          <a:xfrm>
            <a:off x="0" y="1"/>
            <a:ext cx="12192000" cy="14470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31150414">
            <a:extLst>
              <a:ext uri="{FF2B5EF4-FFF2-40B4-BE49-F238E27FC236}">
                <a16:creationId xmlns:a16="http://schemas.microsoft.com/office/drawing/2014/main" id="{7B42870C-E25C-426D-B458-1B5D8BB21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457" y="1624537"/>
            <a:ext cx="4933085" cy="49330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9B7153-3BF8-4D58-B120-8A20B5BBE110}"/>
              </a:ext>
            </a:extLst>
          </p:cNvPr>
          <p:cNvSpPr txBox="1"/>
          <p:nvPr/>
        </p:nvSpPr>
        <p:spPr>
          <a:xfrm>
            <a:off x="8673483" y="6114800"/>
            <a:ext cx="3276062" cy="47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rgbClr val="9AA7A7"/>
                </a:solidFill>
              </a:rPr>
              <a:t>Джерело: фейсбук-сторінка </a:t>
            </a:r>
            <a:r>
              <a:rPr lang="uk-UA" sz="1200" dirty="0" err="1">
                <a:solidFill>
                  <a:srgbClr val="9AA7A7"/>
                </a:solidFill>
              </a:rPr>
              <a:t>фактчекінгового</a:t>
            </a:r>
            <a:r>
              <a:rPr lang="uk-UA" sz="1200" dirty="0">
                <a:solidFill>
                  <a:srgbClr val="9AA7A7"/>
                </a:solidFill>
              </a:rPr>
              <a:t> проєкту «Нота Єнота»</a:t>
            </a:r>
            <a:endParaRPr lang="ru-RU" sz="1200" dirty="0">
              <a:solidFill>
                <a:srgbClr val="9AA7A7"/>
              </a:solidFill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97E86F0-BC0A-4463-A564-959213035CB6}"/>
              </a:ext>
            </a:extLst>
          </p:cNvPr>
          <p:cNvGrpSpPr/>
          <p:nvPr/>
        </p:nvGrpSpPr>
        <p:grpSpPr>
          <a:xfrm>
            <a:off x="463205" y="221557"/>
            <a:ext cx="4200003" cy="988637"/>
            <a:chOff x="891541" y="880322"/>
            <a:chExt cx="4200003" cy="98863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3BB35F-5BD5-481A-8515-C6494F292298}"/>
                </a:ext>
              </a:extLst>
            </p:cNvPr>
            <p:cNvSpPr txBox="1"/>
            <p:nvPr/>
          </p:nvSpPr>
          <p:spPr>
            <a:xfrm>
              <a:off x="1883351" y="959143"/>
              <a:ext cx="320819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4800" b="1" dirty="0">
                  <a:effectLst/>
                  <a:ea typeface="Calibri" panose="020F0502020204030204" pitchFamily="34" charset="0"/>
                </a:rPr>
                <a:t>«Безпека»</a:t>
              </a:r>
              <a:endParaRPr lang="ru-RU" sz="4800" b="1" dirty="0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C3632CAB-49B8-438F-8294-ABE1DD774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1541" y="880322"/>
              <a:ext cx="842327" cy="988637"/>
            </a:xfrm>
            <a:prstGeom prst="rect">
              <a:avLst/>
            </a:prstGeom>
          </p:spPr>
        </p:pic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338AF32-CCB0-4086-8D42-0B41D522DF65}"/>
              </a:ext>
            </a:extLst>
          </p:cNvPr>
          <p:cNvSpPr/>
          <p:nvPr/>
        </p:nvSpPr>
        <p:spPr>
          <a:xfrm>
            <a:off x="0" y="1375631"/>
            <a:ext cx="12192000" cy="7142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540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0E2B1F-7CBA-4B2D-8208-47705D654A7E}"/>
              </a:ext>
            </a:extLst>
          </p:cNvPr>
          <p:cNvSpPr txBox="1"/>
          <p:nvPr/>
        </p:nvSpPr>
        <p:spPr>
          <a:xfrm>
            <a:off x="359999" y="7852"/>
            <a:ext cx="63051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Фактчекінгові проєкти</a:t>
            </a:r>
            <a:endParaRPr lang="uk-UA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6D56EA5B-0265-4E37-A55C-411FABBE6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207901"/>
              </p:ext>
            </p:extLst>
          </p:nvPr>
        </p:nvGraphicFramePr>
        <p:xfrm>
          <a:off x="360000" y="662473"/>
          <a:ext cx="11168613" cy="6404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879">
                  <a:extLst>
                    <a:ext uri="{9D8B030D-6E8A-4147-A177-3AD203B41FA5}">
                      <a16:colId xmlns:a16="http://schemas.microsoft.com/office/drawing/2014/main" val="3113259764"/>
                    </a:ext>
                  </a:extLst>
                </a:gridCol>
                <a:gridCol w="3941403">
                  <a:extLst>
                    <a:ext uri="{9D8B030D-6E8A-4147-A177-3AD203B41FA5}">
                      <a16:colId xmlns:a16="http://schemas.microsoft.com/office/drawing/2014/main" val="527363430"/>
                    </a:ext>
                  </a:extLst>
                </a:gridCol>
                <a:gridCol w="1834777">
                  <a:extLst>
                    <a:ext uri="{9D8B030D-6E8A-4147-A177-3AD203B41FA5}">
                      <a16:colId xmlns:a16="http://schemas.microsoft.com/office/drawing/2014/main" val="803922530"/>
                    </a:ext>
                  </a:extLst>
                </a:gridCol>
                <a:gridCol w="1834777">
                  <a:extLst>
                    <a:ext uri="{9D8B030D-6E8A-4147-A177-3AD203B41FA5}">
                      <a16:colId xmlns:a16="http://schemas.microsoft.com/office/drawing/2014/main" val="2214587992"/>
                    </a:ext>
                  </a:extLst>
                </a:gridCol>
                <a:gridCol w="1834777">
                  <a:extLst>
                    <a:ext uri="{9D8B030D-6E8A-4147-A177-3AD203B41FA5}">
                      <a16:colId xmlns:a16="http://schemas.microsoft.com/office/drawing/2014/main" val="332485388"/>
                    </a:ext>
                  </a:extLst>
                </a:gridCol>
              </a:tblGrid>
              <a:tr h="652663">
                <a:tc>
                  <a:txBody>
                    <a:bodyPr/>
                    <a:lstStyle/>
                    <a:p>
                      <a:pPr marL="540000" lvl="1" algn="l"/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Проєкт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52000" lvl="3" algn="l"/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Короткий опис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56000" lvl="1" algn="l"/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Сайт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6000" lvl="1" algn="l"/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Фейсбук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6000" lvl="1" algn="l"/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Телеграм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66170"/>
                  </a:ext>
                </a:extLst>
              </a:tr>
              <a:tr h="1563923">
                <a:tc>
                  <a:txBody>
                    <a:bodyPr/>
                    <a:lstStyle/>
                    <a:p>
                      <a:r>
                        <a:rPr lang="en-US" sz="2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Stopfake</a:t>
                      </a:r>
                      <a:endParaRPr lang="en-US" sz="18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marR="68580" marT="108000" marB="108000"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Проєкт створений ще 2014 року за ініціативи викладачів випускників та студентів </a:t>
                      </a:r>
                      <a:r>
                        <a:rPr lang="uk-UA" sz="1600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Могилянської школи журналістики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та програми для журналістів і редакторів </a:t>
                      </a:r>
                      <a:r>
                        <a:rPr lang="uk-UA" sz="1600" u="sng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Digital</a:t>
                      </a:r>
                      <a:r>
                        <a:rPr lang="uk-UA" sz="1600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uk-UA" sz="1600" u="sng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Future</a:t>
                      </a:r>
                      <a:r>
                        <a:rPr lang="uk-UA" sz="1600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uk-UA" sz="1600" u="sng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of</a:t>
                      </a:r>
                      <a:r>
                        <a:rPr lang="uk-UA" sz="1600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uk-UA" sz="1600" u="sng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Journalism</a:t>
                      </a:r>
                      <a:r>
                        <a:rPr lang="uk-UA" sz="1600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marR="68580" marT="72000" marB="72000"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307975"/>
                  </a:ext>
                </a:extLst>
              </a:tr>
              <a:tr h="1205630">
                <a:tc>
                  <a:txBody>
                    <a:bodyPr/>
                    <a:lstStyle/>
                    <a:p>
                      <a:r>
                        <a:rPr lang="en-US" sz="2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VoxCheck</a:t>
                      </a:r>
                      <a:endParaRPr lang="en-US" sz="20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marR="68580" marT="108000" marB="108000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Проєкт неприбуткової організації </a:t>
                      </a: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VoxUkraine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який перевіряє висловлювання політиків.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marR="68580" marT="72000" marB="72000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157868"/>
                  </a:ext>
                </a:extLst>
              </a:tr>
              <a:tr h="156392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uk-UA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«Без Брехні»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marR="68580" marT="108000" marB="108000"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Проєкт заснований громадською організацією «Центр аналітики і розслідувань», є відкритою </a:t>
                      </a: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медіаплатформою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яка працює на громадських засадах та за підтримки міжнародних грантових програм.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marR="68580" marT="72000" marB="72000"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632510"/>
                  </a:ext>
                </a:extLst>
              </a:tr>
              <a:tr h="14187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uk-UA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uk-UA" sz="20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НотаЄнота</a:t>
                      </a:r>
                      <a:r>
                        <a:rPr lang="uk-UA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»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marR="68580" marT="108000" marB="108000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 Historic" panose="020B0502040204020203" pitchFamily="34" charset="0"/>
                          <a:cs typeface="Arial" panose="020B0604020202020204" pitchFamily="34" charset="0"/>
                        </a:rPr>
                        <a:t>Мета проєкту — розробка і проведення </a:t>
                      </a: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 Historic" panose="020B0502040204020203" pitchFamily="34" charset="0"/>
                          <a:cs typeface="Arial" panose="020B0604020202020204" pitchFamily="34" charset="0"/>
                        </a:rPr>
                        <a:t>антифейкових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 Historic" panose="020B0502040204020203" pitchFamily="34" charset="0"/>
                          <a:cs typeface="Arial" panose="020B0604020202020204" pitchFamily="34" charset="0"/>
                        </a:rPr>
                        <a:t> ігор. У зв’язку з війною </a:t>
                      </a: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 Historic" panose="020B0502040204020203" pitchFamily="34" charset="0"/>
                          <a:cs typeface="Arial" panose="020B0604020202020204" pitchFamily="34" charset="0"/>
                        </a:rPr>
                        <a:t>проєкт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 Historic" panose="020B0502040204020203" pitchFamily="34" charset="0"/>
                          <a:cs typeface="Arial" panose="020B0604020202020204" pitchFamily="34" charset="0"/>
                        </a:rPr>
                        <a:t> займається спростуванням фейків на сторінці у фейсбуку.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marR="68580" marT="72000" marB="72000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68580" marT="108000" marB="36000" anchor="b">
                    <a:solidFill>
                      <a:schemeClr val="accent1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551065"/>
                  </a:ext>
                </a:extLst>
              </a:tr>
            </a:tbl>
          </a:graphicData>
        </a:graphic>
      </p:graphicFrame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E2BB213-EDDE-4FE8-9B78-6AAC0B020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274" y="746147"/>
            <a:ext cx="386716" cy="38671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2F28CD-9E0A-4B1E-87FA-0E1A7F8590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41366" y="746147"/>
            <a:ext cx="386716" cy="38671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6E9964-CA83-4FB7-BD91-75707A3E65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91936" y="792564"/>
            <a:ext cx="386716" cy="3353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71FD03-2394-4085-84AB-D088286629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15112" y="792564"/>
            <a:ext cx="335355" cy="3353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65CE33-7355-4D71-A888-E9B392F4123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743336" y="748618"/>
            <a:ext cx="381773" cy="381773"/>
          </a:xfrm>
          <a:prstGeom prst="rect">
            <a:avLst/>
          </a:prstGeom>
        </p:spPr>
      </p:pic>
      <p:pic>
        <p:nvPicPr>
          <p:cNvPr id="9" name="Рисунок 8">
            <a:hlinkClick r:id="rId14"/>
            <a:extLst>
              <a:ext uri="{FF2B5EF4-FFF2-40B4-BE49-F238E27FC236}">
                <a16:creationId xmlns:a16="http://schemas.microsoft.com/office/drawing/2014/main" id="{446B3572-B462-48DA-A8DC-5D24BC97F0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6845" y="1327583"/>
            <a:ext cx="1044000" cy="1044000"/>
          </a:xfrm>
          <a:prstGeom prst="rect">
            <a:avLst/>
          </a:prstGeom>
        </p:spPr>
      </p:pic>
      <p:pic>
        <p:nvPicPr>
          <p:cNvPr id="10" name="Рисунок 9">
            <a:hlinkClick r:id="rId16"/>
            <a:extLst>
              <a:ext uri="{FF2B5EF4-FFF2-40B4-BE49-F238E27FC236}">
                <a16:creationId xmlns:a16="http://schemas.microsoft.com/office/drawing/2014/main" id="{16E026BE-C5DB-4B64-A9DB-0B44E257586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31102" y="1327583"/>
            <a:ext cx="1044000" cy="1044000"/>
          </a:xfrm>
          <a:prstGeom prst="rect">
            <a:avLst/>
          </a:prstGeom>
        </p:spPr>
      </p:pic>
      <p:pic>
        <p:nvPicPr>
          <p:cNvPr id="11" name="Рисунок 10">
            <a:hlinkClick r:id="rId18"/>
            <a:extLst>
              <a:ext uri="{FF2B5EF4-FFF2-40B4-BE49-F238E27FC236}">
                <a16:creationId xmlns:a16="http://schemas.microsoft.com/office/drawing/2014/main" id="{B2080F1F-E424-4834-945F-24763CD0B06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112941" y="1327583"/>
            <a:ext cx="1044000" cy="1044000"/>
          </a:xfrm>
          <a:prstGeom prst="rect">
            <a:avLst/>
          </a:prstGeom>
        </p:spPr>
      </p:pic>
      <p:pic>
        <p:nvPicPr>
          <p:cNvPr id="12" name="Рисунок 11">
            <a:hlinkClick r:id="rId20"/>
            <a:extLst>
              <a:ext uri="{FF2B5EF4-FFF2-40B4-BE49-F238E27FC236}">
                <a16:creationId xmlns:a16="http://schemas.microsoft.com/office/drawing/2014/main" id="{036AD1A1-5772-4525-9CDB-422D269FB5B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6845" y="2553213"/>
            <a:ext cx="1044000" cy="1044000"/>
          </a:xfrm>
          <a:prstGeom prst="rect">
            <a:avLst/>
          </a:prstGeom>
        </p:spPr>
      </p:pic>
      <p:pic>
        <p:nvPicPr>
          <p:cNvPr id="13" name="Рисунок 12">
            <a:hlinkClick r:id="rId22"/>
            <a:extLst>
              <a:ext uri="{FF2B5EF4-FFF2-40B4-BE49-F238E27FC236}">
                <a16:creationId xmlns:a16="http://schemas.microsoft.com/office/drawing/2014/main" id="{B9B37255-EFE9-4C14-BA25-501CCBAE37D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246064" y="2553213"/>
            <a:ext cx="1044000" cy="1044000"/>
          </a:xfrm>
          <a:prstGeom prst="rect">
            <a:avLst/>
          </a:prstGeom>
        </p:spPr>
      </p:pic>
      <p:pic>
        <p:nvPicPr>
          <p:cNvPr id="14" name="Рисунок 13">
            <a:hlinkClick r:id="rId24"/>
            <a:extLst>
              <a:ext uri="{FF2B5EF4-FFF2-40B4-BE49-F238E27FC236}">
                <a16:creationId xmlns:a16="http://schemas.microsoft.com/office/drawing/2014/main" id="{CABF0BD1-0231-40D6-BC53-CFEE307B378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112941" y="2553213"/>
            <a:ext cx="1044000" cy="1044000"/>
          </a:xfrm>
          <a:prstGeom prst="rect">
            <a:avLst/>
          </a:prstGeom>
        </p:spPr>
      </p:pic>
      <p:pic>
        <p:nvPicPr>
          <p:cNvPr id="15" name="Рисунок 14">
            <a:hlinkClick r:id="rId26"/>
            <a:extLst>
              <a:ext uri="{FF2B5EF4-FFF2-40B4-BE49-F238E27FC236}">
                <a16:creationId xmlns:a16="http://schemas.microsoft.com/office/drawing/2014/main" id="{F01746EE-0816-4B52-8DC8-1D51AD20499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426845" y="3908179"/>
            <a:ext cx="1044000" cy="1044000"/>
          </a:xfrm>
          <a:prstGeom prst="rect">
            <a:avLst/>
          </a:prstGeom>
        </p:spPr>
      </p:pic>
      <p:pic>
        <p:nvPicPr>
          <p:cNvPr id="16" name="Рисунок 15">
            <a:hlinkClick r:id="rId28"/>
            <a:extLst>
              <a:ext uri="{FF2B5EF4-FFF2-40B4-BE49-F238E27FC236}">
                <a16:creationId xmlns:a16="http://schemas.microsoft.com/office/drawing/2014/main" id="{6B1B25DA-2A2F-486A-BD75-6AF034C4321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246064" y="3908179"/>
            <a:ext cx="1044000" cy="1044000"/>
          </a:xfrm>
          <a:prstGeom prst="rect">
            <a:avLst/>
          </a:prstGeom>
        </p:spPr>
      </p:pic>
      <p:pic>
        <p:nvPicPr>
          <p:cNvPr id="17" name="Рисунок 16">
            <a:hlinkClick r:id="rId30"/>
            <a:extLst>
              <a:ext uri="{FF2B5EF4-FFF2-40B4-BE49-F238E27FC236}">
                <a16:creationId xmlns:a16="http://schemas.microsoft.com/office/drawing/2014/main" id="{E1E50A1F-A4EA-4A5C-B34A-284C04B076FD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112941" y="3908179"/>
            <a:ext cx="1044000" cy="1044000"/>
          </a:xfrm>
          <a:prstGeom prst="rect">
            <a:avLst/>
          </a:prstGeom>
        </p:spPr>
      </p:pic>
      <p:pic>
        <p:nvPicPr>
          <p:cNvPr id="18" name="Рисунок 17">
            <a:hlinkClick r:id="rId32"/>
            <a:extLst>
              <a:ext uri="{FF2B5EF4-FFF2-40B4-BE49-F238E27FC236}">
                <a16:creationId xmlns:a16="http://schemas.microsoft.com/office/drawing/2014/main" id="{0FCBEB29-DF00-473F-A931-435A8AF3BB8B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426845" y="5224867"/>
            <a:ext cx="1044000" cy="1044000"/>
          </a:xfrm>
          <a:prstGeom prst="rect">
            <a:avLst/>
          </a:prstGeom>
        </p:spPr>
      </p:pic>
      <p:pic>
        <p:nvPicPr>
          <p:cNvPr id="19" name="Рисунок 18">
            <a:hlinkClick r:id="rId34"/>
            <a:extLst>
              <a:ext uri="{FF2B5EF4-FFF2-40B4-BE49-F238E27FC236}">
                <a16:creationId xmlns:a16="http://schemas.microsoft.com/office/drawing/2014/main" id="{4400F5CB-9C97-46AC-89F8-7AF648B8D6C9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246064" y="5224867"/>
            <a:ext cx="1044000" cy="10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88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E11A13-D1CD-441C-A5E7-416A9A2DAD0C}"/>
              </a:ext>
            </a:extLst>
          </p:cNvPr>
          <p:cNvSpPr txBox="1"/>
          <p:nvPr/>
        </p:nvSpPr>
        <p:spPr>
          <a:xfrm>
            <a:off x="0" y="4959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Як перевірити фото за допомогою телефона: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0197E76-0DDC-47D5-A7E7-8DF56AD45B39}"/>
              </a:ext>
            </a:extLst>
          </p:cNvPr>
          <p:cNvCxnSpPr>
            <a:cxnSpLocks/>
          </p:cNvCxnSpPr>
          <p:nvPr/>
        </p:nvCxnSpPr>
        <p:spPr>
          <a:xfrm>
            <a:off x="701040" y="914400"/>
            <a:ext cx="11412071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314A69B-4528-4353-B24A-1BDF23510C07}"/>
              </a:ext>
            </a:extLst>
          </p:cNvPr>
          <p:cNvSpPr txBox="1"/>
          <p:nvPr/>
        </p:nvSpPr>
        <p:spPr>
          <a:xfrm>
            <a:off x="1072731" y="1094899"/>
            <a:ext cx="10482580" cy="4668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2400" dirty="0">
                <a:effectLst/>
                <a:ea typeface="Times New Roman" panose="02020603050405020304" pitchFamily="18" charset="0"/>
              </a:rPr>
              <a:t>Відкрийте додаток </a:t>
            </a:r>
            <a:r>
              <a:rPr lang="ru-RU" sz="2400" dirty="0">
                <a:effectLst/>
                <a:ea typeface="Times New Roman" panose="02020603050405020304" pitchFamily="18" charset="0"/>
              </a:rPr>
              <a:t>Google</a:t>
            </a:r>
            <a:r>
              <a:rPr lang="uk-UA" sz="2400" dirty="0">
                <a:effectLst/>
                <a:ea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       </a:t>
            </a:r>
            <a:r>
              <a:rPr lang="uk-UA" sz="2400" dirty="0">
                <a:effectLst/>
                <a:ea typeface="Times New Roman" panose="02020603050405020304" pitchFamily="18" charset="0"/>
              </a:rPr>
              <a:t>на телефоні.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uk-UA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У рядку пошуку натисніть значок фотоапарата.</a:t>
            </a:r>
            <a:endParaRPr lang="ru-RU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uk-UA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Зробіть або завантажте фото, за яким потрібно шукати.</a:t>
            </a:r>
            <a:endParaRPr lang="ru-RU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96000" lvl="1">
              <a:spcAft>
                <a:spcPts val="600"/>
              </a:spcAft>
            </a:pPr>
            <a:r>
              <a:rPr lang="uk-UA" sz="2400" dirty="0">
                <a:effectLst/>
                <a:ea typeface="Times New Roman" panose="02020603050405020304" pitchFamily="18" charset="0"/>
              </a:rPr>
              <a:t>Щоби зробити фотографію: наведіть камеру на об’єкт і торкніться значка</a:t>
            </a:r>
            <a:r>
              <a:rPr lang="uk-UA" sz="2400" dirty="0">
                <a:ea typeface="Times New Roman" panose="02020603050405020304" pitchFamily="18" charset="0"/>
              </a:rPr>
              <a:t>.</a:t>
            </a:r>
            <a:r>
              <a:rPr lang="uk-UA" sz="2400" dirty="0">
                <a:effectLst/>
                <a:ea typeface="Times New Roman" panose="02020603050405020304" pitchFamily="18" charset="0"/>
              </a:rPr>
              <a:t> 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396000" lvl="1">
              <a:spcAft>
                <a:spcPts val="600"/>
              </a:spcAft>
            </a:pPr>
            <a:r>
              <a:rPr lang="uk-UA" sz="2400" dirty="0">
                <a:effectLst/>
                <a:ea typeface="Times New Roman" panose="02020603050405020304" pitchFamily="18" charset="0"/>
              </a:rPr>
              <a:t>Щоб завантажити наявне зображення: торкніться значка і виберіть фотографію.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lvl="0">
              <a:spcAft>
                <a:spcPts val="600"/>
              </a:spcAft>
            </a:pPr>
            <a:r>
              <a:rPr lang="uk-UA" sz="2400" dirty="0">
                <a:effectLst/>
                <a:ea typeface="Times New Roman" panose="02020603050405020304" pitchFamily="18" charset="0"/>
              </a:rPr>
              <a:t>Виберіть ділянку на зображенні, за якою потрібно шукати. Зверніть увагу, що можна використовувати частину зображення: торкніться значка </a:t>
            </a:r>
            <a:r>
              <a:rPr lang="uk-UA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а тоді перетягніть кути вибраної ділянки.</a:t>
            </a:r>
            <a:endParaRPr lang="ru-RU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uk-UA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Прокрутіть</a:t>
            </a:r>
            <a:r>
              <a:rPr lang="uk-UA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униз, щоб переглянути результати пошуку.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C004E1E-B858-40D2-A237-2D5991BC1C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649" y="1193714"/>
            <a:ext cx="330843" cy="330843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A1A5224-5CDB-4E67-894E-05080B238F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117" y="2609768"/>
            <a:ext cx="330843" cy="3308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FEFB99F-A38E-45D9-9769-4C286685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4648" y="3796860"/>
            <a:ext cx="446256" cy="399438"/>
          </a:xfrm>
          <a:prstGeom prst="roundRect">
            <a:avLst>
              <a:gd name="adj" fmla="val 12658"/>
            </a:avLst>
          </a:prstGeom>
        </p:spPr>
      </p:pic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E57A2636-7ED2-43A8-AB83-2B15767EE9C0}"/>
              </a:ext>
            </a:extLst>
          </p:cNvPr>
          <p:cNvGrpSpPr/>
          <p:nvPr/>
        </p:nvGrpSpPr>
        <p:grpSpPr>
          <a:xfrm>
            <a:off x="8536199" y="4924467"/>
            <a:ext cx="364366" cy="355992"/>
            <a:chOff x="9715740" y="2099056"/>
            <a:chExt cx="807484" cy="788924"/>
          </a:xfrm>
        </p:grpSpPr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FA170EFA-878A-40FD-BB08-59AD1599C13C}"/>
                </a:ext>
              </a:extLst>
            </p:cNvPr>
            <p:cNvGrpSpPr/>
            <p:nvPr/>
          </p:nvGrpSpPr>
          <p:grpSpPr>
            <a:xfrm>
              <a:off x="9715740" y="2099056"/>
              <a:ext cx="807484" cy="788924"/>
              <a:chOff x="9715740" y="2099056"/>
              <a:chExt cx="807484" cy="788924"/>
            </a:xfrm>
          </p:grpSpPr>
          <p:sp>
            <p:nvSpPr>
              <p:cNvPr id="82" name="Прямоугольник: скругленные углы 81">
                <a:extLst>
                  <a:ext uri="{FF2B5EF4-FFF2-40B4-BE49-F238E27FC236}">
                    <a16:creationId xmlns:a16="http://schemas.microsoft.com/office/drawing/2014/main" id="{DB2B2577-A52F-4FBF-91EE-F3425C91B7A3}"/>
                  </a:ext>
                </a:extLst>
              </p:cNvPr>
              <p:cNvSpPr/>
              <p:nvPr/>
            </p:nvSpPr>
            <p:spPr>
              <a:xfrm>
                <a:off x="9715740" y="2099056"/>
                <a:ext cx="683999" cy="684001"/>
              </a:xfrm>
              <a:prstGeom prst="roundRect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F8F9F56E-12B0-4E2A-9620-BCA3DB42D6ED}"/>
                  </a:ext>
                </a:extLst>
              </p:cNvPr>
              <p:cNvSpPr/>
              <p:nvPr/>
            </p:nvSpPr>
            <p:spPr>
              <a:xfrm>
                <a:off x="10082943" y="2575560"/>
                <a:ext cx="440281" cy="312420"/>
              </a:xfrm>
              <a:prstGeom prst="rect">
                <a:avLst/>
              </a:prstGeom>
              <a:solidFill>
                <a:srgbClr val="F9F9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8EAC0733-FC1E-419C-9ABB-7DA19A918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800228" y="2183975"/>
              <a:ext cx="661250" cy="661250"/>
            </a:xfrm>
            <a:prstGeom prst="rect">
              <a:avLst/>
            </a:prstGeom>
          </p:spPr>
        </p:pic>
      </p:grpSp>
      <p:sp>
        <p:nvSpPr>
          <p:cNvPr id="52" name="Овал 51">
            <a:extLst>
              <a:ext uri="{FF2B5EF4-FFF2-40B4-BE49-F238E27FC236}">
                <a16:creationId xmlns:a16="http://schemas.microsoft.com/office/drawing/2014/main" id="{06D07FEC-BBDE-4FF7-A44E-4A852CE94646}"/>
              </a:ext>
            </a:extLst>
          </p:cNvPr>
          <p:cNvSpPr/>
          <p:nvPr/>
        </p:nvSpPr>
        <p:spPr>
          <a:xfrm>
            <a:off x="701039" y="1173290"/>
            <a:ext cx="371693" cy="3716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1</a:t>
            </a:r>
            <a:endParaRPr lang="ru-RU" sz="2400" b="1" dirty="0">
              <a:solidFill>
                <a:schemeClr val="bg2"/>
              </a:solidFill>
            </a:endParaRPr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id="{AA2BA94E-6CE3-4D90-8406-891E278A9ABE}"/>
              </a:ext>
            </a:extLst>
          </p:cNvPr>
          <p:cNvSpPr/>
          <p:nvPr/>
        </p:nvSpPr>
        <p:spPr>
          <a:xfrm>
            <a:off x="701040" y="1636508"/>
            <a:ext cx="371693" cy="3716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2</a:t>
            </a:r>
            <a:endParaRPr lang="ru-RU" sz="2400" b="1" dirty="0">
              <a:solidFill>
                <a:schemeClr val="bg2"/>
              </a:solidFill>
            </a:endParaRPr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81356C3A-290C-4688-AD6A-81C05EE2F9B8}"/>
              </a:ext>
            </a:extLst>
          </p:cNvPr>
          <p:cNvSpPr/>
          <p:nvPr/>
        </p:nvSpPr>
        <p:spPr>
          <a:xfrm>
            <a:off x="701040" y="2099726"/>
            <a:ext cx="371693" cy="3716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3</a:t>
            </a:r>
            <a:endParaRPr lang="ru-RU" sz="2400" b="1" dirty="0">
              <a:solidFill>
                <a:schemeClr val="bg2"/>
              </a:solidFill>
            </a:endParaRPr>
          </a:p>
        </p:txBody>
      </p:sp>
      <p:sp>
        <p:nvSpPr>
          <p:cNvPr id="88" name="Овал 87">
            <a:extLst>
              <a:ext uri="{FF2B5EF4-FFF2-40B4-BE49-F238E27FC236}">
                <a16:creationId xmlns:a16="http://schemas.microsoft.com/office/drawing/2014/main" id="{12A57DBA-AC47-442A-8717-336861BF4BAE}"/>
              </a:ext>
            </a:extLst>
          </p:cNvPr>
          <p:cNvSpPr/>
          <p:nvPr/>
        </p:nvSpPr>
        <p:spPr>
          <a:xfrm>
            <a:off x="1243506" y="2645858"/>
            <a:ext cx="216506" cy="21650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bg2"/>
              </a:solidFill>
            </a:endParaRPr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149663EE-1B8A-402E-9A24-489589C6CBFD}"/>
              </a:ext>
            </a:extLst>
          </p:cNvPr>
          <p:cNvSpPr/>
          <p:nvPr/>
        </p:nvSpPr>
        <p:spPr>
          <a:xfrm>
            <a:off x="1243506" y="3466978"/>
            <a:ext cx="216506" cy="21650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bg2"/>
              </a:solidFill>
            </a:endParaRPr>
          </a:p>
        </p:txBody>
      </p:sp>
      <p:sp>
        <p:nvSpPr>
          <p:cNvPr id="90" name="Овал 89">
            <a:extLst>
              <a:ext uri="{FF2B5EF4-FFF2-40B4-BE49-F238E27FC236}">
                <a16:creationId xmlns:a16="http://schemas.microsoft.com/office/drawing/2014/main" id="{C579AA7A-493D-4CE8-968D-17E7F91794BA}"/>
              </a:ext>
            </a:extLst>
          </p:cNvPr>
          <p:cNvSpPr/>
          <p:nvPr/>
        </p:nvSpPr>
        <p:spPr>
          <a:xfrm>
            <a:off x="701038" y="4204355"/>
            <a:ext cx="371693" cy="3716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bg2"/>
                </a:solidFill>
              </a:rPr>
              <a:t>4</a:t>
            </a:r>
            <a:endParaRPr lang="ru-RU" sz="2400" b="1" dirty="0">
              <a:solidFill>
                <a:schemeClr val="bg2"/>
              </a:solidFill>
            </a:endParaRPr>
          </a:p>
        </p:txBody>
      </p:sp>
      <p:sp>
        <p:nvSpPr>
          <p:cNvPr id="91" name="Овал 90">
            <a:extLst>
              <a:ext uri="{FF2B5EF4-FFF2-40B4-BE49-F238E27FC236}">
                <a16:creationId xmlns:a16="http://schemas.microsoft.com/office/drawing/2014/main" id="{9466740F-3B9B-40E5-A7F4-E519CD8BFF8D}"/>
              </a:ext>
            </a:extLst>
          </p:cNvPr>
          <p:cNvSpPr/>
          <p:nvPr/>
        </p:nvSpPr>
        <p:spPr>
          <a:xfrm>
            <a:off x="308943" y="5577253"/>
            <a:ext cx="371693" cy="3716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bg2"/>
                </a:solidFill>
              </a:rPr>
              <a:t>5</a:t>
            </a:r>
            <a:endParaRPr lang="ru-RU" sz="2400" b="1" dirty="0">
              <a:solidFill>
                <a:schemeClr val="bg2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929F850-F430-4672-A9CE-CCCE96D3E638}"/>
              </a:ext>
            </a:extLst>
          </p:cNvPr>
          <p:cNvSpPr txBox="1"/>
          <p:nvPr/>
        </p:nvSpPr>
        <p:spPr>
          <a:xfrm>
            <a:off x="656652" y="5509047"/>
            <a:ext cx="108343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uk-UA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Якщо</a:t>
            </a:r>
            <a:r>
              <a:rPr lang="ru-RU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значок «фото» </a:t>
            </a:r>
            <a:r>
              <a:rPr lang="uk-UA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відсутній у рядку пошуку, то достатньо завантажити застосунок (безкоштовний</a:t>
            </a:r>
            <a:r>
              <a:rPr lang="ru-RU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sr-Latn-R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Google Lens (</a:t>
            </a:r>
            <a:r>
              <a:rPr lang="uk-UA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Об’єктив</a:t>
            </a:r>
            <a:r>
              <a:rPr lang="ru-RU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) і </a:t>
            </a:r>
            <a:r>
              <a:rPr lang="uk-UA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виконати </a:t>
            </a:r>
            <a:r>
              <a:rPr lang="uk-UA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подільші</a:t>
            </a:r>
            <a:r>
              <a:rPr lang="uk-UA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дії, відкривши цей застосунок</a:t>
            </a:r>
            <a:r>
              <a:rPr lang="ru-RU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310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798982460">
            <a:extLst>
              <a:ext uri="{FF2B5EF4-FFF2-40B4-BE49-F238E27FC236}">
                <a16:creationId xmlns:a16="http://schemas.microsoft.com/office/drawing/2014/main" id="{3445C5DC-B470-40CD-9E62-C64701A80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9" b="22451"/>
          <a:stretch>
            <a:fillRect/>
          </a:stretch>
        </p:blipFill>
        <p:spPr>
          <a:xfrm>
            <a:off x="2423604" y="1605796"/>
            <a:ext cx="2911875" cy="4673430"/>
          </a:xfrm>
          <a:prstGeom prst="rect">
            <a:avLst/>
          </a:prstGeom>
        </p:spPr>
      </p:pic>
      <p:pic>
        <p:nvPicPr>
          <p:cNvPr id="7" name="Picture 241221474">
            <a:extLst>
              <a:ext uri="{FF2B5EF4-FFF2-40B4-BE49-F238E27FC236}">
                <a16:creationId xmlns:a16="http://schemas.microsoft.com/office/drawing/2014/main" id="{EBCE930E-9C85-43B7-BA2F-1A7502AE7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423" y="1605796"/>
            <a:ext cx="3723621" cy="46668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D704C2-1106-472B-9F63-1265DC110080}"/>
              </a:ext>
            </a:extLst>
          </p:cNvPr>
          <p:cNvSpPr txBox="1"/>
          <p:nvPr/>
        </p:nvSpPr>
        <p:spPr>
          <a:xfrm>
            <a:off x="6178858" y="6282186"/>
            <a:ext cx="3790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solidFill>
                  <a:srgbClr val="9AA7A7"/>
                </a:solidFill>
              </a:rPr>
              <a:t>Джерело: фейсбук-сторінка Центру протидії дезінформації при РНБО України</a:t>
            </a:r>
            <a:endParaRPr lang="ru-RU" sz="1200" dirty="0">
              <a:solidFill>
                <a:srgbClr val="9AA7A7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4183F7-3018-41E3-A77E-A9979672DDAE}"/>
              </a:ext>
            </a:extLst>
          </p:cNvPr>
          <p:cNvSpPr txBox="1"/>
          <p:nvPr/>
        </p:nvSpPr>
        <p:spPr>
          <a:xfrm>
            <a:off x="2334821" y="6265002"/>
            <a:ext cx="3116062" cy="47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rgbClr val="9AA7A7"/>
                </a:solidFill>
              </a:rPr>
              <a:t>Джерело: </a:t>
            </a:r>
            <a:r>
              <a:rPr lang="uk-UA" sz="1200" dirty="0" err="1">
                <a:solidFill>
                  <a:srgbClr val="9AA7A7"/>
                </a:solidFill>
              </a:rPr>
              <a:t>інстаграм</a:t>
            </a:r>
            <a:r>
              <a:rPr lang="uk-UA" sz="1200" dirty="0">
                <a:solidFill>
                  <a:srgbClr val="9AA7A7"/>
                </a:solidFill>
              </a:rPr>
              <a:t>-сторінка користувачки @mila_baraeva</a:t>
            </a:r>
            <a:endParaRPr lang="ru-RU" sz="1200" dirty="0">
              <a:solidFill>
                <a:srgbClr val="9AA7A7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51EC7A6-9591-4CC6-95DE-A176490D05FD}"/>
              </a:ext>
            </a:extLst>
          </p:cNvPr>
          <p:cNvSpPr/>
          <p:nvPr/>
        </p:nvSpPr>
        <p:spPr>
          <a:xfrm>
            <a:off x="0" y="1"/>
            <a:ext cx="12192000" cy="14470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D478C6D-41A4-4A6D-83C5-EFE98AFBCD7C}"/>
              </a:ext>
            </a:extLst>
          </p:cNvPr>
          <p:cNvGrpSpPr/>
          <p:nvPr/>
        </p:nvGrpSpPr>
        <p:grpSpPr>
          <a:xfrm>
            <a:off x="463205" y="221557"/>
            <a:ext cx="4200003" cy="988637"/>
            <a:chOff x="891541" y="880322"/>
            <a:chExt cx="4200003" cy="98863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580FA9A-5BE5-4002-BB48-4E867746E00A}"/>
                </a:ext>
              </a:extLst>
            </p:cNvPr>
            <p:cNvSpPr txBox="1"/>
            <p:nvPr/>
          </p:nvSpPr>
          <p:spPr>
            <a:xfrm>
              <a:off x="1883351" y="959143"/>
              <a:ext cx="320819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4800" b="1" dirty="0">
                  <a:effectLst/>
                  <a:ea typeface="Calibri" panose="020F0502020204030204" pitchFamily="34" charset="0"/>
                </a:rPr>
                <a:t>«Безпека»</a:t>
              </a:r>
              <a:endParaRPr lang="ru-RU" sz="4800" b="1" dirty="0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8091833C-F7DD-470A-9002-427F77D84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1541" y="880322"/>
              <a:ext cx="842327" cy="988637"/>
            </a:xfrm>
            <a:prstGeom prst="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EB3F228-3754-4CFA-84D0-F4E0AF678997}"/>
              </a:ext>
            </a:extLst>
          </p:cNvPr>
          <p:cNvSpPr/>
          <p:nvPr/>
        </p:nvSpPr>
        <p:spPr>
          <a:xfrm flipV="1">
            <a:off x="0" y="1456584"/>
            <a:ext cx="12192000" cy="539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29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5E3A7D7-E17A-4B7F-BA9B-620A9855CD96}"/>
              </a:ext>
            </a:extLst>
          </p:cNvPr>
          <p:cNvSpPr/>
          <p:nvPr/>
        </p:nvSpPr>
        <p:spPr>
          <a:xfrm>
            <a:off x="3975147" y="2151331"/>
            <a:ext cx="3955797" cy="3877963"/>
          </a:xfrm>
          <a:prstGeom prst="rect">
            <a:avLst/>
          </a:pr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89B214-6BDA-477C-86AE-0684B19DDAFF}"/>
              </a:ext>
            </a:extLst>
          </p:cNvPr>
          <p:cNvSpPr/>
          <p:nvPr/>
        </p:nvSpPr>
        <p:spPr>
          <a:xfrm>
            <a:off x="0" y="1"/>
            <a:ext cx="12192000" cy="14470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753833A-9798-4CB3-87BF-B4B1D0F2FD35}"/>
              </a:ext>
            </a:extLst>
          </p:cNvPr>
          <p:cNvGrpSpPr/>
          <p:nvPr/>
        </p:nvGrpSpPr>
        <p:grpSpPr>
          <a:xfrm>
            <a:off x="447498" y="229212"/>
            <a:ext cx="4940001" cy="988636"/>
            <a:chOff x="447498" y="229212"/>
            <a:chExt cx="4940001" cy="98863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F01ED2E-B9B6-4521-A9EE-31393E2968E5}"/>
                </a:ext>
              </a:extLst>
            </p:cNvPr>
            <p:cNvSpPr txBox="1"/>
            <p:nvPr/>
          </p:nvSpPr>
          <p:spPr>
            <a:xfrm>
              <a:off x="1653534" y="308032"/>
              <a:ext cx="373396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4800" b="1" dirty="0"/>
                <a:t>«</a:t>
              </a:r>
              <a:r>
                <a:rPr lang="uk-UA" sz="4800" b="1" dirty="0"/>
                <a:t>Допомога</a:t>
              </a:r>
              <a:r>
                <a:rPr lang="ru-RU" sz="4800" b="1" dirty="0"/>
                <a:t>» </a:t>
              </a: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1AF1AC77-AF62-41B6-903A-D36DD7B50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7498" y="229212"/>
              <a:ext cx="1089265" cy="988636"/>
            </a:xfrm>
            <a:prstGeom prst="rect">
              <a:avLst/>
            </a:prstGeom>
          </p:spPr>
        </p:pic>
      </p:grpSp>
      <p:pic>
        <p:nvPicPr>
          <p:cNvPr id="8" name="Picture 428015540">
            <a:extLst>
              <a:ext uri="{FF2B5EF4-FFF2-40B4-BE49-F238E27FC236}">
                <a16:creationId xmlns:a16="http://schemas.microsoft.com/office/drawing/2014/main" id="{FE426644-B087-4AE8-B3B7-AFFFC372C1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" r="2554"/>
          <a:stretch/>
        </p:blipFill>
        <p:spPr>
          <a:xfrm>
            <a:off x="305258" y="2131012"/>
            <a:ext cx="3669889" cy="3898284"/>
          </a:xfrm>
          <a:prstGeom prst="rect">
            <a:avLst/>
          </a:prstGeom>
        </p:spPr>
      </p:pic>
      <p:pic>
        <p:nvPicPr>
          <p:cNvPr id="9" name="Picture 1135132849">
            <a:extLst>
              <a:ext uri="{FF2B5EF4-FFF2-40B4-BE49-F238E27FC236}">
                <a16:creationId xmlns:a16="http://schemas.microsoft.com/office/drawing/2014/main" id="{9D4DCF54-784F-4585-95CC-4FB497AF8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51"/>
          <a:stretch>
            <a:fillRect/>
          </a:stretch>
        </p:blipFill>
        <p:spPr>
          <a:xfrm>
            <a:off x="8087472" y="2151331"/>
            <a:ext cx="3799270" cy="38779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396F98-2B99-49B3-B8EC-EE88219F695D}"/>
              </a:ext>
            </a:extLst>
          </p:cNvPr>
          <p:cNvSpPr txBox="1"/>
          <p:nvPr/>
        </p:nvSpPr>
        <p:spPr>
          <a:xfrm>
            <a:off x="4131674" y="2131011"/>
            <a:ext cx="379927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uk-UA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Напис на зображенні:</a:t>
            </a:r>
            <a:r>
              <a:rPr lang="uk-UA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24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Допоможіть врятувати Україну. 1 репост = 0,01 долар. Поширюйте, </a:t>
            </a:r>
            <a:r>
              <a:rPr lang="uk-UA" sz="2400" i="1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лайкайте</a:t>
            </a:r>
            <a:r>
              <a:rPr lang="uk-UA" sz="24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коментуйте. Долучайтеся. </a:t>
            </a:r>
            <a:r>
              <a:rPr lang="uk-UA" sz="2400" i="1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Додавайте</a:t>
            </a:r>
            <a:r>
              <a:rPr lang="uk-UA" sz="24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до своїх </a:t>
            </a:r>
            <a:r>
              <a:rPr lang="uk-UA" sz="2400" i="1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сторіз</a:t>
            </a:r>
            <a:r>
              <a:rPr lang="uk-UA" sz="24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щоб допомогти врятувати Україну.</a:t>
            </a:r>
            <a:endParaRPr lang="ru-RU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325321-5474-4CDC-8A68-C0D83AC75233}"/>
              </a:ext>
            </a:extLst>
          </p:cNvPr>
          <p:cNvSpPr txBox="1"/>
          <p:nvPr/>
        </p:nvSpPr>
        <p:spPr>
          <a:xfrm>
            <a:off x="4131674" y="5446007"/>
            <a:ext cx="3498486" cy="47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rgbClr val="9AA7A7"/>
                </a:solidFill>
              </a:rPr>
              <a:t>Джерело зображення: фейсбук-сторінка </a:t>
            </a:r>
            <a:r>
              <a:rPr lang="uk-UA" sz="1200" dirty="0" err="1">
                <a:solidFill>
                  <a:srgbClr val="9AA7A7"/>
                </a:solidFill>
              </a:rPr>
              <a:t>фактчекінгового</a:t>
            </a:r>
            <a:r>
              <a:rPr lang="uk-UA" sz="1200" dirty="0">
                <a:solidFill>
                  <a:srgbClr val="9AA7A7"/>
                </a:solidFill>
              </a:rPr>
              <a:t> проєкту «Нота Єнота»</a:t>
            </a:r>
            <a:endParaRPr lang="ru-RU" sz="1200" dirty="0">
              <a:solidFill>
                <a:srgbClr val="9AA7A7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3AF1EE3-52B5-4782-9422-BBFE49CA86C1}"/>
              </a:ext>
            </a:extLst>
          </p:cNvPr>
          <p:cNvSpPr/>
          <p:nvPr/>
        </p:nvSpPr>
        <p:spPr>
          <a:xfrm>
            <a:off x="0" y="1375631"/>
            <a:ext cx="12192000" cy="714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38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A3EBFC-1D2B-42D3-A28F-ADC5644CF629}"/>
              </a:ext>
            </a:extLst>
          </p:cNvPr>
          <p:cNvSpPr/>
          <p:nvPr/>
        </p:nvSpPr>
        <p:spPr>
          <a:xfrm>
            <a:off x="0" y="1"/>
            <a:ext cx="12192000" cy="14470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3C27E86-7C3D-4846-8B94-30A6376B1D0F}"/>
              </a:ext>
            </a:extLst>
          </p:cNvPr>
          <p:cNvGrpSpPr/>
          <p:nvPr/>
        </p:nvGrpSpPr>
        <p:grpSpPr>
          <a:xfrm>
            <a:off x="447498" y="229212"/>
            <a:ext cx="4940001" cy="988636"/>
            <a:chOff x="447498" y="229212"/>
            <a:chExt cx="4940001" cy="98863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557ECD5-EC5E-49C1-BBFF-8D244D4BFB16}"/>
                </a:ext>
              </a:extLst>
            </p:cNvPr>
            <p:cNvSpPr txBox="1"/>
            <p:nvPr/>
          </p:nvSpPr>
          <p:spPr>
            <a:xfrm>
              <a:off x="1653534" y="308032"/>
              <a:ext cx="373396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4800" b="1" dirty="0"/>
                <a:t>«</a:t>
              </a:r>
              <a:r>
                <a:rPr lang="uk-UA" sz="4800" b="1" dirty="0"/>
                <a:t>Допомога</a:t>
              </a:r>
              <a:r>
                <a:rPr lang="ru-RU" sz="4800" b="1" dirty="0"/>
                <a:t>» </a:t>
              </a:r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2531D14D-56C7-4802-B2CD-C46BFB258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7498" y="229212"/>
              <a:ext cx="1089265" cy="988636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0C9A891-97A3-426B-A8EE-62741B9445E5}"/>
              </a:ext>
            </a:extLst>
          </p:cNvPr>
          <p:cNvSpPr txBox="1"/>
          <p:nvPr/>
        </p:nvSpPr>
        <p:spPr>
          <a:xfrm>
            <a:off x="2027617" y="1589912"/>
            <a:ext cx="80934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/>
              <a:t>Які ви помітили ознаки того, що повідомлення несправжнє?</a:t>
            </a:r>
          </a:p>
        </p:txBody>
      </p:sp>
      <p:pic>
        <p:nvPicPr>
          <p:cNvPr id="10" name="Picture 1692932941">
            <a:extLst>
              <a:ext uri="{FF2B5EF4-FFF2-40B4-BE49-F238E27FC236}">
                <a16:creationId xmlns:a16="http://schemas.microsoft.com/office/drawing/2014/main" id="{452290DD-441F-40C5-B65D-DFC1D802CB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0"/>
          <a:stretch/>
        </p:blipFill>
        <p:spPr bwMode="auto">
          <a:xfrm>
            <a:off x="4055234" y="2051577"/>
            <a:ext cx="7747990" cy="41555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6958F9-176F-489E-9756-A91EAAC083DD}"/>
              </a:ext>
            </a:extLst>
          </p:cNvPr>
          <p:cNvSpPr txBox="1"/>
          <p:nvPr/>
        </p:nvSpPr>
        <p:spPr>
          <a:xfrm>
            <a:off x="1956496" y="6396335"/>
            <a:ext cx="79190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solidFill>
                  <a:srgbClr val="9AA7A7"/>
                </a:solidFill>
              </a:rPr>
              <a:t>Джерело: </a:t>
            </a:r>
            <a:r>
              <a:rPr lang="uk-UA" sz="1200" u="sng" dirty="0">
                <a:solidFill>
                  <a:srgbClr val="0563C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https://www.stopfake.org/uk/fejk-vlada-zhitomira-zaklikaye-zhiteliv-mista-ne-chiniti-oporu-rosijskij-armiyi/</a:t>
            </a:r>
            <a:r>
              <a:rPr lang="uk-UA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endParaRPr lang="ru-RU" sz="12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F6FA09A-5055-49A2-9389-FCBD9FBDA389}"/>
              </a:ext>
            </a:extLst>
          </p:cNvPr>
          <p:cNvSpPr/>
          <p:nvPr/>
        </p:nvSpPr>
        <p:spPr>
          <a:xfrm>
            <a:off x="0" y="1375631"/>
            <a:ext cx="12192000" cy="714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429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4C2D37-5F58-442B-BA2F-523FB0FAF22F}"/>
              </a:ext>
            </a:extLst>
          </p:cNvPr>
          <p:cNvSpPr/>
          <p:nvPr/>
        </p:nvSpPr>
        <p:spPr>
          <a:xfrm>
            <a:off x="0" y="1"/>
            <a:ext cx="12192000" cy="144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74DACEB-45FF-41DC-9421-ED1BF3CAC6FA}"/>
              </a:ext>
            </a:extLst>
          </p:cNvPr>
          <p:cNvGrpSpPr/>
          <p:nvPr/>
        </p:nvGrpSpPr>
        <p:grpSpPr>
          <a:xfrm>
            <a:off x="470620" y="229212"/>
            <a:ext cx="4580285" cy="1648479"/>
            <a:chOff x="1706214" y="4217855"/>
            <a:chExt cx="4580285" cy="1648479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3ABB878A-1B49-4288-94C2-97A4A5430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06214" y="4217855"/>
              <a:ext cx="988637" cy="98863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4C1EB3B-FFE7-4159-8507-210275E6683D}"/>
                </a:ext>
              </a:extLst>
            </p:cNvPr>
            <p:cNvSpPr txBox="1"/>
            <p:nvPr/>
          </p:nvSpPr>
          <p:spPr>
            <a:xfrm>
              <a:off x="2818534" y="4296674"/>
              <a:ext cx="346796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4800" b="1" dirty="0"/>
                <a:t>«Прогнози» </a:t>
              </a:r>
            </a:p>
          </p:txBody>
        </p:sp>
      </p:grpSp>
      <p:pic>
        <p:nvPicPr>
          <p:cNvPr id="9" name="Picture 1616094011">
            <a:extLst>
              <a:ext uri="{FF2B5EF4-FFF2-40B4-BE49-F238E27FC236}">
                <a16:creationId xmlns:a16="http://schemas.microsoft.com/office/drawing/2014/main" id="{7A05EADE-1764-4F98-9AF9-14AB26B9BC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" r="1426"/>
          <a:stretch/>
        </p:blipFill>
        <p:spPr>
          <a:xfrm>
            <a:off x="191947" y="1863089"/>
            <a:ext cx="3804110" cy="2904596"/>
          </a:xfrm>
          <a:prstGeom prst="rect">
            <a:avLst/>
          </a:prstGeom>
        </p:spPr>
      </p:pic>
      <p:pic>
        <p:nvPicPr>
          <p:cNvPr id="10" name="Picture 1272087711">
            <a:extLst>
              <a:ext uri="{FF2B5EF4-FFF2-40B4-BE49-F238E27FC236}">
                <a16:creationId xmlns:a16="http://schemas.microsoft.com/office/drawing/2014/main" id="{075D7DF3-A2F4-4358-86DD-AE85E12314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004" y="1863089"/>
            <a:ext cx="3238602" cy="3709379"/>
          </a:xfrm>
          <a:prstGeom prst="rect">
            <a:avLst/>
          </a:prstGeom>
        </p:spPr>
      </p:pic>
      <p:pic>
        <p:nvPicPr>
          <p:cNvPr id="11" name="Picture 463396301">
            <a:extLst>
              <a:ext uri="{FF2B5EF4-FFF2-40B4-BE49-F238E27FC236}">
                <a16:creationId xmlns:a16="http://schemas.microsoft.com/office/drawing/2014/main" id="{918C6091-66BC-4FAC-A2B9-FFB561BC881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" r="3673" b="1282"/>
          <a:stretch/>
        </p:blipFill>
        <p:spPr>
          <a:xfrm>
            <a:off x="7618553" y="1862498"/>
            <a:ext cx="4381500" cy="303144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111906A-26EF-45FA-B298-C235FE0C9A74}"/>
              </a:ext>
            </a:extLst>
          </p:cNvPr>
          <p:cNvSpPr txBox="1"/>
          <p:nvPr/>
        </p:nvSpPr>
        <p:spPr>
          <a:xfrm>
            <a:off x="191947" y="6075683"/>
            <a:ext cx="3804110" cy="64633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uk-UA" sz="1200" dirty="0">
                <a:solidFill>
                  <a:srgbClr val="9AA7A7"/>
                </a:solidFill>
              </a:rPr>
              <a:t>Джерело: </a:t>
            </a:r>
            <a:r>
              <a:rPr lang="uk-UA" sz="12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https://www.unian.ua/lite/astrology/koli-zakinchitsya-viyna-v-ukrajini-2022-ostanni-novini-vid-astrologiv-11740270.html</a:t>
            </a:r>
            <a:endParaRPr lang="ru-RU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91B6DC-8416-4629-92CF-DC345FFDCE6F}"/>
              </a:ext>
            </a:extLst>
          </p:cNvPr>
          <p:cNvSpPr txBox="1"/>
          <p:nvPr/>
        </p:nvSpPr>
        <p:spPr>
          <a:xfrm>
            <a:off x="4188004" y="6075683"/>
            <a:ext cx="3238602" cy="64633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uk-UA" sz="1200" dirty="0">
                <a:solidFill>
                  <a:srgbClr val="9AA7A7"/>
                </a:solidFill>
              </a:rPr>
              <a:t>Джерело: </a:t>
            </a:r>
            <a:r>
              <a:rPr lang="uk-UA" sz="12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https://life.fakty.com.ua/ua/astrolohiia/koly-zakinchytsya-vijna-v-ukrayini-astroprognoz/</a:t>
            </a:r>
            <a:endParaRPr lang="ru-RU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883D7D-6563-4255-AE1D-6DF514BC2246}"/>
              </a:ext>
            </a:extLst>
          </p:cNvPr>
          <p:cNvSpPr txBox="1"/>
          <p:nvPr/>
        </p:nvSpPr>
        <p:spPr>
          <a:xfrm>
            <a:off x="7618552" y="6075686"/>
            <a:ext cx="4288967" cy="46166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uk-UA" sz="1200" dirty="0">
                <a:solidFill>
                  <a:srgbClr val="9AA7A7"/>
                </a:solidFill>
              </a:rPr>
              <a:t>Джерело: </a:t>
            </a:r>
            <a:r>
              <a:rPr lang="uk-UA" sz="12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9"/>
              </a:rPr>
              <a:t>https://1plus1.ua/novyny/so-cekae-ukrainu-veliki-zmini-ta-koli-zakincitsa-vijna-prognozi-astrologiv</a:t>
            </a:r>
            <a:endParaRPr lang="ru-RU" sz="12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F43FB4B-A34F-460C-91DF-783F8C9793BF}"/>
              </a:ext>
            </a:extLst>
          </p:cNvPr>
          <p:cNvSpPr/>
          <p:nvPr/>
        </p:nvSpPr>
        <p:spPr>
          <a:xfrm>
            <a:off x="0" y="1375631"/>
            <a:ext cx="12192000" cy="7142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301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BD58C9-3E35-44D8-9374-965A96FAD373}"/>
              </a:ext>
            </a:extLst>
          </p:cNvPr>
          <p:cNvSpPr txBox="1"/>
          <p:nvPr/>
        </p:nvSpPr>
        <p:spPr>
          <a:xfrm>
            <a:off x="0" y="201414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dirty="0"/>
              <a:t>Правила інформаційної гігієни під час війни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C645A89-E257-43BF-B3D7-6B766FD05275}"/>
              </a:ext>
            </a:extLst>
          </p:cNvPr>
          <p:cNvCxnSpPr>
            <a:cxnSpLocks/>
          </p:cNvCxnSpPr>
          <p:nvPr/>
        </p:nvCxnSpPr>
        <p:spPr>
          <a:xfrm>
            <a:off x="701040" y="924560"/>
            <a:ext cx="1078992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E90EED7-DC8C-2711-72E9-D6234CEEA694}"/>
              </a:ext>
            </a:extLst>
          </p:cNvPr>
          <p:cNvSpPr txBox="1"/>
          <p:nvPr/>
        </p:nvSpPr>
        <p:spPr>
          <a:xfrm>
            <a:off x="0" y="1668000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2800" dirty="0"/>
              <a:t>Дозуйте інформації протягом доби (проглядайте інформацію два-три рази на день).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/>
              <a:t>Користуйтесь надійними джерелами інформації.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/>
              <a:t>Обирайте загальнодержавні, офіційні мас-медіа, які забезпечують об’єктивність та оптимістичність інформації під час війни3.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/>
              <a:t>Не «зависайте постійно на телефоні», це відриває від продуктивної роботи.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/>
              <a:t>Не поширюйте в соцмережах неперевірені новини та не сійте паніку4.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800" dirty="0"/>
              <a:t>Не пишіть у стані афекту. Зберігайте спокій. Спробуйте заспокоїти близьких, які піддалися паніці чи повелися на гучну «сенсацію»</a:t>
            </a:r>
          </a:p>
        </p:txBody>
      </p:sp>
    </p:spTree>
    <p:extLst>
      <p:ext uri="{BB962C8B-B14F-4D97-AF65-F5344CB8AC3E}">
        <p14:creationId xmlns:p14="http://schemas.microsoft.com/office/powerpoint/2010/main" val="265663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84BDEC-673F-414D-AC01-90F508B6DB64}"/>
              </a:ext>
            </a:extLst>
          </p:cNvPr>
          <p:cNvSpPr txBox="1"/>
          <p:nvPr/>
        </p:nvSpPr>
        <p:spPr>
          <a:xfrm>
            <a:off x="189155" y="0"/>
            <a:ext cx="11184082" cy="6724918"/>
          </a:xfrm>
          <a:prstGeom prst="rect">
            <a:avLst/>
          </a:prstGeom>
          <a:noFill/>
        </p:spPr>
        <p:txBody>
          <a:bodyPr wrap="square" rIns="0">
            <a:spAutoFit/>
          </a:bodyPr>
          <a:lstStyle/>
          <a:p>
            <a:pPr marL="457200" marR="308610" lvl="0" indent="-457200">
              <a:spcAft>
                <a:spcPts val="1200"/>
              </a:spcAft>
              <a:buFont typeface="+mj-lt"/>
              <a:buAutoNum type="arabicPeriod" startAt="7"/>
            </a:pP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Перевіряйте </a:t>
            </a: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людей, яких читаєте, та їхні дописи —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скільки в них підписників, який контент публікує ця людина. Керуйтеся логікою та здоровим глуздом — чи дописи людини адекватні, чи має людина експертизу в питанні, яке висвітлює?</a:t>
            </a:r>
            <a:endParaRPr lang="ru-RU" sz="2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308610" lvl="0" indent="-457200">
              <a:spcAft>
                <a:spcPts val="1200"/>
              </a:spcAft>
              <a:buFont typeface="+mj-lt"/>
              <a:buAutoNum type="arabicPeriod" startAt="7"/>
            </a:pP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Перевіряйте </a:t>
            </a: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джерело інформації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яке обов’язково має бути вказано. Звідки взяли цю інформацію? Хто про неї повідомив? </a:t>
            </a:r>
            <a:r>
              <a:rPr lang="uk-UA" sz="23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Загугліть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це джерело інформації, перевірте, чи йому можна довіряти. Надійне джерело публікує іншу важливу інформацію та має статус. Якщо джерело не вказане, запитайте. Якщо не відповідають — не </a:t>
            </a:r>
            <a:r>
              <a:rPr lang="uk-UA" sz="23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вірте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новині.</a:t>
            </a:r>
            <a:endParaRPr lang="ru-RU" sz="2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308610" lvl="0" indent="-457200">
              <a:spcAft>
                <a:spcPts val="1200"/>
              </a:spcAft>
              <a:buFont typeface="+mj-lt"/>
              <a:buAutoNum type="arabicPeriod" startAt="7"/>
            </a:pP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Перевірте, </a:t>
            </a: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чи є новина в інших ЗМІ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Українські ЗМІ максимально поширюють важливу інформацію. Якщо новина опублікована тільки в одному джерелі, це може бути фейк.</a:t>
            </a:r>
            <a:endParaRPr lang="ru-RU" sz="2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488950" lvl="0" indent="-457200">
              <a:spcAft>
                <a:spcPts val="1200"/>
              </a:spcAft>
              <a:buFont typeface="+mj-lt"/>
              <a:buAutoNum type="arabicPeriod" startAt="7"/>
            </a:pP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За можливості </a:t>
            </a: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читайте першоджерело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Навіть якщо джерело надійне, в інтерпретації його можуть перекрутити або перебільшити.</a:t>
            </a:r>
          </a:p>
          <a:p>
            <a:pPr marL="457200" marR="219075" lvl="0" indent="-457200">
              <a:spcAft>
                <a:spcPts val="1200"/>
              </a:spcAft>
              <a:buFont typeface="+mj-lt"/>
              <a:buAutoNum type="arabicPeriod" startAt="7"/>
            </a:pP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У новині насамперед </a:t>
            </a: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має бути факт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(подія — що, де й коли відбулося), а не оціночне судження. Факт може бути підкріплений аргументованим коментарем (як і чому це відбулося).</a:t>
            </a:r>
            <a:endParaRPr lang="ru-RU" sz="2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180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84BDEC-673F-414D-AC01-90F508B6DB64}"/>
              </a:ext>
            </a:extLst>
          </p:cNvPr>
          <p:cNvSpPr txBox="1"/>
          <p:nvPr/>
        </p:nvSpPr>
        <p:spPr>
          <a:xfrm>
            <a:off x="-86061" y="1"/>
            <a:ext cx="12196781" cy="6217087"/>
          </a:xfrm>
          <a:prstGeom prst="rect">
            <a:avLst/>
          </a:prstGeom>
          <a:noFill/>
        </p:spPr>
        <p:txBody>
          <a:bodyPr wrap="square" rIns="0">
            <a:spAutoFit/>
          </a:bodyPr>
          <a:lstStyle/>
          <a:p>
            <a:pPr marL="457200" marR="219075" indent="-457200">
              <a:spcAft>
                <a:spcPts val="1200"/>
              </a:spcAft>
              <a:buFont typeface="+mj-lt"/>
              <a:buAutoNum type="arabicPeriod" startAt="12"/>
            </a:pP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Коментар (пояснення події) має бути від експертної людини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Тобто особи, обізнаної в цьому питанні, — зі вказуванням імені, прізвища, посади або експертизи. Якщо коментар від невідомої людини — ймовірно, вами намагаються </a:t>
            </a:r>
            <a:r>
              <a:rPr lang="uk-UA" sz="23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зманіпулювати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457200" marR="219075" lvl="0" indent="-457200">
              <a:spcAft>
                <a:spcPts val="1200"/>
              </a:spcAft>
              <a:buFont typeface="+mj-lt"/>
              <a:buAutoNum type="arabicPeriod" startAt="12"/>
            </a:pP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Шукайте </a:t>
            </a: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візуальні підтвердження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Текст має бути підкріплений фото або відео. Перевіряйте, чи стосується фото тієї картинки, яка його супроводжує. </a:t>
            </a:r>
            <a:endParaRPr lang="ru-RU" sz="2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219075" lvl="0" indent="-457200">
              <a:spcAft>
                <a:spcPts val="1200"/>
              </a:spcAft>
              <a:buFont typeface="+mj-lt"/>
              <a:buAutoNum type="arabicPeriod" startAt="12"/>
            </a:pP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Зважайте на </a:t>
            </a: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деталі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Переконайтеся, що </a:t>
            </a:r>
            <a:r>
              <a:rPr lang="uk-UA" sz="2300" b="1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візуал</a:t>
            </a: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не відредаговано й не </a:t>
            </a:r>
            <a:r>
              <a:rPr lang="uk-UA" sz="2300" b="1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відфотошоплено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Придивляєтеся до обрисів </a:t>
            </a:r>
            <a:r>
              <a:rPr lang="uk-UA" sz="23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облич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вони можуть бути вклеєні штучно, перевіряйте відповідність тіней і світла, дат, годинників. Чи не виглядають предмети та люди викривлено та штучно? Керуйтеся здоровим глуздом. Пам’ятайте, що сучасні </a:t>
            </a: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фотографії зазвичай хорошої якості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де чітко видно деталі. Якщо якість знижена або деталі розмиті, це може бути фейк.</a:t>
            </a:r>
            <a:endParaRPr lang="ru-RU" sz="2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219075" lvl="0" indent="-457200">
              <a:spcAft>
                <a:spcPts val="1200"/>
              </a:spcAft>
              <a:buFont typeface="+mj-lt"/>
              <a:buAutoNum type="arabicPeriod" startAt="12"/>
            </a:pP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Перед тим, як поширювати інформацію, </a:t>
            </a:r>
            <a:r>
              <a:rPr lang="uk-UA" sz="23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зробіть вдих і повільний видих</a:t>
            </a:r>
            <a:r>
              <a:rPr lang="uk-UA" sz="23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Що відбулося? Яке джерело? Йому можна довіряти? Про це писали ЗМІ? Цим ЗМІ можна довіряти? Є фото або відео? Вони правдоподібні? Ви точно впевнені у правдивості цієї інформації? Поширюйте.</a:t>
            </a:r>
            <a:endParaRPr lang="ru-RU" sz="2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267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80D5CFA-7E07-FB0B-499B-D9434A04EA71}"/>
              </a:ext>
            </a:extLst>
          </p:cNvPr>
          <p:cNvSpPr/>
          <p:nvPr/>
        </p:nvSpPr>
        <p:spPr>
          <a:xfrm>
            <a:off x="135213" y="385474"/>
            <a:ext cx="5934746" cy="2981380"/>
          </a:xfrm>
          <a:prstGeom prst="rect">
            <a:avLst/>
          </a:prstGeom>
          <a:solidFill>
            <a:srgbClr val="296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1A0D9DD-3E82-2714-44B7-4BF360DED173}"/>
              </a:ext>
            </a:extLst>
          </p:cNvPr>
          <p:cNvSpPr/>
          <p:nvPr/>
        </p:nvSpPr>
        <p:spPr>
          <a:xfrm>
            <a:off x="6122041" y="367718"/>
            <a:ext cx="5934746" cy="2981380"/>
          </a:xfrm>
          <a:prstGeom prst="rect">
            <a:avLst/>
          </a:prstGeom>
          <a:solidFill>
            <a:srgbClr val="296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ED0D2D1-95DE-E158-E65F-84AEA3118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064" y="709725"/>
            <a:ext cx="499110" cy="46345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D0E4D69-B399-458E-0779-1D454763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1094" y="709725"/>
            <a:ext cx="499110" cy="463459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7D57945-EB9E-F42D-0552-C2BCBB87E2D6}"/>
              </a:ext>
            </a:extLst>
          </p:cNvPr>
          <p:cNvSpPr/>
          <p:nvPr/>
        </p:nvSpPr>
        <p:spPr>
          <a:xfrm>
            <a:off x="135213" y="3426045"/>
            <a:ext cx="5934746" cy="2981380"/>
          </a:xfrm>
          <a:prstGeom prst="rect">
            <a:avLst/>
          </a:prstGeom>
          <a:solidFill>
            <a:srgbClr val="296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4B6B643-AFB8-F2C7-C9EF-43EF7FD483E5}"/>
              </a:ext>
            </a:extLst>
          </p:cNvPr>
          <p:cNvSpPr/>
          <p:nvPr/>
        </p:nvSpPr>
        <p:spPr>
          <a:xfrm>
            <a:off x="6122041" y="3426045"/>
            <a:ext cx="5934746" cy="2981380"/>
          </a:xfrm>
          <a:prstGeom prst="rect">
            <a:avLst/>
          </a:prstGeom>
          <a:solidFill>
            <a:srgbClr val="296D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558B1435-2AC8-A598-6772-4FD877590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064" y="3762986"/>
            <a:ext cx="499110" cy="46345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C65A868-818F-3211-79CA-A5E389F53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1094" y="3762986"/>
            <a:ext cx="499110" cy="46345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4C1C83B-69FF-3377-BEE6-B0FF7CB3A0A2}"/>
              </a:ext>
            </a:extLst>
          </p:cNvPr>
          <p:cNvSpPr txBox="1"/>
          <p:nvPr/>
        </p:nvSpPr>
        <p:spPr>
          <a:xfrm>
            <a:off x="884714" y="575221"/>
            <a:ext cx="51046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/>
              <a:t>Свідомо формуйте свій інформаційний простір. </a:t>
            </a:r>
            <a:r>
              <a:rPr lang="uk-UA" sz="2000" dirty="0"/>
              <a:t>Оберіть кілька надійних джерел інформації і користуйтесь ними, відфільтруйте зайві, що лише забиратимуть вашу увагу й час, який можна використати з більшою користю.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F96693-380C-DC8B-8778-2771965C43C8}"/>
              </a:ext>
            </a:extLst>
          </p:cNvPr>
          <p:cNvSpPr txBox="1"/>
          <p:nvPr/>
        </p:nvSpPr>
        <p:spPr>
          <a:xfrm>
            <a:off x="6883744" y="575221"/>
            <a:ext cx="4933025" cy="2554545"/>
          </a:xfrm>
          <a:prstGeom prst="rect">
            <a:avLst/>
          </a:prstGeom>
          <a:solidFill>
            <a:srgbClr val="296D3E"/>
          </a:solidFill>
        </p:spPr>
        <p:txBody>
          <a:bodyPr wrap="square">
            <a:spAutoFit/>
          </a:bodyPr>
          <a:lstStyle/>
          <a:p>
            <a:r>
              <a:rPr lang="uk-UA" sz="2000" b="1" dirty="0"/>
              <a:t>Вимкніть режим </a:t>
            </a:r>
            <a:r>
              <a:rPr lang="uk-UA" sz="2000" b="1" dirty="0" err="1"/>
              <a:t>автопілота</a:t>
            </a:r>
            <a:r>
              <a:rPr lang="uk-UA" sz="2000" b="1" dirty="0"/>
              <a:t>. </a:t>
            </a:r>
            <a:r>
              <a:rPr lang="uk-UA" sz="2000" dirty="0"/>
              <a:t>Аналіз особистого </a:t>
            </a:r>
            <a:r>
              <a:rPr lang="uk-UA" sz="2000" dirty="0" err="1"/>
              <a:t>медіаполя</a:t>
            </a:r>
            <a:r>
              <a:rPr lang="uk-UA" sz="2000" dirty="0"/>
              <a:t> допоможе вам зробити висновки і розставити пріоритети в тому, яку інформацію і звідки брати. Не забувайте приділяти більше часу навчанню, оскільки чим якісніші знання ви здобули з різних сфер, тим складніше вами </a:t>
            </a:r>
            <a:r>
              <a:rPr lang="uk-UA" sz="2000" dirty="0" err="1"/>
              <a:t>зманіпулювати</a:t>
            </a:r>
            <a:r>
              <a:rPr lang="uk-UA" sz="2000" dirty="0"/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0EA87E-C340-5BDF-26C2-29F8343DA965}"/>
              </a:ext>
            </a:extLst>
          </p:cNvPr>
          <p:cNvSpPr txBox="1"/>
          <p:nvPr/>
        </p:nvSpPr>
        <p:spPr>
          <a:xfrm>
            <a:off x="884714" y="3633548"/>
            <a:ext cx="5104660" cy="1938992"/>
          </a:xfrm>
          <a:prstGeom prst="rect">
            <a:avLst/>
          </a:prstGeom>
          <a:solidFill>
            <a:srgbClr val="296D3E"/>
          </a:solidFill>
        </p:spPr>
        <p:txBody>
          <a:bodyPr wrap="square">
            <a:spAutoFit/>
          </a:bodyPr>
          <a:lstStyle/>
          <a:p>
            <a:r>
              <a:rPr lang="uk-UA" sz="2000" b="1" dirty="0"/>
              <a:t>Опануйте думки та емоції. </a:t>
            </a:r>
            <a:r>
              <a:rPr lang="uk-UA" sz="2000" dirty="0"/>
              <a:t>Саме емоції є рушійною силою поширення неперевіреної, неправдивої інформації. Робіть емоційну паузу перед тим, як надіслати комусь новину, зробити репост або прокоментувати допис.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AB2B69-6F08-C81D-1089-C088C1C49A14}"/>
              </a:ext>
            </a:extLst>
          </p:cNvPr>
          <p:cNvSpPr txBox="1"/>
          <p:nvPr/>
        </p:nvSpPr>
        <p:spPr>
          <a:xfrm>
            <a:off x="6883744" y="3633548"/>
            <a:ext cx="493302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/>
              <a:t>Будьте відповідальними користувачами. </a:t>
            </a:r>
            <a:r>
              <a:rPr lang="uk-UA" sz="2000" dirty="0"/>
              <a:t>Не поширюйте інформацію про переміщення української військової техніки або про місця влучення снарядів, вибухів. Це може коштувати комусь життя. Запитуйте себе, навіщо ви хочете поширити ту чи іншу інформацію і до яких наслідків це може призвести.</a:t>
            </a:r>
          </a:p>
        </p:txBody>
      </p:sp>
    </p:spTree>
    <p:extLst>
      <p:ext uri="{BB962C8B-B14F-4D97-AF65-F5344CB8AC3E}">
        <p14:creationId xmlns:p14="http://schemas.microsoft.com/office/powerpoint/2010/main" val="491986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ФОто_фон.jpeg" descr="ФОто_фон.jpeg"/>
          <p:cNvPicPr>
            <a:picLocks noChangeAspect="1"/>
          </p:cNvPicPr>
          <p:nvPr/>
        </p:nvPicPr>
        <p:blipFill>
          <a:blip r:embed="rId2">
            <a:alphaModFix amt="42143"/>
            <a:extLst/>
          </a:blip>
          <a:stretch>
            <a:fillRect/>
          </a:stretch>
        </p:blipFill>
        <p:spPr>
          <a:xfrm>
            <a:off x="-1092682" y="-1260992"/>
            <a:ext cx="15542159" cy="1034525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ам’ятайте, краще творити новини звільняючи міста і села України, ніж читати про це десь в соцмережах🫡"/>
          <p:cNvSpPr txBox="1">
            <a:spLocks noGrp="1"/>
          </p:cNvSpPr>
          <p:nvPr>
            <p:ph type="title"/>
          </p:nvPr>
        </p:nvSpPr>
        <p:spPr>
          <a:xfrm>
            <a:off x="955596" y="1023590"/>
            <a:ext cx="10604058" cy="4913185"/>
          </a:xfrm>
          <a:prstGeom prst="rect">
            <a:avLst/>
          </a:prstGeom>
        </p:spPr>
        <p:txBody>
          <a:bodyPr>
            <a:noAutofit/>
          </a:bodyPr>
          <a:lstStyle>
            <a:lvl1pPr algn="just" defTabSz="450215">
              <a:lnSpc>
                <a:spcPct val="100000"/>
              </a:lnSpc>
              <a:defRPr sz="9800" b="0" spc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algn="ctr"/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Пам’ятайте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краще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творити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новини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звільняючи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міста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і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села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України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ніж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читати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про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це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sz="5400" dirty="0" err="1">
                <a:solidFill>
                  <a:schemeClr val="tx1"/>
                </a:solidFill>
                <a:latin typeface="Arial Black" panose="020B0A04020102020204" pitchFamily="34" charset="0"/>
              </a:rPr>
              <a:t>десь</a:t>
            </a:r>
            <a:r>
              <a:rPr sz="5400" dirty="0">
                <a:solidFill>
                  <a:schemeClr val="tx1"/>
                </a:solidFill>
                <a:latin typeface="Arial Black" panose="020B0A04020102020204" pitchFamily="34" charset="0"/>
              </a:rPr>
              <a:t> в </a:t>
            </a:r>
            <a:r>
              <a:rPr sz="5400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соцмережах</a:t>
            </a:r>
            <a:endParaRPr sz="5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657153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ь">
  <a:themeElements>
    <a:clrScheme name="Сланець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826F61"/>
      </a:accent1>
      <a:accent2>
        <a:srgbClr val="A19C7F"/>
      </a:accent2>
      <a:accent3>
        <a:srgbClr val="9AA489"/>
      </a:accent3>
      <a:accent4>
        <a:srgbClr val="7C938B"/>
      </a:accent4>
      <a:accent5>
        <a:srgbClr val="7C7D92"/>
      </a:accent5>
      <a:accent6>
        <a:srgbClr val="897376"/>
      </a:accent6>
      <a:hlink>
        <a:srgbClr val="D29B73"/>
      </a:hlink>
      <a:folHlink>
        <a:srgbClr val="F4C5A4"/>
      </a:folHlink>
    </a:clrScheme>
    <a:fontScheme name="Сланець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FF747C5C-A8E8-4833-9E55-3D08FE4E487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921f07-41b4-4a5b-855f-4066ac595c30">
      <Value>1</Value>
    </TaxCatchAll>
    <i2a7b3717d71400090b7ef98290c589e xmlns="0f94f575-85a1-4b48-910c-a1a2f303363b">
      <Terms xmlns="http://schemas.microsoft.com/office/infopath/2007/PartnerControls">
        <TermInfo xmlns="http://schemas.microsoft.com/office/infopath/2007/PartnerControls">
          <TermName xmlns="http://schemas.microsoft.com/office/infopath/2007/PartnerControls">Ukraine</TermName>
          <TermId xmlns="http://schemas.microsoft.com/office/infopath/2007/PartnerControls">6c0a03d6-d55a-453f-ac0b-6a8efd2ac28e</TermId>
        </TermInfo>
      </Terms>
    </i2a7b3717d71400090b7ef98290c589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5FB5085FF40B46A7A8C2BE85708A8F" ma:contentTypeVersion="16" ma:contentTypeDescription="Create a new document." ma:contentTypeScope="" ma:versionID="60c1f7667eeee72955e0134c3dad8645">
  <xsd:schema xmlns:xsd="http://www.w3.org/2001/XMLSchema" xmlns:xs="http://www.w3.org/2001/XMLSchema" xmlns:p="http://schemas.microsoft.com/office/2006/metadata/properties" xmlns:ns2="0f94f575-85a1-4b48-910c-a1a2f303363b" xmlns:ns3="da921f07-41b4-4a5b-855f-4066ac595c30" targetNamespace="http://schemas.microsoft.com/office/2006/metadata/properties" ma:root="true" ma:fieldsID="2ebe3e5953ab342cca530b107e90c9c7" ns2:_="" ns3:_="">
    <xsd:import namespace="0f94f575-85a1-4b48-910c-a1a2f303363b"/>
    <xsd:import namespace="da921f07-41b4-4a5b-855f-4066ac595c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i2a7b3717d71400090b7ef98290c589e" minOccurs="0"/>
                <xsd:element ref="ns3:TaxCatchAll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94f575-85a1-4b48-910c-a1a2f30336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i2a7b3717d71400090b7ef98290c589e" ma:index="11" nillable="true" ma:taxonomy="true" ma:internalName="i2a7b3717d71400090b7ef98290c589e" ma:taxonomyFieldName="Country" ma:displayName="Country" ma:default="1;#Ukraine|6c0a03d6-d55a-453f-ac0b-6a8efd2ac28e" ma:fieldId="{22a7b371-7d71-4000-90b7-ef98290c589e}" ma:taxonomyMulti="true" ma:sspId="fe952b0e-87b1-4651-bd97-4ae9bbb31ca5" ma:termSetId="1aae8845-0c15-4b09-8c7f-8bc1846b1d0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921f07-41b4-4a5b-855f-4066ac595c3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148253e-51aa-4758-90b2-d66fbd5618d1}" ma:internalName="TaxCatchAll" ma:showField="CatchAllData" ma:web="da921f07-41b4-4a5b-855f-4066ac595c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78FD15-A518-4EA3-AED3-D923B0773FBE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da921f07-41b4-4a5b-855f-4066ac595c30"/>
    <ds:schemaRef ds:uri="http://purl.org/dc/elements/1.1/"/>
    <ds:schemaRef ds:uri="0f94f575-85a1-4b48-910c-a1a2f303363b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1C70F6-1F4B-4E57-A3D6-932A13EDC0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94f575-85a1-4b48-910c-a1a2f303363b"/>
    <ds:schemaRef ds:uri="da921f07-41b4-4a5b-855f-4066ac595c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25497D-9E76-4F4F-8E19-CDE70CF69C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1100</TotalTime>
  <Words>1325</Words>
  <Application>Microsoft Office PowerPoint</Application>
  <PresentationFormat>Широкоэкранный</PresentationFormat>
  <Paragraphs>126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Arial</vt:lpstr>
      <vt:lpstr>Arial Black</vt:lpstr>
      <vt:lpstr>Calibri</vt:lpstr>
      <vt:lpstr>Calisto MT</vt:lpstr>
      <vt:lpstr>Franklin Gothic Book</vt:lpstr>
      <vt:lpstr>Segoe UI Historic</vt:lpstr>
      <vt:lpstr>Times New Roman</vt:lpstr>
      <vt:lpstr>Times Roman</vt:lpstr>
      <vt:lpstr>Trebuchet MS</vt:lpstr>
      <vt:lpstr>Wingdings 2</vt:lpstr>
      <vt:lpstr>Сланець</vt:lpstr>
      <vt:lpstr>Презентация PowerPoint</vt:lpstr>
      <vt:lpstr>Презентация PowerPoint</vt:lpstr>
      <vt:lpstr>     </vt:lpstr>
      <vt:lpstr>Презентация PowerPoint</vt:lpstr>
      <vt:lpstr>Інформаційна війна для військового - це брехня і маніпуляції з ворожої сторони із єдиною метою – деморалізація особового складу, підрив довіри до вищого військово-політичного керівництва держави, нав'язування ворожих наративів, блокування або спотворення інформаційних потоків та процесів прийняття рішень супротивника.  Одним із інструментів її ведення є поширення фейків, перекручування та маніпуляції, створення антиукраїнських, дезінформаційних каналів інформації.  Саме для цього ворогом були створені інформаційні канали в telegram “Черговий ООС” та “Начштабуˮ, замасковані під “об'єктивні” новини з фронту та стан справ в ЗС України. Цільова аудиторія - особовий склад наших військ (сил), мета - зниження морально-психологічного стану, деморалізація та втрата довіри до своїх командирів. </vt:lpstr>
      <vt:lpstr>1.Відпишіться від анонімних телеграм каналів та російських інформаційних ресурсів, а особливо ТГ каналів “хароших русскіх”, тобто ті, що позиціонують себе  «протів вайни». Бо ми з вами знаємо, що хороший русскій тільки в чорному пакеті.   Анонімні телеграм канали це не про інсайти чи якесь закулісся політики /війни.     Це дієвий інструмент спекуляцій та поширення чуток з метою поширення наративів “нє всьо так адназначна” та сумнівів у ваших головах та серцях.</vt:lpstr>
      <vt:lpstr>2. Відпишіться від агрегаторів новин. Агрегатори новин — це ті, хто “публікує новини першими”, 99% інформації там не відповідає дійсності та ці новини не є перевіреними/верифікованим.     Вони женуться за хайпом, підписниками і тд.Яскравим прикладом такого є меседжі як “Путін прийняв рішення завдати ядерного удару по Україні... більше деталей....” Прикладами агрегаторів є “Труха”, “Инсайдер”, “Украина сейчас”, “Реальная Война” і т.д. </vt:lpstr>
      <vt:lpstr>3. Мінімізуйте соціальні мережі. Там найбільша концентрація паніки реальної та штучної. Ми повинні розуміти, що ситуація складна і багатогранна і часто потребує експертизи дуже вузьких спеціалістів, і це створює дуже плодючий грунт для спекуляцій ворога, а те, що ми отримуємо з соцмереж, то лише верши на айсбергу. Тому головне, що слід пам’ятати — немає простих відповідей на складні питання. Взагалі в житті немає простих відповідей, бо прості відповіді ведуть нас до згубних результатів.  Розкол. Росіяни шукають тріщини та працюють, щоб ці тріщини стали розломами. Як це працює? І яка мета? Мета стара і банальна як сотні років тому: щоб українець пішов проти українця, щоб розпалити розбрат та ворожнечу.        </vt:lpstr>
      <vt:lpstr>4. Стоп інтенет-срач. Припиніть сваритися і доводити комусь щось в соцмережах і особливо у коментарях до дописів. Важливо пам’ятати, що це працює на внутрішнє роз’єднання та розбалансування внутрішньої єдності. А саме цього прагне у своїй діяльності зараз російське ІПСО (інформаційно-психологічні операції). Якщо вже дуже чешеться написати щось, то робіть це у коректній формі, з аргументами, фактами, з мінімум емоцій та без переходів на особистості.</vt:lpstr>
      <vt:lpstr>5. Найважливіші новини і найважливішу інформацію ви обов’язково дізнаєтеся, навіть якщо ви не будете до цього докладати зусиль. Ключові події, що мають реальне значення для кожного з нас швидко розносяться та доходять до усіх громадян протягом годин.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Пам’ятайте, краще творити новини звільняючи міста і села України, ніж читати про це десь в соцмережах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Смирнова</dc:creator>
  <cp:lastModifiedBy>Микола Череднік</cp:lastModifiedBy>
  <cp:revision>35</cp:revision>
  <dcterms:created xsi:type="dcterms:W3CDTF">2022-04-21T08:26:44Z</dcterms:created>
  <dcterms:modified xsi:type="dcterms:W3CDTF">2024-11-16T10:42:49Z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0x010100235FB5085FF40B46A7A8C2BE85708A8F</vt:lpwstr>
  </property>
  <property fmtid="{D5CDD505-2E9C-101B-9397-08002B2CF9AE}" pid="3" name="Country">
    <vt:lpwstr>1;#Ukraine|6c0a03d6-d55a-453f-ac0b-6a8efd2ac28e</vt:lpwstr>
  </property>
</Properties>
</file>