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607" r:id="rId2"/>
    <p:sldId id="611" r:id="rId3"/>
    <p:sldId id="613" r:id="rId4"/>
    <p:sldId id="617" r:id="rId5"/>
    <p:sldId id="616" r:id="rId6"/>
    <p:sldId id="615" r:id="rId7"/>
    <p:sldId id="614" r:id="rId8"/>
    <p:sldId id="618" r:id="rId9"/>
    <p:sldId id="619" r:id="rId10"/>
    <p:sldId id="621" r:id="rId11"/>
    <p:sldId id="620" r:id="rId12"/>
    <p:sldId id="624" r:id="rId13"/>
    <p:sldId id="623" r:id="rId14"/>
    <p:sldId id="622" r:id="rId15"/>
    <p:sldId id="625" r:id="rId16"/>
    <p:sldId id="628" r:id="rId17"/>
    <p:sldId id="627" r:id="rId18"/>
    <p:sldId id="612" r:id="rId19"/>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15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CEE1F-B601-4ACC-BB5F-B3A27A267F6D}" type="datetimeFigureOut">
              <a:rPr lang="uk-UA" smtClean="0"/>
              <a:t>21.08.2025</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9A54FC-EE41-4429-8BCA-04B5B87250B6}" type="slidenum">
              <a:rPr lang="uk-UA" smtClean="0"/>
              <a:t>‹№›</a:t>
            </a:fld>
            <a:endParaRPr lang="uk-UA"/>
          </a:p>
        </p:txBody>
      </p:sp>
    </p:spTree>
    <p:extLst>
      <p:ext uri="{BB962C8B-B14F-4D97-AF65-F5344CB8AC3E}">
        <p14:creationId xmlns:p14="http://schemas.microsoft.com/office/powerpoint/2010/main" val="3358555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2</a:t>
            </a:fld>
            <a:endParaRPr lang="uk-UA"/>
          </a:p>
        </p:txBody>
      </p:sp>
    </p:spTree>
    <p:extLst>
      <p:ext uri="{BB962C8B-B14F-4D97-AF65-F5344CB8AC3E}">
        <p14:creationId xmlns:p14="http://schemas.microsoft.com/office/powerpoint/2010/main" val="427351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3</a:t>
            </a:fld>
            <a:endParaRPr lang="uk-UA"/>
          </a:p>
        </p:txBody>
      </p:sp>
    </p:spTree>
    <p:extLst>
      <p:ext uri="{BB962C8B-B14F-4D97-AF65-F5344CB8AC3E}">
        <p14:creationId xmlns:p14="http://schemas.microsoft.com/office/powerpoint/2010/main" val="33201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4</a:t>
            </a:fld>
            <a:endParaRPr lang="uk-UA"/>
          </a:p>
        </p:txBody>
      </p:sp>
    </p:spTree>
    <p:extLst>
      <p:ext uri="{BB962C8B-B14F-4D97-AF65-F5344CB8AC3E}">
        <p14:creationId xmlns:p14="http://schemas.microsoft.com/office/powerpoint/2010/main" val="3881356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5</a:t>
            </a:fld>
            <a:endParaRPr lang="uk-UA"/>
          </a:p>
        </p:txBody>
      </p:sp>
    </p:spTree>
    <p:extLst>
      <p:ext uri="{BB962C8B-B14F-4D97-AF65-F5344CB8AC3E}">
        <p14:creationId xmlns:p14="http://schemas.microsoft.com/office/powerpoint/2010/main" val="3233127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6</a:t>
            </a:fld>
            <a:endParaRPr lang="uk-UA"/>
          </a:p>
        </p:txBody>
      </p:sp>
    </p:spTree>
    <p:extLst>
      <p:ext uri="{BB962C8B-B14F-4D97-AF65-F5344CB8AC3E}">
        <p14:creationId xmlns:p14="http://schemas.microsoft.com/office/powerpoint/2010/main" val="2127992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7</a:t>
            </a:fld>
            <a:endParaRPr lang="uk-UA"/>
          </a:p>
        </p:txBody>
      </p:sp>
    </p:spTree>
    <p:extLst>
      <p:ext uri="{BB962C8B-B14F-4D97-AF65-F5344CB8AC3E}">
        <p14:creationId xmlns:p14="http://schemas.microsoft.com/office/powerpoint/2010/main" val="69270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8</a:t>
            </a:fld>
            <a:endParaRPr lang="uk-UA"/>
          </a:p>
        </p:txBody>
      </p:sp>
    </p:spTree>
    <p:extLst>
      <p:ext uri="{BB962C8B-B14F-4D97-AF65-F5344CB8AC3E}">
        <p14:creationId xmlns:p14="http://schemas.microsoft.com/office/powerpoint/2010/main" val="233509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9</a:t>
            </a:fld>
            <a:endParaRPr lang="uk-UA"/>
          </a:p>
        </p:txBody>
      </p:sp>
    </p:spTree>
    <p:extLst>
      <p:ext uri="{BB962C8B-B14F-4D97-AF65-F5344CB8AC3E}">
        <p14:creationId xmlns:p14="http://schemas.microsoft.com/office/powerpoint/2010/main" val="264133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10</a:t>
            </a:fld>
            <a:endParaRPr lang="uk-UA"/>
          </a:p>
        </p:txBody>
      </p:sp>
    </p:spTree>
    <p:extLst>
      <p:ext uri="{BB962C8B-B14F-4D97-AF65-F5344CB8AC3E}">
        <p14:creationId xmlns:p14="http://schemas.microsoft.com/office/powerpoint/2010/main" val="542915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11</a:t>
            </a:fld>
            <a:endParaRPr lang="uk-UA"/>
          </a:p>
        </p:txBody>
      </p:sp>
    </p:spTree>
    <p:extLst>
      <p:ext uri="{BB962C8B-B14F-4D97-AF65-F5344CB8AC3E}">
        <p14:creationId xmlns:p14="http://schemas.microsoft.com/office/powerpoint/2010/main" val="377237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12</a:t>
            </a:fld>
            <a:endParaRPr lang="uk-UA"/>
          </a:p>
        </p:txBody>
      </p:sp>
    </p:spTree>
    <p:extLst>
      <p:ext uri="{BB962C8B-B14F-4D97-AF65-F5344CB8AC3E}">
        <p14:creationId xmlns:p14="http://schemas.microsoft.com/office/powerpoint/2010/main" val="3305945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13</a:t>
            </a:fld>
            <a:endParaRPr lang="uk-UA"/>
          </a:p>
        </p:txBody>
      </p:sp>
    </p:spTree>
    <p:extLst>
      <p:ext uri="{BB962C8B-B14F-4D97-AF65-F5344CB8AC3E}">
        <p14:creationId xmlns:p14="http://schemas.microsoft.com/office/powerpoint/2010/main" val="4263416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14</a:t>
            </a:fld>
            <a:endParaRPr lang="uk-UA"/>
          </a:p>
        </p:txBody>
      </p:sp>
    </p:spTree>
    <p:extLst>
      <p:ext uri="{BB962C8B-B14F-4D97-AF65-F5344CB8AC3E}">
        <p14:creationId xmlns:p14="http://schemas.microsoft.com/office/powerpoint/2010/main" val="110395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15</a:t>
            </a:fld>
            <a:endParaRPr lang="uk-UA"/>
          </a:p>
        </p:txBody>
      </p:sp>
    </p:spTree>
    <p:extLst>
      <p:ext uri="{BB962C8B-B14F-4D97-AF65-F5344CB8AC3E}">
        <p14:creationId xmlns:p14="http://schemas.microsoft.com/office/powerpoint/2010/main" val="1305231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16</a:t>
            </a:fld>
            <a:endParaRPr lang="uk-UA"/>
          </a:p>
        </p:txBody>
      </p:sp>
    </p:spTree>
    <p:extLst>
      <p:ext uri="{BB962C8B-B14F-4D97-AF65-F5344CB8AC3E}">
        <p14:creationId xmlns:p14="http://schemas.microsoft.com/office/powerpoint/2010/main" val="3195883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349A54FC-EE41-4429-8BCA-04B5B87250B6}" type="slidenum">
              <a:rPr lang="uk-UA" smtClean="0"/>
              <a:t>17</a:t>
            </a:fld>
            <a:endParaRPr lang="uk-UA"/>
          </a:p>
        </p:txBody>
      </p:sp>
    </p:spTree>
    <p:extLst>
      <p:ext uri="{BB962C8B-B14F-4D97-AF65-F5344CB8AC3E}">
        <p14:creationId xmlns:p14="http://schemas.microsoft.com/office/powerpoint/2010/main" val="1738504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247B4-35B6-4F66-859F-88A0C4E716A3}"/>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FA12B731-B9E0-482C-B48E-5EDE8D9513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C96EAB21-20BB-49BF-BB40-6F1F7FFDEFA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D5E88753-8DF7-4F16-960E-6F822831FE8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D3C889F-7C01-46B3-97CA-E84A912AF8C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74988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50C2B4-95E0-40D9-8BF5-C3DC247989BE}"/>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388E9E26-6E37-4502-B9C6-7F9CDD1D9D35}"/>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7F35814-CD55-4E46-A4EC-DED0F57CFCD0}"/>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1EC4FE96-88FC-4F6C-A9AB-AFAED1194DE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9A99DAB-2F5A-4C83-9298-7988BA9F4E3F}"/>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646472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9235B4-3478-409A-86BB-8AE997E33FE6}"/>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4D191D2-2022-453F-A768-2C95C37E75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FB81CCF4-7D8F-48D6-A2FC-033AA25699EA}"/>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286C18F2-69FC-4E79-A76C-7D959C9582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7623DE4-C590-4AB9-9A8E-50C9B7475FBE}"/>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29490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FDF86-9278-43E6-B953-AEF1AA22299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3979687-F733-42B2-9E16-A22B62E36B9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0512930-5500-4D5D-9432-6ED8DC7A6A41}"/>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D2C3C2A4-66F5-421C-8C72-CD16F8347FE3}"/>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552F2856-7987-41B2-B97D-522C29A5F27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4026F36-6CF1-4063-80DD-12DDE06A6AA4}"/>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4213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7223C9-6D1C-42F6-B3FF-AF2869C40969}"/>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83B211F-73DC-4907-8E59-B3F72394D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41A9E97-A5AF-47CC-8410-B8E693730725}"/>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0772B80-0542-45C0-BEE6-836000DFFA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7E4E605-6991-4F15-85AA-399026651C51}"/>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537C716D-D86D-4118-B9D2-85E0CC3AE46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8" name="Місце для нижнього колонтитула 7">
            <a:extLst>
              <a:ext uri="{FF2B5EF4-FFF2-40B4-BE49-F238E27FC236}">
                <a16:creationId xmlns:a16="http://schemas.microsoft.com/office/drawing/2014/main" id="{395F0344-F1C9-40BF-A96F-E195FB86ACB6}"/>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5869B9E4-276D-4B98-9ACE-E2D0F79B95FB}"/>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667095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0FA32D-67FB-4328-9011-15DBDD66277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EC2A354D-73E6-483A-AF9E-BFF666D53E26}"/>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4" name="Місце для нижнього колонтитула 3">
            <a:extLst>
              <a:ext uri="{FF2B5EF4-FFF2-40B4-BE49-F238E27FC236}">
                <a16:creationId xmlns:a16="http://schemas.microsoft.com/office/drawing/2014/main" id="{06581CAC-7C51-4D33-9A1C-31878EE9DE58}"/>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4676CC8-A804-49FE-A8D5-E1B39C1FF2D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415771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620FB5C8-6D05-48C1-8EC5-0E1A5857672C}"/>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3" name="Місце для нижнього колонтитула 2">
            <a:extLst>
              <a:ext uri="{FF2B5EF4-FFF2-40B4-BE49-F238E27FC236}">
                <a16:creationId xmlns:a16="http://schemas.microsoft.com/office/drawing/2014/main" id="{E72BF3E4-E4A2-4734-AE92-56C377D8FEE5}"/>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541EA45B-CC23-415F-9B76-208006AE8668}"/>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140643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E36B97-7971-4DF0-A729-27E39DDFE950}"/>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BB116EE-137F-4ABD-B64D-40BBE806C5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239A692E-BAC4-4985-BAEE-DED141BCD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6122F87-76C9-4AED-8899-EE34CF2DB91B}"/>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9B4D55DF-F271-4AFB-8BF1-CF2723D98A4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E34515C1-898E-47B8-82A4-AA496A8F365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405114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256794-327B-4B3F-BC5B-6E2A5C3A1E7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F2F90D9-FDC8-4648-A2E7-B90FA76F1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1411C88-E4C1-40CD-8E79-26F924ACC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108B0D62-39EF-41D5-B06F-44B48F23A272}"/>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6" name="Місце для нижнього колонтитула 5">
            <a:extLst>
              <a:ext uri="{FF2B5EF4-FFF2-40B4-BE49-F238E27FC236}">
                <a16:creationId xmlns:a16="http://schemas.microsoft.com/office/drawing/2014/main" id="{C8C44527-7246-4EA8-B427-2D57DE32E61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247F9EA-7DEE-4045-9D6B-AA22C104B611}"/>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9062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6A4B68-9732-438B-B299-95044D7929F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5F0069B5-74F5-49CF-A29F-02814A061BCF}"/>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67576A5-D2B8-4041-B79B-1191727B2EFF}"/>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966C6363-7BEA-45D2-A100-D5DD9AC0194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0BBED41-220F-4FE5-A221-A28823B6EBE7}"/>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209684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A5909162-2B5F-43D6-BC25-EFC643DE0A21}"/>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7ED31DDC-CE8C-4E34-A75C-572DC8F4A3A1}"/>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89F4AEA-E6D9-4B43-8771-3D0C84BA801D}"/>
              </a:ext>
            </a:extLst>
          </p:cNvPr>
          <p:cNvSpPr>
            <a:spLocks noGrp="1"/>
          </p:cNvSpPr>
          <p:nvPr>
            <p:ph type="dt" sz="half" idx="10"/>
          </p:nvPr>
        </p:nvSpPr>
        <p:spPr/>
        <p:txBody>
          <a:body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55D5F1-F5F3-4561-A67F-B50A4B33BB9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14B7094-DEFE-4FE0-96D4-1D522E1BB34C}"/>
              </a:ext>
            </a:extLst>
          </p:cNvPr>
          <p:cNvSpPr>
            <a:spLocks noGrp="1"/>
          </p:cNvSpPr>
          <p:nvPr>
            <p:ph type="sldNum" sz="quarter" idx="12"/>
          </p:nvPr>
        </p:nvSpPr>
        <p:spPr/>
        <p:txBody>
          <a:bodyPr/>
          <a:lstStyle/>
          <a:p>
            <a:fld id="{A3DB375E-5C16-4458-BD9C-1CDBD140D672}" type="slidenum">
              <a:rPr lang="uk-UA" smtClean="0"/>
              <a:t>‹№›</a:t>
            </a:fld>
            <a:endParaRPr lang="uk-UA"/>
          </a:p>
        </p:txBody>
      </p:sp>
    </p:spTree>
    <p:extLst>
      <p:ext uri="{BB962C8B-B14F-4D97-AF65-F5344CB8AC3E}">
        <p14:creationId xmlns:p14="http://schemas.microsoft.com/office/powerpoint/2010/main" val="333346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514D065-FA59-448D-A7EC-8D0A5C2D88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381ABFF-8F1D-467B-ACD9-537D2750E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67CAD0B-81FC-40ED-9031-F5E96FDFB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05EA3-84EE-46CE-9C67-3E32950579C8}" type="datetimeFigureOut">
              <a:rPr lang="uk-UA" smtClean="0"/>
              <a:t>21.08.2025</a:t>
            </a:fld>
            <a:endParaRPr lang="uk-UA"/>
          </a:p>
        </p:txBody>
      </p:sp>
      <p:sp>
        <p:nvSpPr>
          <p:cNvPr id="5" name="Місце для нижнього колонтитула 4">
            <a:extLst>
              <a:ext uri="{FF2B5EF4-FFF2-40B4-BE49-F238E27FC236}">
                <a16:creationId xmlns:a16="http://schemas.microsoft.com/office/drawing/2014/main" id="{EEB88A7F-9CD9-4CA5-A424-888BCA543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ECC163-0F50-4547-8A77-9319AA683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DB375E-5C16-4458-BD9C-1CDBD140D672}" type="slidenum">
              <a:rPr lang="uk-UA" smtClean="0"/>
              <a:t>‹№›</a:t>
            </a:fld>
            <a:endParaRPr lang="uk-UA"/>
          </a:p>
        </p:txBody>
      </p:sp>
    </p:spTree>
    <p:extLst>
      <p:ext uri="{BB962C8B-B14F-4D97-AF65-F5344CB8AC3E}">
        <p14:creationId xmlns:p14="http://schemas.microsoft.com/office/powerpoint/2010/main" val="1054405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2B5220A-7954-4B3B-AA5E-FD265FC0C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28312"/>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284FB294-69CD-48BD-A904-0AFBCA6A37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2EB5EA80-5C1B-4072-92CB-101753DC7F38}"/>
              </a:ext>
            </a:extLst>
          </p:cNvPr>
          <p:cNvSpPr>
            <a:spLocks noGrp="1"/>
          </p:cNvSpPr>
          <p:nvPr>
            <p:ph type="ctrTitle"/>
          </p:nvPr>
        </p:nvSpPr>
        <p:spPr>
          <a:xfrm>
            <a:off x="2015636" y="178877"/>
            <a:ext cx="7745685" cy="1219428"/>
          </a:xfrm>
        </p:spPr>
        <p:txBody>
          <a:bodyPr>
            <a:noAutofit/>
          </a:bodyPr>
          <a:lstStyle/>
          <a:p>
            <a:br>
              <a:rPr lang="uk-UA" altLang="uk-UA" sz="2800" b="1" dirty="0">
                <a:solidFill>
                  <a:schemeClr val="bg1"/>
                </a:solidFill>
                <a:latin typeface="UAF Sans" pitchFamily="2" charset="-52"/>
                <a:ea typeface="UAF Sans" pitchFamily="2" charset="-52"/>
                <a:cs typeface="UAF Sans" pitchFamily="2" charset="-52"/>
              </a:rPr>
            </a:br>
            <a:br>
              <a:rPr lang="uk-UA" altLang="uk-UA" sz="2800" b="1" dirty="0">
                <a:solidFill>
                  <a:schemeClr val="bg1"/>
                </a:solidFill>
                <a:latin typeface="UAF Sans" pitchFamily="2" charset="-52"/>
                <a:ea typeface="UAF Sans" pitchFamily="2" charset="-52"/>
                <a:cs typeface="UAF Sans" pitchFamily="2" charset="-52"/>
              </a:rPr>
            </a:br>
            <a:br>
              <a:rPr lang="uk-UA" altLang="uk-UA" sz="2800" b="1">
                <a:solidFill>
                  <a:schemeClr val="bg1"/>
                </a:solidFill>
                <a:latin typeface="UAF Sans" pitchFamily="2" charset="-52"/>
                <a:ea typeface="UAF Sans" pitchFamily="2" charset="-52"/>
                <a:cs typeface="UAF Sans" pitchFamily="2" charset="-52"/>
              </a:rPr>
            </a:br>
            <a:r>
              <a:rPr lang="uk-UA" altLang="uk-UA" sz="3600" b="1">
                <a:solidFill>
                  <a:schemeClr val="bg1"/>
                </a:solidFill>
                <a:latin typeface="UAF Sans" pitchFamily="2" charset="-52"/>
                <a:ea typeface="UAF Sans" pitchFamily="2" charset="-52"/>
                <a:cs typeface="UAF Sans" pitchFamily="2" charset="-52"/>
              </a:rPr>
              <a:t>Міжнародне гуманітарне право</a:t>
            </a:r>
            <a:endParaRPr lang="uk-UA" altLang="uk-UA" sz="3200"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86A11329-0E30-4D27-9CBE-B2E718DFC7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D54C79AF-97E8-42F7-99FB-60E7B73D4192}"/>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31F1DFC5-8A74-469E-8FF8-2D3E166C5329}"/>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30F4FD6B-16A3-4F32-AC44-37FC60AB56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320C4857-72DB-DB5F-94CF-8D7E2299B3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469198" y="288229"/>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3600" b="1" dirty="0">
                <a:solidFill>
                  <a:schemeClr val="bg1"/>
                </a:solidFill>
                <a:latin typeface="UAF Sans" pitchFamily="2" charset="-52"/>
                <a:ea typeface="UAF Sans" pitchFamily="2" charset="-52"/>
                <a:cs typeface="UAF Sans" pitchFamily="2" charset="-52"/>
              </a:rPr>
              <a:t>Міжнародне гуманітарне право (МГП) </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uk-UA" altLang="en-US" sz="2400">
                <a:solidFill>
                  <a:srgbClr val="771515"/>
                </a:solidFill>
                <a:latin typeface="UAF Sans" pitchFamily="2" charset="-52"/>
                <a:ea typeface="UAF Sans" pitchFamily="2" charset="-52"/>
                <a:cs typeface="UAF Sans" pitchFamily="2" charset="-52"/>
              </a:rPr>
              <a:t>Міжнародне гуманітарне право (МГП) – це система міжнародно визнаних правових норм і принципів, які застосовують під час міжнародних та внутрішньодержавних збройних конфліктів. До основних міжнародних договорів у сфері МГП належить насамперед чотири Женевські конвенції про захист жертв війни, що ухвалені 12 серпня 1949 р.:</a:t>
            </a:r>
          </a:p>
          <a:p>
            <a:pPr marL="342900" indent="-342900" algn="just">
              <a:buFont typeface="Wingdings" panose="05000000000000000000" pitchFamily="2" charset="2"/>
              <a:buChar char="Ø"/>
            </a:pPr>
            <a:r>
              <a:rPr lang="uk-UA" altLang="en-US" sz="2400">
                <a:solidFill>
                  <a:srgbClr val="771515"/>
                </a:solidFill>
                <a:latin typeface="UAF Sans" pitchFamily="2" charset="-52"/>
                <a:ea typeface="UAF Sans" pitchFamily="2" charset="-52"/>
                <a:cs typeface="UAF Sans" pitchFamily="2" charset="-52"/>
              </a:rPr>
              <a:t> «Про поліпшення становища поранених і хворих у діючих арміях» (Конвенція </a:t>
            </a:r>
            <a:r>
              <a:rPr lang="en-GB" altLang="en-US" sz="2400">
                <a:solidFill>
                  <a:srgbClr val="771515"/>
                </a:solidFill>
                <a:latin typeface="UAF Sans" pitchFamily="2" charset="-52"/>
                <a:ea typeface="UAF Sans" pitchFamily="2" charset="-52"/>
                <a:cs typeface="UAF Sans" pitchFamily="2" charset="-52"/>
              </a:rPr>
              <a:t>I)</a:t>
            </a:r>
          </a:p>
          <a:p>
            <a:pPr marL="342900" indent="-342900" algn="just">
              <a:buFont typeface="Wingdings" panose="05000000000000000000" pitchFamily="2" charset="2"/>
              <a:buChar char="Ø"/>
            </a:pPr>
            <a:r>
              <a:rPr lang="en-GB" altLang="en-US" sz="2400">
                <a:solidFill>
                  <a:srgbClr val="771515"/>
                </a:solidFill>
                <a:latin typeface="UAF Sans" pitchFamily="2" charset="-52"/>
                <a:ea typeface="UAF Sans" pitchFamily="2" charset="-52"/>
                <a:cs typeface="UAF Sans" pitchFamily="2" charset="-52"/>
              </a:rPr>
              <a:t> «</a:t>
            </a:r>
            <a:r>
              <a:rPr lang="uk-UA" altLang="en-US" sz="2400">
                <a:solidFill>
                  <a:srgbClr val="771515"/>
                </a:solidFill>
                <a:latin typeface="UAF Sans" pitchFamily="2" charset="-52"/>
                <a:ea typeface="UAF Sans" pitchFamily="2" charset="-52"/>
                <a:cs typeface="UAF Sans" pitchFamily="2" charset="-52"/>
              </a:rPr>
              <a:t>Про поліпшення становища поранених, хворих і осіб, які зазнали корабельної аварії, зі складу збройних сил на морі» (Конвенція </a:t>
            </a:r>
            <a:r>
              <a:rPr lang="en-GB" altLang="en-US" sz="2400">
                <a:solidFill>
                  <a:srgbClr val="771515"/>
                </a:solidFill>
                <a:latin typeface="UAF Sans" pitchFamily="2" charset="-52"/>
                <a:ea typeface="UAF Sans" pitchFamily="2" charset="-52"/>
                <a:cs typeface="UAF Sans" pitchFamily="2" charset="-52"/>
              </a:rPr>
              <a:t>II) </a:t>
            </a:r>
          </a:p>
          <a:p>
            <a:pPr marL="342900" indent="-342900" algn="just">
              <a:buFont typeface="Wingdings" panose="05000000000000000000" pitchFamily="2" charset="2"/>
              <a:buChar char="Ø"/>
            </a:pPr>
            <a:r>
              <a:rPr lang="en-GB" altLang="en-US" sz="2400">
                <a:solidFill>
                  <a:srgbClr val="771515"/>
                </a:solidFill>
                <a:latin typeface="UAF Sans" pitchFamily="2" charset="-52"/>
                <a:ea typeface="UAF Sans" pitchFamily="2" charset="-52"/>
                <a:cs typeface="UAF Sans" pitchFamily="2" charset="-52"/>
              </a:rPr>
              <a:t> «</a:t>
            </a:r>
            <a:r>
              <a:rPr lang="uk-UA" altLang="en-US" sz="2400">
                <a:solidFill>
                  <a:srgbClr val="771515"/>
                </a:solidFill>
                <a:latin typeface="UAF Sans" pitchFamily="2" charset="-52"/>
                <a:ea typeface="UAF Sans" pitchFamily="2" charset="-52"/>
                <a:cs typeface="UAF Sans" pitchFamily="2" charset="-52"/>
              </a:rPr>
              <a:t>Про поводження з військовополоненими» (Конвенція </a:t>
            </a:r>
            <a:r>
              <a:rPr lang="en-GB" altLang="en-US" sz="2400">
                <a:solidFill>
                  <a:srgbClr val="771515"/>
                </a:solidFill>
                <a:latin typeface="UAF Sans" pitchFamily="2" charset="-52"/>
                <a:ea typeface="UAF Sans" pitchFamily="2" charset="-52"/>
                <a:cs typeface="UAF Sans" pitchFamily="2" charset="-52"/>
              </a:rPr>
              <a:t>III)</a:t>
            </a:r>
          </a:p>
          <a:p>
            <a:pPr marL="342900" indent="-342900" algn="just">
              <a:buFont typeface="Wingdings" panose="05000000000000000000" pitchFamily="2" charset="2"/>
              <a:buChar char="Ø"/>
            </a:pPr>
            <a:r>
              <a:rPr lang="en-GB" altLang="en-US" sz="2400">
                <a:solidFill>
                  <a:srgbClr val="771515"/>
                </a:solidFill>
                <a:latin typeface="UAF Sans" pitchFamily="2" charset="-52"/>
                <a:ea typeface="UAF Sans" pitchFamily="2" charset="-52"/>
                <a:cs typeface="UAF Sans" pitchFamily="2" charset="-52"/>
              </a:rPr>
              <a:t> «</a:t>
            </a:r>
            <a:r>
              <a:rPr lang="uk-UA" altLang="en-US" sz="2400">
                <a:solidFill>
                  <a:srgbClr val="771515"/>
                </a:solidFill>
                <a:latin typeface="UAF Sans" pitchFamily="2" charset="-52"/>
                <a:ea typeface="UAF Sans" pitchFamily="2" charset="-52"/>
                <a:cs typeface="UAF Sans" pitchFamily="2" charset="-52"/>
              </a:rPr>
              <a:t>Про захист цивільного населення під час війни» (Конвенція </a:t>
            </a:r>
            <a:r>
              <a:rPr lang="en-GB" altLang="en-US" sz="2400">
                <a:solidFill>
                  <a:srgbClr val="771515"/>
                </a:solidFill>
                <a:latin typeface="UAF Sans" pitchFamily="2" charset="-52"/>
                <a:ea typeface="UAF Sans" pitchFamily="2" charset="-52"/>
                <a:cs typeface="UAF Sans" pitchFamily="2" charset="-52"/>
              </a:rPr>
              <a:t>IV)</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0" y="1651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ru-RU" altLang="en-US" sz="2400" b="1" dirty="0">
                <a:solidFill>
                  <a:schemeClr val="bg1"/>
                </a:solidFill>
                <a:latin typeface="UAF Sans" pitchFamily="2" charset="-52"/>
                <a:ea typeface="UAF Sans" pitchFamily="2" charset="-52"/>
                <a:cs typeface="UAF Sans" pitchFamily="2" charset="-52"/>
              </a:rPr>
              <a:t>Режим </a:t>
            </a:r>
            <a:r>
              <a:rPr lang="ru-RU" altLang="en-US" sz="2400" b="1" dirty="0" err="1">
                <a:solidFill>
                  <a:schemeClr val="bg1"/>
                </a:solidFill>
                <a:latin typeface="UAF Sans" pitchFamily="2" charset="-52"/>
                <a:ea typeface="UAF Sans" pitchFamily="2" charset="-52"/>
                <a:cs typeface="UAF Sans" pitchFamily="2" charset="-52"/>
              </a:rPr>
              <a:t>військового</a:t>
            </a:r>
            <a:r>
              <a:rPr lang="ru-RU" altLang="en-US" sz="2400" b="1" dirty="0">
                <a:solidFill>
                  <a:schemeClr val="bg1"/>
                </a:solidFill>
                <a:latin typeface="UAF Sans" pitchFamily="2" charset="-52"/>
                <a:ea typeface="UAF Sans" pitchFamily="2" charset="-52"/>
                <a:cs typeface="UAF Sans" pitchFamily="2" charset="-52"/>
              </a:rPr>
              <a:t> полону та статус </a:t>
            </a:r>
            <a:r>
              <a:rPr lang="ru-RU" altLang="en-US" sz="2400" b="1" dirty="0" err="1">
                <a:solidFill>
                  <a:schemeClr val="bg1"/>
                </a:solidFill>
                <a:latin typeface="UAF Sans" pitchFamily="2" charset="-52"/>
                <a:ea typeface="UAF Sans" pitchFamily="2" charset="-52"/>
                <a:cs typeface="UAF Sans" pitchFamily="2" charset="-52"/>
              </a:rPr>
              <a:t>військовополоненого</a:t>
            </a:r>
            <a:r>
              <a:rPr lang="ru-RU" altLang="en-US" sz="2400" b="1" dirty="0">
                <a:solidFill>
                  <a:schemeClr val="bg1"/>
                </a:solidFill>
                <a:latin typeface="UAF Sans" pitchFamily="2" charset="-52"/>
                <a:ea typeface="UAF Sans" pitchFamily="2" charset="-52"/>
                <a:cs typeface="UAF Sans" pitchFamily="2" charset="-52"/>
              </a:rPr>
              <a:t> </a:t>
            </a:r>
          </a:p>
          <a:p>
            <a:pPr algn="ctr" eaLnBrk="1" hangingPunct="1">
              <a:buFont typeface="Arial" panose="020B0604020202020204" pitchFamily="34" charset="0"/>
              <a:buNone/>
            </a:pPr>
            <a:r>
              <a:rPr lang="ru-RU" altLang="en-US" sz="2400" b="1" dirty="0" err="1">
                <a:solidFill>
                  <a:schemeClr val="bg1"/>
                </a:solidFill>
                <a:latin typeface="UAF Sans" pitchFamily="2" charset="-52"/>
                <a:ea typeface="UAF Sans" pitchFamily="2" charset="-52"/>
                <a:cs typeface="UAF Sans" pitchFamily="2" charset="-52"/>
              </a:rPr>
              <a:t>встановлюють</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такі</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міжнародно-правові</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акти</a:t>
            </a:r>
            <a:r>
              <a:rPr lang="ru-RU" altLang="en-US" sz="2400" b="1" dirty="0">
                <a:solidFill>
                  <a:schemeClr val="bg1"/>
                </a:solidFill>
                <a:latin typeface="UAF Sans" pitchFamily="2" charset="-52"/>
                <a:ea typeface="UAF Sans" pitchFamily="2" charset="-52"/>
                <a:cs typeface="UAF Sans" pitchFamily="2" charset="-52"/>
              </a:rPr>
              <a:t>:</a:t>
            </a:r>
            <a:endParaRPr lang="uk-UA" altLang="en-US" sz="2400" b="1" dirty="0">
              <a:solidFill>
                <a:schemeClr val="bg1"/>
              </a:solidFill>
              <a:latin typeface="UAF Sans" pitchFamily="2" charset="-52"/>
              <a:ea typeface="UAF Sans" pitchFamily="2" charset="-52"/>
              <a:cs typeface="UAF Sans" pitchFamily="2" charset="-52"/>
            </a:endParaRP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342900" algn="just" eaLnBrk="1" hangingPunct="1">
              <a:buFont typeface="Wingdings" panose="05000000000000000000" pitchFamily="2" charset="2"/>
              <a:buChar char="Ø"/>
            </a:pPr>
            <a:r>
              <a:rPr lang="en-GB" altLang="en-US" sz="2400">
                <a:solidFill>
                  <a:srgbClr val="771515"/>
                </a:solidFill>
                <a:latin typeface="UAF Sans" pitchFamily="2" charset="-52"/>
                <a:ea typeface="UAF Sans" pitchFamily="2" charset="-52"/>
                <a:cs typeface="UAF Sans" pitchFamily="2" charset="-52"/>
              </a:rPr>
              <a:t> IV </a:t>
            </a:r>
            <a:r>
              <a:rPr lang="uk-UA" altLang="en-US" sz="2400">
                <a:solidFill>
                  <a:srgbClr val="771515"/>
                </a:solidFill>
                <a:latin typeface="UAF Sans" pitchFamily="2" charset="-52"/>
                <a:ea typeface="UAF Sans" pitchFamily="2" charset="-52"/>
                <a:cs typeface="UAF Sans" pitchFamily="2" charset="-52"/>
              </a:rPr>
              <a:t>Гаазька конвенція «Про закони і звичаї сухопутної війни» </a:t>
            </a:r>
            <a:br>
              <a:rPr lang="uk-UA" altLang="en-US" sz="2400">
                <a:solidFill>
                  <a:srgbClr val="771515"/>
                </a:solidFill>
                <a:latin typeface="UAF Sans" pitchFamily="2" charset="-52"/>
                <a:ea typeface="UAF Sans" pitchFamily="2" charset="-52"/>
                <a:cs typeface="UAF Sans" pitchFamily="2" charset="-52"/>
              </a:rPr>
            </a:br>
            <a:r>
              <a:rPr lang="uk-UA" altLang="en-US" sz="2400">
                <a:solidFill>
                  <a:srgbClr val="771515"/>
                </a:solidFill>
                <a:latin typeface="UAF Sans" pitchFamily="2" charset="-52"/>
                <a:ea typeface="UAF Sans" pitchFamily="2" charset="-52"/>
                <a:cs typeface="UAF Sans" pitchFamily="2" charset="-52"/>
              </a:rPr>
              <a:t>від 18 жовтня 1907 року;</a:t>
            </a:r>
          </a:p>
          <a:p>
            <a:pPr marL="342900" indent="-342900" algn="just" eaLnBrk="1" hangingPunct="1">
              <a:buFont typeface="Wingdings" panose="05000000000000000000" pitchFamily="2" charset="2"/>
              <a:buChar char="Ø"/>
            </a:pPr>
            <a:r>
              <a:rPr lang="uk-UA" altLang="en-US" sz="2400">
                <a:solidFill>
                  <a:srgbClr val="771515"/>
                </a:solidFill>
                <a:latin typeface="UAF Sans" pitchFamily="2" charset="-52"/>
                <a:ea typeface="UAF Sans" pitchFamily="2" charset="-52"/>
                <a:cs typeface="UAF Sans" pitchFamily="2" charset="-52"/>
              </a:rPr>
              <a:t>ІІІ Женевська конвенція: «Про поводження з військовополоненими» від 12 серпня 1949 року;</a:t>
            </a:r>
          </a:p>
          <a:p>
            <a:pPr marL="342900" indent="-342900" algn="just" eaLnBrk="1" hangingPunct="1">
              <a:buFont typeface="Wingdings" panose="05000000000000000000" pitchFamily="2" charset="2"/>
              <a:buChar char="Ø"/>
            </a:pPr>
            <a:r>
              <a:rPr lang="uk-UA" altLang="en-US" sz="2400">
                <a:solidFill>
                  <a:srgbClr val="771515"/>
                </a:solidFill>
                <a:latin typeface="UAF Sans" pitchFamily="2" charset="-52"/>
                <a:ea typeface="UAF Sans" pitchFamily="2" charset="-52"/>
                <a:cs typeface="UAF Sans" pitchFamily="2" charset="-52"/>
              </a:rPr>
              <a:t>Додатковий протокол І від 8 червня 1977 року до Женевських конвенцій від 12 серпня 1949 року;</a:t>
            </a:r>
          </a:p>
          <a:p>
            <a:pPr marL="342900" indent="-342900" algn="just" eaLnBrk="1" hangingPunct="1">
              <a:buFont typeface="Wingdings" panose="05000000000000000000" pitchFamily="2" charset="2"/>
              <a:buChar char="Ø"/>
            </a:pPr>
            <a:r>
              <a:rPr lang="uk-UA" altLang="en-US" sz="2400">
                <a:solidFill>
                  <a:srgbClr val="771515"/>
                </a:solidFill>
                <a:latin typeface="UAF Sans" pitchFamily="2" charset="-52"/>
                <a:ea typeface="UAF Sans" pitchFamily="2" charset="-52"/>
                <a:cs typeface="UAF Sans" pitchFamily="2" charset="-52"/>
              </a:rPr>
              <a:t> Додатковий протокол ІІ від 8 червня 1977 року до Женевських конвенцій від 12 серпня 1949 року.</a:t>
            </a: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0864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9274" y="92579"/>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ru-RU" altLang="en-US" sz="2800" b="1">
                <a:solidFill>
                  <a:schemeClr val="bg1"/>
                </a:solidFill>
                <a:latin typeface="UAF Sans" pitchFamily="2" charset="-52"/>
                <a:ea typeface="UAF Sans" pitchFamily="2" charset="-52"/>
                <a:cs typeface="UAF Sans" pitchFamily="2" charset="-52"/>
              </a:rPr>
              <a:t>До військовополонених належать </a:t>
            </a:r>
          </a:p>
          <a:p>
            <a:pPr algn="ctr" eaLnBrk="1" hangingPunct="1">
              <a:buFont typeface="Arial" panose="020B0604020202020204" pitchFamily="34" charset="0"/>
              <a:buNone/>
            </a:pPr>
            <a:r>
              <a:rPr lang="ru-RU" altLang="en-US" sz="2800" b="1">
                <a:solidFill>
                  <a:schemeClr val="bg1"/>
                </a:solidFill>
                <a:latin typeface="UAF Sans" pitchFamily="2" charset="-52"/>
                <a:ea typeface="UAF Sans" pitchFamily="2" charset="-52"/>
                <a:cs typeface="UAF Sans" pitchFamily="2" charset="-52"/>
              </a:rPr>
              <a:t>захоплені противником:</a:t>
            </a:r>
            <a:endParaRPr lang="uk-UA" altLang="en-US" sz="2800" b="1" dirty="0">
              <a:solidFill>
                <a:schemeClr val="bg1"/>
              </a:solidFill>
              <a:latin typeface="UAF Sans" pitchFamily="2" charset="-52"/>
              <a:ea typeface="UAF Sans" pitchFamily="2" charset="-52"/>
              <a:cs typeface="UAF Sans" pitchFamily="2" charset="-52"/>
            </a:endParaRP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486211"/>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uk-UA"/>
            </a:defPPr>
            <a:lvl1pPr marL="342900" indent="-342900" algn="just">
              <a:spcBef>
                <a:spcPct val="20000"/>
              </a:spcBef>
              <a:buFont typeface="Wingdings" panose="05000000000000000000" pitchFamily="2" charset="2"/>
              <a:buChar char="Ø"/>
              <a:defRPr sz="2400">
                <a:solidFill>
                  <a:srgbClr val="771515"/>
                </a:solidFill>
                <a:latin typeface="UAF Sans" pitchFamily="2" charset="-52"/>
                <a:ea typeface="UAF Sans" pitchFamily="2" charset="-52"/>
                <a:cs typeface="UAF Sans" pitchFamily="2" charset="-52"/>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uk-UA" sz="1600"/>
              <a:t> особовий склад збройних сил сторони конфлікту, а також члени ополчення або добровольчих загонів, які є частиною цих збройних сил;</a:t>
            </a:r>
          </a:p>
          <a:p>
            <a:r>
              <a:rPr lang="uk-UA" sz="1600"/>
              <a:t> члени інших ополчень та добровольчих загонів, зокрема члени організованих рухів опору, які належать до однієї зі сторін конфлікту й діють на своїй території або за її межами, навіть якщо цю територію окуповано, за умови, що ці ополчення або добровольчі загони, зокрема організовані рухи опору, відповідають таким умовам:</a:t>
            </a:r>
          </a:p>
          <a:p>
            <a:r>
              <a:rPr lang="uk-UA" sz="1600"/>
              <a:t>ними командує особа, яка відповідає за своїх підлеглих;</a:t>
            </a:r>
          </a:p>
          <a:p>
            <a:r>
              <a:rPr lang="uk-UA" sz="1600"/>
              <a:t>вони мають постійний відмітний знак, добре розпізнаваний на відстані; </a:t>
            </a:r>
          </a:p>
          <a:p>
            <a:r>
              <a:rPr lang="uk-UA" sz="1600"/>
              <a:t>вони носять зброю відкрито;</a:t>
            </a:r>
          </a:p>
          <a:p>
            <a:r>
              <a:rPr lang="uk-UA" sz="1600"/>
              <a:t>вони здійснюють свої операції згідно із законами та звичаями війни;</a:t>
            </a:r>
          </a:p>
          <a:p>
            <a:r>
              <a:rPr lang="uk-UA" sz="1600"/>
              <a:t>особи, які супроводжують збройні сили, але фактично не входять до їхнього складу, наприклад: цивільні особи з екіпажів військових літаків, військові кореспонденти, постачальники, особовий склад робочих підрозділів або служб побутового обслуговування збройних сил за умови, що вони отримали на це дозвіл тих збройних сил, які вони супроводжують, для чого останні видають їм посвідчення особи;</a:t>
            </a:r>
          </a:p>
          <a:p>
            <a:r>
              <a:rPr lang="uk-UA" sz="1600"/>
              <a:t>члени екіпажів суден торговельного флоту, зокрема капітани, лоцмани та юнги, а також екіпажів цивільних повітряних суден сторін конфлікту, які не користуються більш сприятливим режимом згідно з будь-якими іншими положеннями міжнародного права;</a:t>
            </a:r>
          </a:p>
          <a:p>
            <a:r>
              <a:rPr lang="uk-UA" sz="1600"/>
              <a:t>жителі не окупованої території, які під час наближення ворога озброюються, щоб чинити опір силам загарбника, не маючи часу сформуватися в регулярні війська, за умови, що вони носять зброю відкрито й дотримуються законів і звичаїв війни.</a:t>
            </a: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13317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a:solidFill>
                  <a:schemeClr val="bg1"/>
                </a:solidFill>
                <a:latin typeface="UAF Sans" pitchFamily="2" charset="-52"/>
                <a:ea typeface="UAF Sans" pitchFamily="2" charset="-52"/>
                <a:cs typeface="UAF Sans" pitchFamily="2" charset="-52"/>
              </a:rPr>
              <a:t>Стаття 3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uk-UA" altLang="en-US" sz="2000">
                <a:solidFill>
                  <a:srgbClr val="771515"/>
                </a:solidFill>
                <a:latin typeface="UAF Sans" pitchFamily="2" charset="-52"/>
                <a:ea typeface="UAF Sans" pitchFamily="2" charset="-52"/>
                <a:cs typeface="UAF Sans" pitchFamily="2" charset="-52"/>
              </a:rPr>
              <a:t>З особами, які не беруть активної участі у воєнних діях, зокрема </a:t>
            </a:r>
            <a:br>
              <a:rPr lang="uk-UA" altLang="en-US" sz="2000">
                <a:solidFill>
                  <a:srgbClr val="771515"/>
                </a:solidFill>
                <a:latin typeface="UAF Sans" pitchFamily="2" charset="-52"/>
                <a:ea typeface="UAF Sans" pitchFamily="2" charset="-52"/>
                <a:cs typeface="UAF Sans" pitchFamily="2" charset="-52"/>
              </a:rPr>
            </a:br>
            <a:r>
              <a:rPr lang="uk-UA" altLang="en-US" sz="2000">
                <a:solidFill>
                  <a:srgbClr val="771515"/>
                </a:solidFill>
                <a:latin typeface="UAF Sans" pitchFamily="2" charset="-52"/>
                <a:ea typeface="UAF Sans" pitchFamily="2" charset="-52"/>
                <a:cs typeface="UAF Sans" pitchFamily="2" charset="-52"/>
              </a:rPr>
              <a:t>з тими особами зі складу збройних сил, які склали зброю, а також тими, </a:t>
            </a:r>
            <a:br>
              <a:rPr lang="uk-UA" altLang="en-US" sz="2000">
                <a:solidFill>
                  <a:srgbClr val="771515"/>
                </a:solidFill>
                <a:latin typeface="UAF Sans" pitchFamily="2" charset="-52"/>
                <a:ea typeface="UAF Sans" pitchFamily="2" charset="-52"/>
                <a:cs typeface="UAF Sans" pitchFamily="2" charset="-52"/>
              </a:rPr>
            </a:br>
            <a:r>
              <a:rPr lang="uk-UA" altLang="en-US" sz="2000">
                <a:solidFill>
                  <a:srgbClr val="771515"/>
                </a:solidFill>
                <a:latin typeface="UAF Sans" pitchFamily="2" charset="-52"/>
                <a:ea typeface="UAF Sans" pitchFamily="2" charset="-52"/>
                <a:cs typeface="UAF Sans" pitchFamily="2" charset="-52"/>
              </a:rPr>
              <a:t>які припинили участь у воєнних діях у зв'язку з хворобою, пораненням, триманням під арештом чи з будь-якої іншої причини, поводяться за будь-яких обставин гуманно, без будь-якої дискримінації за ознаками раси, кольору шкіри, релігії чи вірування, статі, походження чи майнового становища </a:t>
            </a:r>
            <a:br>
              <a:rPr lang="uk-UA" altLang="en-US" sz="2000">
                <a:solidFill>
                  <a:srgbClr val="771515"/>
                </a:solidFill>
                <a:latin typeface="UAF Sans" pitchFamily="2" charset="-52"/>
                <a:ea typeface="UAF Sans" pitchFamily="2" charset="-52"/>
                <a:cs typeface="UAF Sans" pitchFamily="2" charset="-52"/>
              </a:rPr>
            </a:br>
            <a:r>
              <a:rPr lang="uk-UA" altLang="en-US" sz="2000">
                <a:solidFill>
                  <a:srgbClr val="771515"/>
                </a:solidFill>
                <a:latin typeface="UAF Sans" pitchFamily="2" charset="-52"/>
                <a:ea typeface="UAF Sans" pitchFamily="2" charset="-52"/>
                <a:cs typeface="UAF Sans" pitchFamily="2" charset="-52"/>
              </a:rPr>
              <a:t>чи будь-якими іншими аналогічними критеріями. </a:t>
            </a:r>
          </a:p>
          <a:p>
            <a:pPr algn="just" eaLnBrk="1" hangingPunct="1">
              <a:buFont typeface="Arial" panose="020B0604020202020204" pitchFamily="34" charset="0"/>
              <a:buNone/>
            </a:pPr>
            <a:r>
              <a:rPr lang="uk-UA" altLang="en-US" sz="2000">
                <a:solidFill>
                  <a:srgbClr val="771515"/>
                </a:solidFill>
                <a:latin typeface="UAF Sans" pitchFamily="2" charset="-52"/>
                <a:ea typeface="UAF Sans" pitchFamily="2" charset="-52"/>
                <a:cs typeface="UAF Sans" pitchFamily="2" charset="-52"/>
              </a:rPr>
              <a:t>Із цією метою заборонено зараз і надалі вчиняти стосовно зазначених вище осіб такі дії: </a:t>
            </a:r>
          </a:p>
          <a:p>
            <a:pPr algn="just" eaLnBrk="1" hangingPunct="1">
              <a:buFont typeface="Arial" panose="020B0604020202020204" pitchFamily="34" charset="0"/>
              <a:buNone/>
            </a:pPr>
            <a:r>
              <a:rPr lang="en-GB" altLang="en-US" sz="2000">
                <a:solidFill>
                  <a:srgbClr val="771515"/>
                </a:solidFill>
                <a:latin typeface="UAF Sans" pitchFamily="2" charset="-52"/>
                <a:ea typeface="UAF Sans" pitchFamily="2" charset="-52"/>
                <a:cs typeface="UAF Sans" pitchFamily="2" charset="-52"/>
              </a:rPr>
              <a:t>a) </a:t>
            </a:r>
            <a:r>
              <a:rPr lang="uk-UA" altLang="en-US" sz="2000">
                <a:solidFill>
                  <a:srgbClr val="771515"/>
                </a:solidFill>
                <a:latin typeface="UAF Sans" pitchFamily="2" charset="-52"/>
                <a:ea typeface="UAF Sans" pitchFamily="2" charset="-52"/>
                <a:cs typeface="UAF Sans" pitchFamily="2" charset="-52"/>
              </a:rPr>
              <a:t>насилля над життям та особистістю, зокрема  всі  види вбивств, завдання каліцтва, жорстоке поводження й тортури; </a:t>
            </a:r>
          </a:p>
          <a:p>
            <a:pPr algn="just" eaLnBrk="1" hangingPunct="1">
              <a:buFont typeface="Arial" panose="020B0604020202020204" pitchFamily="34" charset="0"/>
              <a:buNone/>
            </a:pPr>
            <a:r>
              <a:rPr lang="en-GB" altLang="en-US" sz="2000">
                <a:solidFill>
                  <a:srgbClr val="771515"/>
                </a:solidFill>
                <a:latin typeface="UAF Sans" pitchFamily="2" charset="-52"/>
                <a:ea typeface="UAF Sans" pitchFamily="2" charset="-52"/>
                <a:cs typeface="UAF Sans" pitchFamily="2" charset="-52"/>
              </a:rPr>
              <a:t>b) </a:t>
            </a:r>
            <a:r>
              <a:rPr lang="uk-UA" altLang="en-US" sz="2000">
                <a:solidFill>
                  <a:srgbClr val="771515"/>
                </a:solidFill>
                <a:latin typeface="UAF Sans" pitchFamily="2" charset="-52"/>
                <a:ea typeface="UAF Sans" pitchFamily="2" charset="-52"/>
                <a:cs typeface="UAF Sans" pitchFamily="2" charset="-52"/>
              </a:rPr>
              <a:t>захоплення заручників; </a:t>
            </a:r>
          </a:p>
          <a:p>
            <a:pPr algn="just" eaLnBrk="1" hangingPunct="1">
              <a:buFont typeface="Arial" panose="020B0604020202020204" pitchFamily="34" charset="0"/>
              <a:buNone/>
            </a:pPr>
            <a:r>
              <a:rPr lang="en-GB" altLang="en-US" sz="2000">
                <a:solidFill>
                  <a:srgbClr val="771515"/>
                </a:solidFill>
                <a:latin typeface="UAF Sans" pitchFamily="2" charset="-52"/>
                <a:ea typeface="UAF Sans" pitchFamily="2" charset="-52"/>
                <a:cs typeface="UAF Sans" pitchFamily="2" charset="-52"/>
              </a:rPr>
              <a:t>c) </a:t>
            </a:r>
            <a:r>
              <a:rPr lang="uk-UA" altLang="en-US" sz="2000">
                <a:solidFill>
                  <a:srgbClr val="771515"/>
                </a:solidFill>
                <a:latin typeface="UAF Sans" pitchFamily="2" charset="-52"/>
                <a:ea typeface="UAF Sans" pitchFamily="2" charset="-52"/>
                <a:cs typeface="UAF Sans" pitchFamily="2" charset="-52"/>
              </a:rPr>
              <a:t>наругу над людською гідністю, зокрема образливе та принизливе поводження; </a:t>
            </a:r>
          </a:p>
          <a:p>
            <a:pPr algn="just" eaLnBrk="1" hangingPunct="1">
              <a:buFont typeface="Arial" panose="020B0604020202020204" pitchFamily="34" charset="0"/>
              <a:buNone/>
            </a:pPr>
            <a:r>
              <a:rPr lang="en-GB" altLang="en-US" sz="2000">
                <a:solidFill>
                  <a:srgbClr val="771515"/>
                </a:solidFill>
                <a:latin typeface="UAF Sans" pitchFamily="2" charset="-52"/>
                <a:ea typeface="UAF Sans" pitchFamily="2" charset="-52"/>
                <a:cs typeface="UAF Sans" pitchFamily="2" charset="-52"/>
              </a:rPr>
              <a:t>d) </a:t>
            </a:r>
            <a:r>
              <a:rPr lang="uk-UA" altLang="en-US" sz="2000">
                <a:solidFill>
                  <a:srgbClr val="771515"/>
                </a:solidFill>
                <a:latin typeface="UAF Sans" pitchFamily="2" charset="-52"/>
                <a:ea typeface="UAF Sans" pitchFamily="2" charset="-52"/>
                <a:cs typeface="UAF Sans" pitchFamily="2" charset="-52"/>
              </a:rPr>
              <a:t>засудження та застосування покарання без попереднього судового рішення, винесеного судом, який створено належним чином і який надає судові гарантії визнані цивілізованими народами як необхідні.</a:t>
            </a:r>
          </a:p>
          <a:p>
            <a:pPr algn="just" eaLnBrk="1" hangingPunct="1">
              <a:buFont typeface="Arial" panose="020B0604020202020204" pitchFamily="34" charset="0"/>
              <a:buNone/>
            </a:pPr>
            <a:endParaRPr lang="en-GB" altLang="en-US" sz="18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0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21879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13063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12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uk-UA" altLang="en-US" sz="2400">
                <a:solidFill>
                  <a:srgbClr val="771515"/>
                </a:solidFill>
                <a:latin typeface="UAF Sans" pitchFamily="2" charset="-52"/>
                <a:ea typeface="UAF Sans" pitchFamily="2" charset="-52"/>
                <a:cs typeface="UAF Sans" pitchFamily="2" charset="-52"/>
              </a:rPr>
              <a:t>Військовополонені перебувають у руках ворожої держави, а не окремих осіб чи військових частин, які взяли їх у полон. Незалежно від відповідальності, яку можуть нести окремі особи, держава, що тримає в полоні, відповідає за поводження з військовополоненими.</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56053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13512"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18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Усі речі та  предмети особистого користування, за винятком зброї, коней, військового спорядження та військових  документів, залишаються </a:t>
            </a:r>
            <a:br>
              <a:rPr lang="ru-RU" altLang="en-US" sz="2400">
                <a:solidFill>
                  <a:srgbClr val="771515"/>
                </a:solidFill>
                <a:latin typeface="UAF Sans" pitchFamily="2" charset="-52"/>
                <a:ea typeface="UAF Sans" pitchFamily="2" charset="-52"/>
                <a:cs typeface="UAF Sans" pitchFamily="2" charset="-52"/>
              </a:rPr>
            </a:br>
            <a:r>
              <a:rPr lang="ru-RU" altLang="en-US" sz="2400">
                <a:solidFill>
                  <a:srgbClr val="771515"/>
                </a:solidFill>
                <a:latin typeface="UAF Sans" pitchFamily="2" charset="-52"/>
                <a:ea typeface="UAF Sans" pitchFamily="2" charset="-52"/>
                <a:cs typeface="UAF Sans" pitchFamily="2" charset="-52"/>
              </a:rPr>
              <a:t>в розпорядженні військовополонених, так само, як металеві каски, протигази та подібні предмети особистого захисту. </a:t>
            </a:r>
          </a:p>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В їхньому користуванні залишаються також речі та предмети, </a:t>
            </a:r>
            <a:br>
              <a:rPr lang="ru-RU" altLang="en-US" sz="2400">
                <a:solidFill>
                  <a:srgbClr val="771515"/>
                </a:solidFill>
                <a:latin typeface="UAF Sans" pitchFamily="2" charset="-52"/>
                <a:ea typeface="UAF Sans" pitchFamily="2" charset="-52"/>
                <a:cs typeface="UAF Sans" pitchFamily="2" charset="-52"/>
              </a:rPr>
            </a:br>
            <a:r>
              <a:rPr lang="ru-RU" altLang="en-US" sz="2400">
                <a:solidFill>
                  <a:srgbClr val="771515"/>
                </a:solidFill>
                <a:latin typeface="UAF Sans" pitchFamily="2" charset="-52"/>
                <a:ea typeface="UAF Sans" pitchFamily="2" charset="-52"/>
                <a:cs typeface="UAF Sans" pitchFamily="2" charset="-52"/>
              </a:rPr>
              <a:t>необхідні для їхнього обмундирування або харчування, навіть якщо такі речі та предмети належать до офіційного військового спорядження.</a:t>
            </a:r>
          </a:p>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Суми грошей, що їх мають при собі військовополонені, не можна вилучати в них, за винятком вилучення за наказом офіцера й лише після того, як у спеціальному реєстрі буде зафіксовано суму цих грошей та відомості про їхнього власника, а також після того, як останньому буде видано докладну розписку з розбірливо написаними прізвищем, званням та військовою частиною особи, яка видала відповідну розписку.</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6676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57053"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29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Держава, що тримає в полоні, зобов'язана вживати всіх санітарно-профілактичних заходів, необхідних для забезпечення в таборах чистоти й умов, сприятливих для здоров'я, а також для запобігання епідеміям.</a:t>
            </a: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6824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78680"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34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Військовополонені користуються повною свободою виконувати їхні релігійні обов'язки, зокрема відвідувати служби, які відповідають їхній вірі, за умови дотримання ними дисциплінарного порядку, установленого військовими властями. </a:t>
            </a:r>
          </a:p>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Надаються відповідні приміщення, в яких можна проводити релігійні служби.</a:t>
            </a: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94880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57053"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48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У випадку переміщування військовополоненим офіційно повідомляють про їхнє вибуття та їхню нову поштову адресу. Такі повідомлення роблять заздалегідь, щоб військовополонені встигли зібрати свої речі та повідомити своїм найближчим родичам. </a:t>
            </a:r>
          </a:p>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Їм дозволяють забрати особисті речі, кореспонденцію та посилки, які надійшли на їхню адресу. Вага такого багажу може бути обмежена, якщо цього вимагають обставини переміщування, вагою, яку військовополонений може нормально переносити і яка в жодному випадку не може перевищувати 25 кг на одну особу.</a:t>
            </a: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4945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30928"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60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Держава, що тримає в полоні, виплачує всім військовополоненим щомісячний такий аванс грошового забезпечення, розмір якого встановлюється конвертацією у валюту зазначеної держави таких сум: </a:t>
            </a:r>
          </a:p>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категорія </a:t>
            </a:r>
            <a:r>
              <a:rPr lang="en-GB" altLang="en-US" sz="2000">
                <a:solidFill>
                  <a:srgbClr val="771515"/>
                </a:solidFill>
                <a:latin typeface="UAF Sans" pitchFamily="2" charset="-52"/>
                <a:ea typeface="UAF Sans" pitchFamily="2" charset="-52"/>
                <a:cs typeface="UAF Sans" pitchFamily="2" charset="-52"/>
              </a:rPr>
              <a:t>I (</a:t>
            </a:r>
            <a:r>
              <a:rPr lang="ru-RU" altLang="en-US" sz="2000">
                <a:solidFill>
                  <a:srgbClr val="771515"/>
                </a:solidFill>
                <a:latin typeface="UAF Sans" pitchFamily="2" charset="-52"/>
                <a:ea typeface="UAF Sans" pitchFamily="2" charset="-52"/>
                <a:cs typeface="UAF Sans" pitchFamily="2" charset="-52"/>
              </a:rPr>
              <a:t>полонені, які мають звання, нижче за сержанта) - восьми швейцарських франків (приблизно 344 грн.); </a:t>
            </a:r>
          </a:p>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категорія </a:t>
            </a:r>
            <a:r>
              <a:rPr lang="en-GB" altLang="en-US" sz="2000">
                <a:solidFill>
                  <a:srgbClr val="771515"/>
                </a:solidFill>
                <a:latin typeface="UAF Sans" pitchFamily="2" charset="-52"/>
                <a:ea typeface="UAF Sans" pitchFamily="2" charset="-52"/>
                <a:cs typeface="UAF Sans" pitchFamily="2" charset="-52"/>
              </a:rPr>
              <a:t>II (</a:t>
            </a:r>
            <a:r>
              <a:rPr lang="ru-RU" altLang="en-US" sz="2000">
                <a:solidFill>
                  <a:srgbClr val="771515"/>
                </a:solidFill>
                <a:latin typeface="UAF Sans" pitchFamily="2" charset="-52"/>
                <a:ea typeface="UAF Sans" pitchFamily="2" charset="-52"/>
                <a:cs typeface="UAF Sans" pitchFamily="2" charset="-52"/>
              </a:rPr>
              <a:t>сержанти або військовополонені, які мають відповідне звання) - дванадцяти швейцарських франків (приблизно 516 грн.); </a:t>
            </a:r>
          </a:p>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категорія </a:t>
            </a:r>
            <a:r>
              <a:rPr lang="en-GB" altLang="en-US" sz="2000">
                <a:solidFill>
                  <a:srgbClr val="771515"/>
                </a:solidFill>
                <a:latin typeface="UAF Sans" pitchFamily="2" charset="-52"/>
                <a:ea typeface="UAF Sans" pitchFamily="2" charset="-52"/>
                <a:cs typeface="UAF Sans" pitchFamily="2" charset="-52"/>
              </a:rPr>
              <a:t>III (</a:t>
            </a:r>
            <a:r>
              <a:rPr lang="ru-RU" altLang="en-US" sz="2000">
                <a:solidFill>
                  <a:srgbClr val="771515"/>
                </a:solidFill>
                <a:latin typeface="UAF Sans" pitchFamily="2" charset="-52"/>
                <a:ea typeface="UAF Sans" pitchFamily="2" charset="-52"/>
                <a:cs typeface="UAF Sans" pitchFamily="2" charset="-52"/>
              </a:rPr>
              <a:t>офіцери до капітана  включно або військовополонені, які мають відповідне звання) - п'ятдесяти швейцарських франків (приблизно 2150 грн.); </a:t>
            </a:r>
          </a:p>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категорія </a:t>
            </a:r>
            <a:r>
              <a:rPr lang="en-GB" altLang="en-US" sz="2000">
                <a:solidFill>
                  <a:srgbClr val="771515"/>
                </a:solidFill>
                <a:latin typeface="UAF Sans" pitchFamily="2" charset="-52"/>
                <a:ea typeface="UAF Sans" pitchFamily="2" charset="-52"/>
                <a:cs typeface="UAF Sans" pitchFamily="2" charset="-52"/>
              </a:rPr>
              <a:t>IV (</a:t>
            </a:r>
            <a:r>
              <a:rPr lang="ru-RU" altLang="en-US" sz="2000">
                <a:solidFill>
                  <a:srgbClr val="771515"/>
                </a:solidFill>
                <a:latin typeface="UAF Sans" pitchFamily="2" charset="-52"/>
                <a:ea typeface="UAF Sans" pitchFamily="2" charset="-52"/>
                <a:cs typeface="UAF Sans" pitchFamily="2" charset="-52"/>
              </a:rPr>
              <a:t>майори, підполковники, полковники або військовополонені, які мають відповідне звання) – шістдесяти швейцарських франків (приблизно 2580 грн.); </a:t>
            </a:r>
          </a:p>
          <a:p>
            <a:pPr algn="just" eaLnBrk="1" hangingPunct="1">
              <a:buFont typeface="Arial" panose="020B0604020202020204" pitchFamily="34" charset="0"/>
              <a:buNone/>
            </a:pPr>
            <a:r>
              <a:rPr lang="ru-RU" altLang="en-US" sz="2000">
                <a:solidFill>
                  <a:srgbClr val="771515"/>
                </a:solidFill>
                <a:latin typeface="UAF Sans" pitchFamily="2" charset="-52"/>
                <a:ea typeface="UAF Sans" pitchFamily="2" charset="-52"/>
                <a:cs typeface="UAF Sans" pitchFamily="2" charset="-52"/>
              </a:rPr>
              <a:t>категорія </a:t>
            </a:r>
            <a:r>
              <a:rPr lang="en-GB" altLang="en-US" sz="2000">
                <a:solidFill>
                  <a:srgbClr val="771515"/>
                </a:solidFill>
                <a:latin typeface="UAF Sans" pitchFamily="2" charset="-52"/>
                <a:ea typeface="UAF Sans" pitchFamily="2" charset="-52"/>
                <a:cs typeface="UAF Sans" pitchFamily="2" charset="-52"/>
              </a:rPr>
              <a:t>V (</a:t>
            </a:r>
            <a:r>
              <a:rPr lang="ru-RU" altLang="en-US" sz="2000">
                <a:solidFill>
                  <a:srgbClr val="771515"/>
                </a:solidFill>
                <a:latin typeface="UAF Sans" pitchFamily="2" charset="-52"/>
                <a:ea typeface="UAF Sans" pitchFamily="2" charset="-52"/>
                <a:cs typeface="UAF Sans" pitchFamily="2" charset="-52"/>
              </a:rPr>
              <a:t>генерали або військовополонені, які мають відповідне звання) - сімдесяти п'яти швейцарських франків (приблизно 3225 грн.).</a:t>
            </a:r>
          </a:p>
          <a:p>
            <a:pPr algn="just" eaLnBrk="1" hangingPunct="1">
              <a:buFont typeface="Arial" panose="020B0604020202020204" pitchFamily="34" charset="0"/>
              <a:buNone/>
            </a:pPr>
            <a:endParaRPr lang="en-GB" altLang="en-US" sz="20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0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58940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78676"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62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Військовополонені одержують безпосередньо від властей, які тримають їх, справедливу винагороду за працю. Розмір винагороди встановлюють ці самі власті, але ніколи він не може бути меншим, ніж чверть швейцарського франка (приблизно 11 грн.) за повний робочий день. Держава, що тримає в полоні, повідомляє військовополоненим, а також державі, від якої вони залежать, через посередника держави-покровительки розмір установленої нею щоденної винагороди за працю.</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000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339637"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70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Кожному військовополоненому відразу після взяття в полон або не пізніше, ніж через тиждень після прибуття до табору, навіть якщо це транзитний табір, надають можливість надіслати безпосередньо своїй родині, з одного боку, а з іншого - до Центрального агентства у справах військовополонених, поштову картку з інформацією про взяття в полон, про стан свого здоров'я та поштову адресу. Такі картки надсилають якомога швидше, їхнє відправлення не можна затримувати під будь-яким приводом.</a:t>
            </a: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20390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87385"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71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Військовополоненим дозволено як надсилати, так й одержувати листи й поштові картки. Якщо держава, що тримає в полоні, визнає за необхідне обмежити кількість листів і поштових карток, що їх надсилає кожний військовополонений, це не повинно бути менше двох листів і чотирьох поштових карток на місяць.</a:t>
            </a: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32679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78678"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72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Військовополонені мають право одержувати поштою чи будь-якими іншими способами посилки, індивідуальні та колективні, які містять, зокрема, продукти харчування, одяг, медикаменти й предмети релігійного, освітнього або розважального характеру, які можуть задовольнити їхні потреби, зокрема книжки, предмети культу, наукове обладнання, екзаменаційні білети, музичні інструменти, спортивний інвентар і матеріали, що дозволяють військовополоненим продовжувати навчання або займатися мистецькою діяльністю.</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177940"/>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96094" y="215900"/>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uk-UA" altLang="en-US" sz="4400" b="1" dirty="0">
                <a:solidFill>
                  <a:schemeClr val="bg1"/>
                </a:solidFill>
                <a:latin typeface="UAF Sans" pitchFamily="2" charset="-52"/>
                <a:ea typeface="UAF Sans" pitchFamily="2" charset="-52"/>
                <a:cs typeface="UAF Sans" pitchFamily="2" charset="-52"/>
              </a:rPr>
              <a:t>Стаття 75 Женевської конвенції</a:t>
            </a: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У випадку, коли військові операції перешкоджають заінтересованим державам виконувати покладений на них обов'язок забезпечувати транспортування посилок, заінтересовані держави-покровительки, Міжнародний комітет Червоного Хреста чи будь-яка інша організація, що її визнають сторони конфлікту, може взяти на себе забезпечення транспортування цих посилок відповідними засобами (залізницею, вантажними машинами, кораблями, чи літаками тощо). Із цією метою Високі Договірні Сторони намагаються надати ці транспортні засоби та дозволити їхній рух, зокрема, видаючи необхідні охоронні свідоцтва.</a:t>
            </a:r>
          </a:p>
          <a:p>
            <a:pPr algn="just" eaLnBrk="1" hangingPunct="1">
              <a:buFont typeface="Arial" panose="020B0604020202020204" pitchFamily="34" charset="0"/>
              <a:buNone/>
            </a:pP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253474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Рисунок 5">
            <a:extLst>
              <a:ext uri="{FF2B5EF4-FFF2-40B4-BE49-F238E27FC236}">
                <a16:creationId xmlns:a16="http://schemas.microsoft.com/office/drawing/2014/main" id="{A737D37B-BFD8-4992-8AE7-D26D0801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413"/>
            <a:ext cx="121920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Подзаголовок 2">
            <a:extLst>
              <a:ext uri="{FF2B5EF4-FFF2-40B4-BE49-F238E27FC236}">
                <a16:creationId xmlns:a16="http://schemas.microsoft.com/office/drawing/2014/main" id="{B5DEB11E-09C0-4F4C-B731-57CCBBAD419B}"/>
              </a:ext>
            </a:extLst>
          </p:cNvPr>
          <p:cNvSpPr txBox="1">
            <a:spLocks/>
          </p:cNvSpPr>
          <p:nvPr/>
        </p:nvSpPr>
        <p:spPr bwMode="auto">
          <a:xfrm>
            <a:off x="-26127" y="137521"/>
            <a:ext cx="121920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ru-RU" altLang="en-US" sz="2400" b="1" dirty="0" err="1">
                <a:solidFill>
                  <a:schemeClr val="bg1"/>
                </a:solidFill>
                <a:latin typeface="UAF Sans" pitchFamily="2" charset="-52"/>
                <a:ea typeface="UAF Sans" pitchFamily="2" charset="-52"/>
                <a:cs typeface="UAF Sans" pitchFamily="2" charset="-52"/>
              </a:rPr>
              <a:t>Державні</a:t>
            </a:r>
            <a:r>
              <a:rPr lang="ru-RU" altLang="en-US" sz="2400" b="1" dirty="0">
                <a:solidFill>
                  <a:schemeClr val="bg1"/>
                </a:solidFill>
                <a:latin typeface="UAF Sans" pitchFamily="2" charset="-52"/>
                <a:ea typeface="UAF Sans" pitchFamily="2" charset="-52"/>
                <a:cs typeface="UAF Sans" pitchFamily="2" charset="-52"/>
              </a:rPr>
              <a:t> нормативно-</a:t>
            </a:r>
            <a:r>
              <a:rPr lang="ru-RU" altLang="en-US" sz="2400" b="1" dirty="0" err="1">
                <a:solidFill>
                  <a:schemeClr val="bg1"/>
                </a:solidFill>
                <a:latin typeface="UAF Sans" pitchFamily="2" charset="-52"/>
                <a:ea typeface="UAF Sans" pitchFamily="2" charset="-52"/>
                <a:cs typeface="UAF Sans" pitchFamily="2" charset="-52"/>
              </a:rPr>
              <a:t>правові</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документи</a:t>
            </a:r>
            <a:r>
              <a:rPr lang="ru-RU" altLang="en-US" sz="2400" b="1" dirty="0">
                <a:solidFill>
                  <a:schemeClr val="bg1"/>
                </a:solidFill>
                <a:latin typeface="UAF Sans" pitchFamily="2" charset="-52"/>
                <a:ea typeface="UAF Sans" pitchFamily="2" charset="-52"/>
                <a:cs typeface="UAF Sans" pitchFamily="2" charset="-52"/>
              </a:rPr>
              <a:t>, </a:t>
            </a:r>
          </a:p>
          <a:p>
            <a:pPr algn="ctr" eaLnBrk="1" hangingPunct="1">
              <a:buFont typeface="Arial" panose="020B0604020202020204" pitchFamily="34" charset="0"/>
              <a:buNone/>
            </a:pPr>
            <a:r>
              <a:rPr lang="ru-RU" altLang="en-US" sz="2400" b="1" dirty="0" err="1">
                <a:solidFill>
                  <a:schemeClr val="bg1"/>
                </a:solidFill>
                <a:latin typeface="UAF Sans" pitchFamily="2" charset="-52"/>
                <a:ea typeface="UAF Sans" pitchFamily="2" charset="-52"/>
                <a:cs typeface="UAF Sans" pitchFamily="2" charset="-52"/>
              </a:rPr>
              <a:t>що</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регламентують</a:t>
            </a:r>
            <a:r>
              <a:rPr lang="ru-RU" altLang="en-US" sz="2400" b="1" dirty="0">
                <a:solidFill>
                  <a:schemeClr val="bg1"/>
                </a:solidFill>
                <a:latin typeface="UAF Sans" pitchFamily="2" charset="-52"/>
                <a:ea typeface="UAF Sans" pitchFamily="2" charset="-52"/>
                <a:cs typeface="UAF Sans" pitchFamily="2" charset="-52"/>
              </a:rPr>
              <a:t> </a:t>
            </a:r>
            <a:r>
              <a:rPr lang="ru-RU" altLang="en-US" sz="2400" b="1" dirty="0" err="1">
                <a:solidFill>
                  <a:schemeClr val="bg1"/>
                </a:solidFill>
                <a:latin typeface="UAF Sans" pitchFamily="2" charset="-52"/>
                <a:ea typeface="UAF Sans" pitchFamily="2" charset="-52"/>
                <a:cs typeface="UAF Sans" pitchFamily="2" charset="-52"/>
              </a:rPr>
              <a:t>поводження</a:t>
            </a:r>
            <a:r>
              <a:rPr lang="ru-RU" altLang="en-US" sz="2400" b="1" dirty="0">
                <a:solidFill>
                  <a:schemeClr val="bg1"/>
                </a:solidFill>
                <a:latin typeface="UAF Sans" pitchFamily="2" charset="-52"/>
                <a:ea typeface="UAF Sans" pitchFamily="2" charset="-52"/>
                <a:cs typeface="UAF Sans" pitchFamily="2" charset="-52"/>
              </a:rPr>
              <a:t> з </a:t>
            </a:r>
            <a:r>
              <a:rPr lang="ru-RU" altLang="en-US" sz="2400" b="1" dirty="0" err="1">
                <a:solidFill>
                  <a:schemeClr val="bg1"/>
                </a:solidFill>
                <a:latin typeface="UAF Sans" pitchFamily="2" charset="-52"/>
                <a:ea typeface="UAF Sans" pitchFamily="2" charset="-52"/>
                <a:cs typeface="UAF Sans" pitchFamily="2" charset="-52"/>
              </a:rPr>
              <a:t>військовополоненими</a:t>
            </a:r>
            <a:endParaRPr lang="ru-RU" altLang="en-US" sz="2400" b="1" dirty="0">
              <a:solidFill>
                <a:schemeClr val="bg1"/>
              </a:solidFill>
              <a:latin typeface="UAF Sans" pitchFamily="2" charset="-52"/>
              <a:ea typeface="UAF Sans" pitchFamily="2" charset="-52"/>
              <a:cs typeface="UAF Sans" pitchFamily="2" charset="-52"/>
            </a:endParaRPr>
          </a:p>
        </p:txBody>
      </p:sp>
      <p:sp>
        <p:nvSpPr>
          <p:cNvPr id="6149" name="Подзаголовок 2">
            <a:extLst>
              <a:ext uri="{FF2B5EF4-FFF2-40B4-BE49-F238E27FC236}">
                <a16:creationId xmlns:a16="http://schemas.microsoft.com/office/drawing/2014/main" id="{EC6BCB19-A1BB-4589-BB2E-2636252336EB}"/>
              </a:ext>
            </a:extLst>
          </p:cNvPr>
          <p:cNvSpPr txBox="1">
            <a:spLocks noChangeArrowheads="1"/>
          </p:cNvSpPr>
          <p:nvPr/>
        </p:nvSpPr>
        <p:spPr bwMode="auto">
          <a:xfrm>
            <a:off x="197246" y="1526850"/>
            <a:ext cx="11718960" cy="500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Arial" panose="020B0604020202020204" pitchFamily="34" charset="0"/>
              <a:buNone/>
            </a:pPr>
            <a:r>
              <a:rPr lang="ru-RU" altLang="en-US" sz="2400">
                <a:solidFill>
                  <a:srgbClr val="771515"/>
                </a:solidFill>
                <a:latin typeface="UAF Sans" pitchFamily="2" charset="-52"/>
                <a:ea typeface="UAF Sans" pitchFamily="2" charset="-52"/>
                <a:cs typeface="UAF Sans" pitchFamily="2" charset="-52"/>
              </a:rPr>
              <a:t>- Інструкція про порядок виконання норм міжнародного гуманітарного права у Збройних Силах України, затверджена наказом Міністерства оборони України від 23.03.2017 № 164</a:t>
            </a:r>
            <a:br>
              <a:rPr lang="ru-RU" altLang="en-US" sz="2400">
                <a:solidFill>
                  <a:srgbClr val="771515"/>
                </a:solidFill>
                <a:latin typeface="UAF Sans" pitchFamily="2" charset="-52"/>
                <a:ea typeface="UAF Sans" pitchFamily="2" charset="-52"/>
                <a:cs typeface="UAF Sans" pitchFamily="2" charset="-52"/>
              </a:rPr>
            </a:br>
            <a:br>
              <a:rPr lang="ru-RU" altLang="en-US" sz="2400">
                <a:solidFill>
                  <a:srgbClr val="771515"/>
                </a:solidFill>
                <a:latin typeface="UAF Sans" pitchFamily="2" charset="-52"/>
                <a:ea typeface="UAF Sans" pitchFamily="2" charset="-52"/>
                <a:cs typeface="UAF Sans" pitchFamily="2" charset="-52"/>
              </a:rPr>
            </a:br>
            <a:r>
              <a:rPr lang="ru-RU" altLang="en-US" sz="2400">
                <a:solidFill>
                  <a:srgbClr val="771515"/>
                </a:solidFill>
                <a:latin typeface="UAF Sans" pitchFamily="2" charset="-52"/>
                <a:ea typeface="UAF Sans" pitchFamily="2" charset="-52"/>
                <a:cs typeface="UAF Sans" pitchFamily="2" charset="-52"/>
              </a:rPr>
              <a:t>- Про затвердження Порядку здійснення заходів щодо поводження з військовополоненими в особливий період від 17 червня 2022 р. № 721</a:t>
            </a:r>
            <a:endParaRPr lang="en-GB" altLang="en-US" sz="2400">
              <a:solidFill>
                <a:srgbClr val="771515"/>
              </a:solidFill>
              <a:latin typeface="UAF Sans" pitchFamily="2" charset="-52"/>
              <a:ea typeface="UAF Sans" pitchFamily="2" charset="-52"/>
              <a:cs typeface="UAF Sans" pitchFamily="2" charset="-52"/>
            </a:endParaRPr>
          </a:p>
          <a:p>
            <a:pPr algn="just" eaLnBrk="1" hangingPunct="1">
              <a:buFont typeface="Arial" panose="020B0604020202020204" pitchFamily="34" charset="0"/>
              <a:buNone/>
            </a:pPr>
            <a:endParaRPr lang="uk-UA" altLang="en-US" sz="2400" b="1" dirty="0">
              <a:solidFill>
                <a:srgbClr val="771515"/>
              </a:solidFill>
              <a:latin typeface="UAF Sans" pitchFamily="2" charset="-52"/>
              <a:ea typeface="UAF Sans" pitchFamily="2" charset="-52"/>
              <a:cs typeface="UAF Sans" pitchFamily="2" charset="-52"/>
            </a:endParaRPr>
          </a:p>
        </p:txBody>
      </p:sp>
      <p:pic>
        <p:nvPicPr>
          <p:cNvPr id="8" name="ДШВ">
            <a:extLst>
              <a:ext uri="{FF2B5EF4-FFF2-40B4-BE49-F238E27FC236}">
                <a16:creationId xmlns:a16="http://schemas.microsoft.com/office/drawing/2014/main" id="{75CE61DE-3D7D-4B37-8C3D-4D7C757D0A5D}"/>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253603" y="188316"/>
            <a:ext cx="662603" cy="662603"/>
          </a:xfrm>
          <a:prstGeom prst="rect">
            <a:avLst/>
          </a:prstGeom>
        </p:spPr>
      </p:pic>
      <p:pic>
        <p:nvPicPr>
          <p:cNvPr id="9" name="псих">
            <a:extLst>
              <a:ext uri="{FF2B5EF4-FFF2-40B4-BE49-F238E27FC236}">
                <a16:creationId xmlns:a16="http://schemas.microsoft.com/office/drawing/2014/main" id="{7F8CB246-8617-4EE4-AE81-39E550E4DA4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76987" y="364316"/>
            <a:ext cx="662603" cy="662603"/>
          </a:xfrm>
          <a:prstGeom prst="rect">
            <a:avLst/>
          </a:prstGeom>
        </p:spPr>
      </p:pic>
      <p:pic>
        <p:nvPicPr>
          <p:cNvPr id="12" name="Рисунок 11"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113F16F2-C01E-C0D5-896F-E15117AE34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6" y="323676"/>
            <a:ext cx="509511" cy="591590"/>
          </a:xfrm>
          <a:prstGeom prst="rect">
            <a:avLst/>
          </a:prstGeom>
        </p:spPr>
      </p:pic>
      <p:pic>
        <p:nvPicPr>
          <p:cNvPr id="13" name="Рисунок 14">
            <a:extLst>
              <a:ext uri="{FF2B5EF4-FFF2-40B4-BE49-F238E27FC236}">
                <a16:creationId xmlns:a16="http://schemas.microsoft.com/office/drawing/2014/main" id="{67B4F319-7F67-3EE2-6969-94502759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746" y="1138199"/>
            <a:ext cx="15268575" cy="13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504649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4466-5396-746B-D81E-0D2C9A5F9AFF}"/>
            </a:ext>
          </a:extLst>
        </p:cNvPr>
        <p:cNvGrpSpPr/>
        <p:nvPr/>
      </p:nvGrpSpPr>
      <p:grpSpPr>
        <a:xfrm>
          <a:off x="0" y="0"/>
          <a:ext cx="0" cy="0"/>
          <a:chOff x="0" y="0"/>
          <a:chExt cx="0" cy="0"/>
        </a:xfrm>
      </p:grpSpPr>
      <p:pic>
        <p:nvPicPr>
          <p:cNvPr id="3074" name="Рисунок 5">
            <a:extLst>
              <a:ext uri="{FF2B5EF4-FFF2-40B4-BE49-F238E27FC236}">
                <a16:creationId xmlns:a16="http://schemas.microsoft.com/office/drawing/2014/main" id="{CB0244F2-30A1-E80E-3AD5-A7840F824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3" y="-28312"/>
            <a:ext cx="12316964" cy="708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Рисунок 14">
            <a:extLst>
              <a:ext uri="{FF2B5EF4-FFF2-40B4-BE49-F238E27FC236}">
                <a16:creationId xmlns:a16="http://schemas.microsoft.com/office/drawing/2014/main" id="{5B33FDCF-7007-5F75-1E53-EC1AB47FE3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2463806"/>
            <a:ext cx="152685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Заголовок 1">
            <a:extLst>
              <a:ext uri="{FF2B5EF4-FFF2-40B4-BE49-F238E27FC236}">
                <a16:creationId xmlns:a16="http://schemas.microsoft.com/office/drawing/2014/main" id="{36F256FC-73FC-85D8-654F-BC2EE0D1D843}"/>
              </a:ext>
            </a:extLst>
          </p:cNvPr>
          <p:cNvSpPr>
            <a:spLocks noGrp="1"/>
          </p:cNvSpPr>
          <p:nvPr>
            <p:ph type="ctrTitle"/>
          </p:nvPr>
        </p:nvSpPr>
        <p:spPr>
          <a:xfrm>
            <a:off x="2015636" y="241765"/>
            <a:ext cx="7745685" cy="1857746"/>
          </a:xfrm>
        </p:spPr>
        <p:txBody>
          <a:bodyPr>
            <a:noAutofit/>
          </a:bodyPr>
          <a:lstStyle/>
          <a:p>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br>
              <a:rPr lang="uk-UA" altLang="uk-UA" sz="54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Дякую за увагу</a:t>
            </a:r>
            <a:br>
              <a:rPr lang="uk-UA" altLang="uk-UA" sz="6600" b="1" dirty="0">
                <a:solidFill>
                  <a:schemeClr val="bg1"/>
                </a:solidFill>
                <a:latin typeface="UAF Sans" pitchFamily="2" charset="-52"/>
                <a:ea typeface="UAF Sans" pitchFamily="2" charset="-52"/>
                <a:cs typeface="UAF Sans" pitchFamily="2" charset="-52"/>
              </a:rPr>
            </a:br>
            <a:r>
              <a:rPr lang="uk-UA" altLang="uk-UA" sz="6600" b="1" dirty="0">
                <a:solidFill>
                  <a:schemeClr val="bg1"/>
                </a:solidFill>
                <a:latin typeface="UAF Sans" pitchFamily="2" charset="-52"/>
                <a:ea typeface="UAF Sans" pitchFamily="2" charset="-52"/>
                <a:cs typeface="UAF Sans" pitchFamily="2" charset="-52"/>
              </a:rPr>
              <a:t>Питання?</a:t>
            </a:r>
            <a:endParaRPr lang="uk-UA" altLang="uk-UA" b="1" dirty="0">
              <a:solidFill>
                <a:schemeClr val="bg1"/>
              </a:solidFill>
              <a:ea typeface="UAF Sans" pitchFamily="2" charset="-52"/>
              <a:cs typeface="UAF Sans" pitchFamily="2" charset="-52"/>
            </a:endParaRPr>
          </a:p>
        </p:txBody>
      </p:sp>
      <p:pic>
        <p:nvPicPr>
          <p:cNvPr id="6" name="ДШВ">
            <a:extLst>
              <a:ext uri="{FF2B5EF4-FFF2-40B4-BE49-F238E27FC236}">
                <a16:creationId xmlns:a16="http://schemas.microsoft.com/office/drawing/2014/main" id="{90BCB0A6-A4DF-740B-CFCC-AC6ADE145B27}"/>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278042" y="5766772"/>
            <a:ext cx="662603" cy="662603"/>
          </a:xfrm>
          <a:prstGeom prst="rect">
            <a:avLst/>
          </a:prstGeom>
        </p:spPr>
      </p:pic>
      <p:pic>
        <p:nvPicPr>
          <p:cNvPr id="7" name="псих">
            <a:extLst>
              <a:ext uri="{FF2B5EF4-FFF2-40B4-BE49-F238E27FC236}">
                <a16:creationId xmlns:a16="http://schemas.microsoft.com/office/drawing/2014/main" id="{C61C0228-0ABE-BACC-4440-E6224BDE483C}"/>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678926" y="6036079"/>
            <a:ext cx="662603" cy="662603"/>
          </a:xfrm>
          <a:prstGeom prst="rect">
            <a:avLst/>
          </a:prstGeom>
        </p:spPr>
      </p:pic>
      <p:sp>
        <p:nvSpPr>
          <p:cNvPr id="8" name="TextBox 7">
            <a:extLst>
              <a:ext uri="{FF2B5EF4-FFF2-40B4-BE49-F238E27FC236}">
                <a16:creationId xmlns:a16="http://schemas.microsoft.com/office/drawing/2014/main" id="{B39993C5-E671-3069-765A-B77746A072B0}"/>
              </a:ext>
            </a:extLst>
          </p:cNvPr>
          <p:cNvSpPr txBox="1"/>
          <p:nvPr/>
        </p:nvSpPr>
        <p:spPr>
          <a:xfrm>
            <a:off x="154913" y="5713803"/>
            <a:ext cx="8440447" cy="1138773"/>
          </a:xfrm>
          <a:prstGeom prst="rect">
            <a:avLst/>
          </a:prstGeom>
          <a:noFill/>
        </p:spPr>
        <p:txBody>
          <a:bodyPr wrap="square">
            <a:spAutoFit/>
          </a:bodyPr>
          <a:lstStyle/>
          <a:p>
            <a:br>
              <a:rPr lang="uk-UA" sz="1600" dirty="0">
                <a:solidFill>
                  <a:schemeClr val="bg1">
                    <a:alpha val="84000"/>
                  </a:schemeClr>
                </a:solidFill>
                <a:latin typeface="UAF Sans" pitchFamily="2" charset="-52"/>
                <a:ea typeface="UAF Sans" pitchFamily="2" charset="-52"/>
              </a:rPr>
            </a:br>
            <a:r>
              <a:rPr lang="uk-UA" sz="1600" dirty="0">
                <a:solidFill>
                  <a:schemeClr val="bg1">
                    <a:alpha val="84000"/>
                  </a:schemeClr>
                </a:solidFill>
                <a:latin typeface="UAF Sans" pitchFamily="2" charset="-52"/>
                <a:ea typeface="UAF Sans" pitchFamily="2" charset="-52"/>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dirty="0">
                <a:solidFill>
                  <a:schemeClr val="bg1">
                    <a:alpha val="84000"/>
                  </a:schemeClr>
                </a:solidFill>
                <a:latin typeface="UAF Sans" pitchFamily="2" charset="-52"/>
                <a:ea typeface="UAF Sans" pitchFamily="2" charset="-52"/>
              </a:rPr>
            </a:br>
            <a:r>
              <a:rPr lang="uk-UA" b="1" dirty="0">
                <a:solidFill>
                  <a:schemeClr val="bg1">
                    <a:alpha val="84000"/>
                  </a:schemeClr>
                </a:solidFill>
                <a:latin typeface="UAF Sans" pitchFamily="2" charset="-52"/>
                <a:ea typeface="UAF Sans" pitchFamily="2" charset="-52"/>
              </a:rPr>
              <a:t>підполковник                   </a:t>
            </a:r>
            <a:r>
              <a:rPr lang="en-US" b="1" dirty="0">
                <a:solidFill>
                  <a:schemeClr val="bg1">
                    <a:alpha val="84000"/>
                  </a:schemeClr>
                </a:solidFill>
                <a:latin typeface="UAF Sans" pitchFamily="2" charset="-52"/>
                <a:ea typeface="UAF Sans" pitchFamily="2" charset="-52"/>
              </a:rPr>
              <a:t>                                                 </a:t>
            </a:r>
            <a:r>
              <a:rPr lang="uk-UA" b="1" dirty="0">
                <a:solidFill>
                  <a:schemeClr val="bg1">
                    <a:alpha val="84000"/>
                  </a:schemeClr>
                </a:solidFill>
                <a:latin typeface="UAF Sans" pitchFamily="2" charset="-52"/>
                <a:ea typeface="UAF Sans" pitchFamily="2" charset="-52"/>
              </a:rPr>
              <a:t>Дмитро </a:t>
            </a:r>
            <a:r>
              <a:rPr lang="uk-UA" b="1" cap="all" dirty="0">
                <a:solidFill>
                  <a:schemeClr val="bg1">
                    <a:alpha val="84000"/>
                  </a:schemeClr>
                </a:solidFill>
                <a:latin typeface="UAF Sans" pitchFamily="2" charset="-52"/>
                <a:ea typeface="UAF Sans" pitchFamily="2" charset="-52"/>
              </a:rPr>
              <a:t>Шимко</a:t>
            </a:r>
            <a:endParaRPr lang="uk-UA" sz="1600" b="1" cap="all" dirty="0">
              <a:solidFill>
                <a:schemeClr val="bg1">
                  <a:alpha val="84000"/>
                </a:schemeClr>
              </a:solidFill>
              <a:latin typeface="UAF Sans" pitchFamily="2" charset="-52"/>
              <a:ea typeface="UAF Sans" pitchFamily="2" charset="-52"/>
            </a:endParaRPr>
          </a:p>
        </p:txBody>
      </p:sp>
      <p:pic>
        <p:nvPicPr>
          <p:cNvPr id="3077" name="Рисунок 18">
            <a:extLst>
              <a:ext uri="{FF2B5EF4-FFF2-40B4-BE49-F238E27FC236}">
                <a16:creationId xmlns:a16="http://schemas.microsoft.com/office/drawing/2014/main" id="{26DCB01F-CB2C-3677-3BAF-FFB923B637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1321" y="67484"/>
            <a:ext cx="2293558" cy="206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descr="Зображення, що містить емблема, символ, нашивка, логотип&#10;&#10;Вміст на основі ШІ може бути неправильним.">
            <a:extLst>
              <a:ext uri="{FF2B5EF4-FFF2-40B4-BE49-F238E27FC236}">
                <a16:creationId xmlns:a16="http://schemas.microsoft.com/office/drawing/2014/main" id="{E25C7AA4-7C02-EE85-C21A-9024E4AC92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913" y="178877"/>
            <a:ext cx="1691662" cy="1964178"/>
          </a:xfrm>
          <a:prstGeom prst="rect">
            <a:avLst/>
          </a:prstGeom>
        </p:spPr>
      </p:pic>
    </p:spTree>
    <p:extLst>
      <p:ext uri="{BB962C8B-B14F-4D97-AF65-F5344CB8AC3E}">
        <p14:creationId xmlns:p14="http://schemas.microsoft.com/office/powerpoint/2010/main" val="1402879119"/>
      </p:ext>
    </p:extLst>
  </p:cSld>
  <p:clrMapOvr>
    <a:masterClrMapping/>
  </p:clrMapOvr>
  <p:transition spd="med">
    <p:fade/>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619</TotalTime>
  <Words>1643</Words>
  <Application>Microsoft Office PowerPoint</Application>
  <PresentationFormat>Широкий екран</PresentationFormat>
  <Paragraphs>84</Paragraphs>
  <Slides>18</Slides>
  <Notes>16</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18</vt:i4>
      </vt:variant>
    </vt:vector>
  </HeadingPairs>
  <TitlesOfParts>
    <vt:vector size="24" baseType="lpstr">
      <vt:lpstr>Arial</vt:lpstr>
      <vt:lpstr>Calibri</vt:lpstr>
      <vt:lpstr>Calibri Light</vt:lpstr>
      <vt:lpstr>UAF Sans</vt:lpstr>
      <vt:lpstr>Wingdings</vt:lpstr>
      <vt:lpstr>Тема Office</vt:lpstr>
      <vt:lpstr>   Міжнародне гуманітарне право</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   Дякую за увагу Питання?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Психологічна підготовка в системі індивідуальної підготовки в Збройних Силах України</dc:title>
  <dc:creator>artarmor@gmail.com</dc:creator>
  <cp:lastModifiedBy>Вячеслав Перепелиця</cp:lastModifiedBy>
  <cp:revision>57</cp:revision>
  <dcterms:created xsi:type="dcterms:W3CDTF">2025-03-23T21:26:12Z</dcterms:created>
  <dcterms:modified xsi:type="dcterms:W3CDTF">2025-08-21T16:49:59Z</dcterms:modified>
</cp:coreProperties>
</file>