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jBrxIpbE7Hkhtb5x1X5Ak73xXI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uk-U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ий слайд"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 та вміст"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Назва розділу" type="secHead">
  <p:cSld name="SECTION_HEADER">
    <p:spTree>
      <p:nvGrpSpPr>
        <p:cNvPr id="27" name="Shape 27"/>
        <p:cNvGrpSpPr/>
        <p:nvPr/>
      </p:nvGrpSpPr>
      <p:grpSpPr>
        <a:xfrm>
          <a:off x="0" y="0"/>
          <a:ext cx="0" cy="0"/>
          <a:chOff x="0" y="0"/>
          <a:chExt cx="0" cy="0"/>
        </a:xfrm>
      </p:grpSpPr>
      <p:sp>
        <p:nvSpPr>
          <p:cNvPr id="28" name="Google Shape;28;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єкти"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орівняння"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Лише заголовок"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ий слайд"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міст і підпис"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і підпис"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і вертикальний текст"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ий заголовок і текст"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uk-U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10.png"/><Relationship Id="rId8"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62483" y="-28312"/>
            <a:ext cx="12316964" cy="7082254"/>
          </a:xfrm>
          <a:prstGeom prst="rect">
            <a:avLst/>
          </a:prstGeom>
          <a:noFill/>
          <a:ln>
            <a:noFill/>
          </a:ln>
        </p:spPr>
      </p:pic>
      <p:pic>
        <p:nvPicPr>
          <p:cNvPr id="89" name="Google Shape;89;p1"/>
          <p:cNvPicPr preferRelativeResize="0"/>
          <p:nvPr/>
        </p:nvPicPr>
        <p:blipFill rotWithShape="1">
          <a:blip r:embed="rId4">
            <a:alphaModFix/>
          </a:blip>
          <a:srcRect b="0" l="0" r="0" t="0"/>
          <a:stretch/>
        </p:blipFill>
        <p:spPr>
          <a:xfrm>
            <a:off x="-1538288" y="2463806"/>
            <a:ext cx="15268575" cy="2498725"/>
          </a:xfrm>
          <a:prstGeom prst="rect">
            <a:avLst/>
          </a:prstGeom>
          <a:noFill/>
          <a:ln>
            <a:noFill/>
          </a:ln>
        </p:spPr>
      </p:pic>
      <p:sp>
        <p:nvSpPr>
          <p:cNvPr id="90" name="Google Shape;90;p1"/>
          <p:cNvSpPr txBox="1"/>
          <p:nvPr>
            <p:ph type="ctrTitle"/>
          </p:nvPr>
        </p:nvSpPr>
        <p:spPr>
          <a:xfrm>
            <a:off x="2015625" y="178877"/>
            <a:ext cx="7745700" cy="17682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Arial"/>
              <a:buNone/>
            </a:pPr>
            <a:br>
              <a:rPr b="1" lang="uk-UA">
                <a:solidFill>
                  <a:schemeClr val="lt1"/>
                </a:solidFill>
                <a:latin typeface="Arial"/>
                <a:ea typeface="Arial"/>
                <a:cs typeface="Arial"/>
                <a:sym typeface="Arial"/>
              </a:rPr>
            </a:br>
            <a:br>
              <a:rPr b="1" lang="uk-UA">
                <a:solidFill>
                  <a:schemeClr val="lt1"/>
                </a:solidFill>
                <a:latin typeface="Arial"/>
                <a:ea typeface="Arial"/>
                <a:cs typeface="Arial"/>
                <a:sym typeface="Arial"/>
              </a:rPr>
            </a:br>
            <a:br>
              <a:rPr b="1" lang="uk-UA">
                <a:solidFill>
                  <a:schemeClr val="lt1"/>
                </a:solidFill>
                <a:latin typeface="Arial"/>
                <a:ea typeface="Arial"/>
                <a:cs typeface="Arial"/>
                <a:sym typeface="Arial"/>
              </a:rPr>
            </a:br>
            <a:r>
              <a:rPr b="1" lang="uk-UA">
                <a:solidFill>
                  <a:schemeClr val="lt1"/>
                </a:solidFill>
                <a:latin typeface="Arial"/>
                <a:ea typeface="Arial"/>
                <a:cs typeface="Arial"/>
                <a:sym typeface="Arial"/>
              </a:rPr>
              <a:t>Речове забезпечення</a:t>
            </a:r>
            <a:endParaRPr b="1">
              <a:solidFill>
                <a:schemeClr val="lt1"/>
              </a:solidFill>
            </a:endParaRPr>
          </a:p>
        </p:txBody>
      </p:sp>
      <p:pic>
        <p:nvPicPr>
          <p:cNvPr id="91" name="Google Shape;91;p1"/>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92" name="Google Shape;92;p1"/>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sp>
        <p:nvSpPr>
          <p:cNvPr id="93" name="Google Shape;93;p1"/>
          <p:cNvSpPr txBox="1"/>
          <p:nvPr/>
        </p:nvSpPr>
        <p:spPr>
          <a:xfrm>
            <a:off x="154913" y="5713803"/>
            <a:ext cx="8440447"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b="0" i="0" lang="uk-UA" sz="1600" u="none" cap="none" strike="noStrike">
                <a:solidFill>
                  <a:schemeClr val="lt1"/>
                </a:solidFill>
                <a:latin typeface="Arial"/>
                <a:ea typeface="Arial"/>
                <a:cs typeface="Arial"/>
                <a:sym typeface="Arial"/>
              </a:rPr>
            </a:br>
            <a:r>
              <a:rPr b="0" i="0" lang="uk-UA" sz="1600" u="none" cap="none" strike="noStrike">
                <a:solidFill>
                  <a:schemeClr val="lt1"/>
                </a:solidFill>
                <a:latin typeface="Arial"/>
                <a:ea typeface="Arial"/>
                <a:cs typeface="Arial"/>
                <a:sym typeface="Arial"/>
              </a:rPr>
              <a:t>Заступник начальника 199 навчального центру з психологічної підтримки персонал – начальник відділення психологічної підтримки персоналу </a:t>
            </a:r>
            <a:br>
              <a:rPr b="0" i="0" lang="uk-UA" sz="1600" u="none" cap="none" strike="noStrike">
                <a:solidFill>
                  <a:schemeClr val="lt1"/>
                </a:solidFill>
                <a:latin typeface="Arial"/>
                <a:ea typeface="Arial"/>
                <a:cs typeface="Arial"/>
                <a:sym typeface="Arial"/>
              </a:rPr>
            </a:br>
            <a:r>
              <a:rPr b="1" i="0" lang="uk-UA" sz="1800" u="none" cap="none" strike="noStrike">
                <a:solidFill>
                  <a:schemeClr val="lt1"/>
                </a:solidFill>
                <a:latin typeface="Arial"/>
                <a:ea typeface="Arial"/>
                <a:cs typeface="Arial"/>
                <a:sym typeface="Arial"/>
              </a:rPr>
              <a:t>підполковник                                                                    Дмитро ШИМКО</a:t>
            </a:r>
            <a:endParaRPr b="1" sz="1600" cap="none">
              <a:solidFill>
                <a:schemeClr val="lt1"/>
              </a:solidFill>
              <a:latin typeface="Arial"/>
              <a:ea typeface="Arial"/>
              <a:cs typeface="Arial"/>
              <a:sym typeface="Arial"/>
            </a:endParaRPr>
          </a:p>
        </p:txBody>
      </p:sp>
      <p:pic>
        <p:nvPicPr>
          <p:cNvPr id="94" name="Google Shape;94;p1"/>
          <p:cNvPicPr preferRelativeResize="0"/>
          <p:nvPr/>
        </p:nvPicPr>
        <p:blipFill rotWithShape="1">
          <a:blip r:embed="rId7">
            <a:alphaModFix/>
          </a:blip>
          <a:srcRect b="0" l="0" r="0" t="0"/>
          <a:stretch/>
        </p:blipFill>
        <p:spPr>
          <a:xfrm>
            <a:off x="9761321" y="67484"/>
            <a:ext cx="2293558" cy="2066861"/>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95" name="Google Shape;95;p1"/>
          <p:cNvPicPr preferRelativeResize="0"/>
          <p:nvPr/>
        </p:nvPicPr>
        <p:blipFill rotWithShape="1">
          <a:blip r:embed="rId8">
            <a:alphaModFix/>
          </a:blip>
          <a:srcRect b="0" l="0" r="0" t="0"/>
          <a:stretch/>
        </p:blipFill>
        <p:spPr>
          <a:xfrm>
            <a:off x="154913" y="178877"/>
            <a:ext cx="1691662" cy="1964178"/>
          </a:xfrm>
          <a:prstGeom prst="rect">
            <a:avLst/>
          </a:prstGeom>
          <a:noFill/>
          <a:ln>
            <a:noFill/>
          </a:ln>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02" name="Google Shape;102;p2"/>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03" name="Google Shape;103;p2"/>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04" name="Google Shape;104;p2"/>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05" name="Google Shape;105;p2"/>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06" name="Google Shape;106;p2"/>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07" name="Google Shape;107;p2"/>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08" name="Google Shape;108;p2"/>
          <p:cNvSpPr txBox="1"/>
          <p:nvPr/>
        </p:nvSpPr>
        <p:spPr>
          <a:xfrm>
            <a:off x="0" y="1500329"/>
            <a:ext cx="121920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uk-UA" sz="1800">
                <a:solidFill>
                  <a:schemeClr val="dk1"/>
                </a:solidFill>
                <a:latin typeface="Calibri"/>
                <a:ea typeface="Calibri"/>
                <a:cs typeface="Calibri"/>
                <a:sym typeface="Calibri"/>
              </a:rPr>
              <a:t>1. Нормативно-правова база</a:t>
            </a:r>
            <a:endParaRPr sz="1800">
              <a:solidFill>
                <a:schemeClr val="dk1"/>
              </a:solidFill>
              <a:latin typeface="Calibri"/>
              <a:ea typeface="Calibri"/>
              <a:cs typeface="Calibri"/>
              <a:sym typeface="Calibri"/>
            </a:endParaRPr>
          </a:p>
        </p:txBody>
      </p:sp>
      <p:sp>
        <p:nvSpPr>
          <p:cNvPr id="109" name="Google Shape;109;p2"/>
          <p:cNvSpPr txBox="1"/>
          <p:nvPr/>
        </p:nvSpPr>
        <p:spPr>
          <a:xfrm>
            <a:off x="525101" y="2018923"/>
            <a:ext cx="11488848" cy="336169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800"/>
              <a:buFont typeface="Arial"/>
              <a:buNone/>
            </a:pPr>
            <a:r>
              <a:rPr lang="uk-UA" sz="1800">
                <a:solidFill>
                  <a:schemeClr val="dk1"/>
                </a:solidFill>
                <a:latin typeface="Arial"/>
                <a:ea typeface="Arial"/>
                <a:cs typeface="Arial"/>
                <a:sym typeface="Arial"/>
              </a:rPr>
              <a:t>Головним нормативним документом, що регулює систему речового забезпечення військовослужбовців Збройних Сил України та Державної спеціальної служби транспорту (ДССТ), є Наказ Міністерства оборони України від 29 квітня 2016 року № 232. Цей наказ, який постійно оновлюється, є фундаментальним елементом системи управління ЗСУ, що забезпечує військовослужбовців усім необхідним для успішного виконання завдань.</a:t>
            </a:r>
            <a:endParaRPr/>
          </a:p>
          <a:p>
            <a:pPr indent="0" lvl="0" marL="0" marR="0" rtl="0" algn="just">
              <a:lnSpc>
                <a:spcPct val="115000"/>
              </a:lnSpc>
              <a:spcBef>
                <a:spcPts val="800"/>
              </a:spcBef>
              <a:spcAft>
                <a:spcPts val="0"/>
              </a:spcAft>
              <a:buClr>
                <a:schemeClr val="dk1"/>
              </a:buClr>
              <a:buSzPts val="1800"/>
              <a:buFont typeface="Arial"/>
              <a:buNone/>
            </a:pPr>
            <a:r>
              <a:rPr lang="uk-UA" sz="1800">
                <a:solidFill>
                  <a:schemeClr val="dk1"/>
                </a:solidFill>
                <a:latin typeface="Arial"/>
                <a:ea typeface="Arial"/>
                <a:cs typeface="Arial"/>
                <a:sym typeface="Arial"/>
              </a:rPr>
              <a:t>Наказ № 232 є складним, багатокомпонентним документом, що включає детальні інструкції щодо організації, обліку, видачі та списання речового майна. Документ затверджує вимоги до якості, визначає номенклатуру майна, терміни його носіння, а також процедури контролю. Чітке виконання положень цього наказу є запорукою ефективного ведення військового обліку та забезпечення, що має вирішальне значення для загальної боєздатності армії. Динамічний характер наказу, що відображається в регулярних змінах (наприклад, редакція від 9 травня 2025 року), демонструє здатність системи адаптуватися до мінливих умов і поточних потреб.</a:t>
            </a:r>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3"/>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16" name="Google Shape;116;p3"/>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17" name="Google Shape;117;p3"/>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18" name="Google Shape;118;p3"/>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19" name="Google Shape;119;p3"/>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20" name="Google Shape;120;p3"/>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21" name="Google Shape;121;p3"/>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22" name="Google Shape;122;p3"/>
          <p:cNvSpPr txBox="1"/>
          <p:nvPr/>
        </p:nvSpPr>
        <p:spPr>
          <a:xfrm>
            <a:off x="105623" y="1498066"/>
            <a:ext cx="12050163" cy="392159"/>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chemeClr val="dk1"/>
              </a:buClr>
              <a:buSzPts val="1800"/>
              <a:buFont typeface="Calibri"/>
              <a:buNone/>
            </a:pPr>
            <a:r>
              <a:rPr b="1" lang="uk-UA" sz="1800">
                <a:solidFill>
                  <a:schemeClr val="dk1"/>
                </a:solidFill>
                <a:latin typeface="Calibri"/>
                <a:ea typeface="Calibri"/>
                <a:cs typeface="Calibri"/>
                <a:sym typeface="Calibri"/>
              </a:rPr>
              <a:t>2. Категорії майна та норми забезпечення</a:t>
            </a:r>
            <a:endParaRPr sz="1800">
              <a:solidFill>
                <a:schemeClr val="dk1"/>
              </a:solidFill>
              <a:latin typeface="Calibri"/>
              <a:ea typeface="Calibri"/>
              <a:cs typeface="Calibri"/>
              <a:sym typeface="Calibri"/>
            </a:endParaRPr>
          </a:p>
        </p:txBody>
      </p:sp>
      <p:sp>
        <p:nvSpPr>
          <p:cNvPr id="123" name="Google Shape;123;p3"/>
          <p:cNvSpPr txBox="1"/>
          <p:nvPr/>
        </p:nvSpPr>
        <p:spPr>
          <a:xfrm>
            <a:off x="105623" y="2116839"/>
            <a:ext cx="11835022" cy="2929776"/>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0" lvl="0" marL="0" marR="0" rtl="0" algn="just">
              <a:lnSpc>
                <a:spcPct val="115000"/>
              </a:lnSpc>
              <a:spcBef>
                <a:spcPts val="800"/>
              </a:spcBef>
              <a:spcAft>
                <a:spcPts val="0"/>
              </a:spcAft>
              <a:buClr>
                <a:schemeClr val="dk1"/>
              </a:buClr>
              <a:buSzPts val="1800"/>
              <a:buFont typeface="Calibri"/>
              <a:buNone/>
            </a:pPr>
            <a:r>
              <a:rPr lang="uk-UA" sz="1800">
                <a:solidFill>
                  <a:schemeClr val="dk1"/>
                </a:solidFill>
                <a:latin typeface="Calibri"/>
                <a:ea typeface="Calibri"/>
                <a:cs typeface="Calibri"/>
                <a:sym typeface="Calibri"/>
              </a:rPr>
              <a:t>Згідно з чинним законодавством, речове майно поділяється на дві основні категорії:</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800">
                <a:solidFill>
                  <a:schemeClr val="dk1"/>
                </a:solidFill>
                <a:latin typeface="Calibri"/>
                <a:ea typeface="Calibri"/>
                <a:cs typeface="Calibri"/>
                <a:sym typeface="Calibri"/>
              </a:rPr>
              <a:t>Майно особистого користування:</a:t>
            </a:r>
            <a:r>
              <a:rPr lang="uk-UA" sz="1800">
                <a:solidFill>
                  <a:schemeClr val="dk1"/>
                </a:solidFill>
                <a:latin typeface="Calibri"/>
                <a:ea typeface="Calibri"/>
                <a:cs typeface="Calibri"/>
                <a:sym typeface="Calibri"/>
              </a:rPr>
              <a:t> Це предмети військової форми одягу, взуття та спорядження, які видаються військовослужбовцю у власне користування. До них належать, наприклад, повсякденна та польова форма, головні убори, білизна та інше.</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800">
                <a:solidFill>
                  <a:schemeClr val="dk1"/>
                </a:solidFill>
                <a:latin typeface="Calibri"/>
                <a:ea typeface="Calibri"/>
                <a:cs typeface="Calibri"/>
                <a:sym typeface="Calibri"/>
              </a:rPr>
              <a:t>Інвентарне майно:</a:t>
            </a:r>
            <a:r>
              <a:rPr lang="uk-UA" sz="1800">
                <a:solidFill>
                  <a:schemeClr val="dk1"/>
                </a:solidFill>
                <a:latin typeface="Calibri"/>
                <a:ea typeface="Calibri"/>
                <a:cs typeface="Calibri"/>
                <a:sym typeface="Calibri"/>
              </a:rPr>
              <a:t> Це майно, яке належить військовій частині і видається військовослужбовцю на певний строк експлуатації. Раніше до цієї категорії належав широкий перелік предметів, але згідно з останніми змінами, інвентарним речовим майном залишилися лише бронежилет і каска.</a:t>
            </a:r>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4"/>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30" name="Google Shape;130;p4"/>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31" name="Google Shape;131;p4"/>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32" name="Google Shape;132;p4"/>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33" name="Google Shape;133;p4"/>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34" name="Google Shape;134;p4"/>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35" name="Google Shape;135;p4"/>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36" name="Google Shape;136;p4"/>
          <p:cNvSpPr txBox="1"/>
          <p:nvPr/>
        </p:nvSpPr>
        <p:spPr>
          <a:xfrm>
            <a:off x="251354" y="2127557"/>
            <a:ext cx="11844075" cy="3680238"/>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0" lvl="0" marL="0" marR="0" rtl="0" algn="just">
              <a:lnSpc>
                <a:spcPct val="115000"/>
              </a:lnSpc>
              <a:spcBef>
                <a:spcPts val="800"/>
              </a:spcBef>
              <a:spcAft>
                <a:spcPts val="0"/>
              </a:spcAft>
              <a:buClr>
                <a:schemeClr val="dk1"/>
              </a:buClr>
              <a:buSzPts val="1800"/>
              <a:buFont typeface="Calibri"/>
              <a:buNone/>
            </a:pPr>
            <a:r>
              <a:rPr lang="uk-UA" sz="1800">
                <a:solidFill>
                  <a:schemeClr val="dk1"/>
                </a:solidFill>
                <a:latin typeface="Calibri"/>
                <a:ea typeface="Calibri"/>
                <a:cs typeface="Calibri"/>
                <a:sym typeface="Calibri"/>
              </a:rPr>
              <a:t>Переведення більшості предметів, що раніше обліковувались як інвентарне майно, до категорії майна особистого користування або їх повне виключення з інвентарного обліку є знаковою системною зміною. В умовах повномасштабної війни, що характеризується високою інтенсивністю бойових дій та значними втратами й пошкодженнями спорядження, скрупульозний облік кожного предмета створював колосальне бюрократичне навантаження. Процеси списання, перевірки та поновлення запасів для тисяч одиниць майна відволікали особовий склад та уповільнювали логістичні потоки. Обмеження інвентарного майна двома найкритичнішими предметами індивідуального захисту — бронежилетом та каскою — дозволяє речовим службам зосередитися на ключових засобах безпеки. Ця трансформація також підвищує гнучкість системи, оскільки некритичні елементи тепер простіше замінювати або списувати без зайвих адміністративних процедур, що сприяє швидшому переозброєнню та відновленню боєздатності підрозділів.</a:t>
            </a:r>
            <a:endParaRPr/>
          </a:p>
        </p:txBody>
      </p:sp>
      <p:sp>
        <p:nvSpPr>
          <p:cNvPr id="137" name="Google Shape;137;p4"/>
          <p:cNvSpPr txBox="1"/>
          <p:nvPr/>
        </p:nvSpPr>
        <p:spPr>
          <a:xfrm>
            <a:off x="2357356" y="1500329"/>
            <a:ext cx="7632070" cy="392159"/>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chemeClr val="dk1"/>
              </a:buClr>
              <a:buSzPts val="1800"/>
              <a:buFont typeface="Calibri"/>
              <a:buNone/>
            </a:pPr>
            <a:r>
              <a:rPr b="1" lang="uk-UA" sz="1800">
                <a:solidFill>
                  <a:schemeClr val="dk1"/>
                </a:solidFill>
                <a:latin typeface="Calibri"/>
                <a:ea typeface="Calibri"/>
                <a:cs typeface="Calibri"/>
                <a:sym typeface="Calibri"/>
              </a:rPr>
              <a:t>2. Категорії майна та норми забезпечення</a:t>
            </a:r>
            <a:endParaRPr sz="1800">
              <a:solidFill>
                <a:schemeClr val="dk1"/>
              </a:solidFill>
              <a:latin typeface="Calibri"/>
              <a:ea typeface="Calibri"/>
              <a:cs typeface="Calibri"/>
              <a:sym typeface="Calibri"/>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5"/>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44" name="Google Shape;144;p5"/>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45" name="Google Shape;145;p5"/>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46" name="Google Shape;146;p5"/>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47" name="Google Shape;147;p5"/>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48" name="Google Shape;148;p5"/>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49" name="Google Shape;149;p5"/>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50" name="Google Shape;150;p5"/>
          <p:cNvSpPr txBox="1"/>
          <p:nvPr/>
        </p:nvSpPr>
        <p:spPr>
          <a:xfrm>
            <a:off x="87517" y="1514838"/>
            <a:ext cx="1204110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uk-UA" sz="1800">
                <a:solidFill>
                  <a:schemeClr val="dk1"/>
                </a:solidFill>
                <a:latin typeface="Calibri"/>
                <a:ea typeface="Calibri"/>
                <a:cs typeface="Calibri"/>
                <a:sym typeface="Calibri"/>
              </a:rPr>
              <a:t>3. Перехід від радянської спадщини до стандартів НАТО</a:t>
            </a:r>
            <a:endParaRPr b="1" sz="1800">
              <a:solidFill>
                <a:schemeClr val="dk1"/>
              </a:solidFill>
              <a:latin typeface="Calibri"/>
              <a:ea typeface="Calibri"/>
              <a:cs typeface="Calibri"/>
              <a:sym typeface="Calibri"/>
            </a:endParaRPr>
          </a:p>
        </p:txBody>
      </p:sp>
      <p:sp>
        <p:nvSpPr>
          <p:cNvPr id="151" name="Google Shape;151;p5"/>
          <p:cNvSpPr txBox="1"/>
          <p:nvPr/>
        </p:nvSpPr>
        <p:spPr>
          <a:xfrm>
            <a:off x="197246" y="1982709"/>
            <a:ext cx="11743399" cy="375487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chemeClr val="dk1"/>
              </a:buClr>
              <a:buSzPts val="1700"/>
              <a:buFont typeface="Calibri"/>
              <a:buNone/>
            </a:pPr>
            <a:r>
              <a:rPr lang="uk-UA" sz="1700">
                <a:solidFill>
                  <a:schemeClr val="dk1"/>
                </a:solidFill>
                <a:latin typeface="Calibri"/>
                <a:ea typeface="Calibri"/>
                <a:cs typeface="Calibri"/>
                <a:sym typeface="Calibri"/>
              </a:rPr>
              <a:t>До 2014 року система речового забезпечення значною мірою ґрунтувалася на радянських підходах: </a:t>
            </a:r>
            <a:r>
              <a:rPr b="1" lang="uk-UA" sz="1700">
                <a:solidFill>
                  <a:schemeClr val="dk1"/>
                </a:solidFill>
                <a:latin typeface="Calibri"/>
                <a:ea typeface="Calibri"/>
                <a:cs typeface="Calibri"/>
                <a:sym typeface="Calibri"/>
              </a:rPr>
              <a:t>однотипна форма</a:t>
            </a:r>
            <a:r>
              <a:rPr lang="uk-UA" sz="1700">
                <a:solidFill>
                  <a:schemeClr val="dk1"/>
                </a:solidFill>
                <a:latin typeface="Calibri"/>
                <a:ea typeface="Calibri"/>
                <a:cs typeface="Calibri"/>
                <a:sym typeface="Calibri"/>
              </a:rPr>
              <a:t>, що не завжди відповідала сучасним вимогам, застарілі норми видачі та централізована, але часто неефективна логістика.</a:t>
            </a:r>
            <a:endParaRPr/>
          </a:p>
          <a:p>
            <a:pPr indent="0" lvl="0" marL="0" marR="0" rtl="0" algn="just">
              <a:spcBef>
                <a:spcPts val="0"/>
              </a:spcBef>
              <a:spcAft>
                <a:spcPts val="0"/>
              </a:spcAft>
              <a:buClr>
                <a:schemeClr val="dk1"/>
              </a:buClr>
              <a:buSzPts val="1700"/>
              <a:buFont typeface="Calibri"/>
              <a:buNone/>
            </a:pPr>
            <a:r>
              <a:rPr lang="uk-UA" sz="1700">
                <a:solidFill>
                  <a:schemeClr val="dk1"/>
                </a:solidFill>
                <a:latin typeface="Calibri"/>
                <a:ea typeface="Calibri"/>
                <a:cs typeface="Calibri"/>
                <a:sym typeface="Calibri"/>
              </a:rPr>
              <a:t>З початком російської агресії у 2014 році, а особливо після 24 лютого 2022 року, відбувся різкий перехід до </a:t>
            </a:r>
            <a:r>
              <a:rPr b="1" lang="uk-UA" sz="1700">
                <a:solidFill>
                  <a:schemeClr val="dk1"/>
                </a:solidFill>
                <a:latin typeface="Calibri"/>
                <a:ea typeface="Calibri"/>
                <a:cs typeface="Calibri"/>
                <a:sym typeface="Calibri"/>
              </a:rPr>
              <a:t>моделі, що ґрунтується на стандартах НАТО</a:t>
            </a:r>
            <a:r>
              <a:rPr lang="uk-UA" sz="1700">
                <a:solidFill>
                  <a:schemeClr val="dk1"/>
                </a:solidFill>
                <a:latin typeface="Calibri"/>
                <a:ea typeface="Calibri"/>
                <a:cs typeface="Calibri"/>
                <a:sym typeface="Calibri"/>
              </a:rPr>
              <a:t>. Це включає:</a:t>
            </a:r>
            <a:endParaRPr/>
          </a:p>
          <a:p>
            <a:pPr indent="0" lvl="0" marL="0" marR="0" rtl="0" algn="just">
              <a:spcBef>
                <a:spcPts val="0"/>
              </a:spcBef>
              <a:spcAft>
                <a:spcPts val="0"/>
              </a:spcAft>
              <a:buNone/>
            </a:pPr>
            <a:r>
              <a:rPr b="1" lang="uk-UA" sz="1700">
                <a:solidFill>
                  <a:schemeClr val="dk1"/>
                </a:solidFill>
                <a:latin typeface="Calibri"/>
                <a:ea typeface="Calibri"/>
                <a:cs typeface="Calibri"/>
                <a:sym typeface="Calibri"/>
              </a:rPr>
              <a:t>Багатошаровий принцип одягу (ECWCS — Extended Cold Weather Clothing System):</a:t>
            </a:r>
            <a:r>
              <a:rPr lang="uk-UA" sz="1700">
                <a:solidFill>
                  <a:schemeClr val="dk1"/>
                </a:solidFill>
                <a:latin typeface="Calibri"/>
                <a:ea typeface="Calibri"/>
                <a:cs typeface="Calibri"/>
                <a:sym typeface="Calibri"/>
              </a:rPr>
              <a:t> Замість одного громіздкого зимового комплекту, військовослужбовцям видають кілька шарів одягу, які можна комбінувати залежно від погодних умов:</a:t>
            </a:r>
            <a:endParaRPr/>
          </a:p>
          <a:p>
            <a:pPr indent="-285750" lvl="1" marL="742950" marR="0" rtl="0" algn="just">
              <a:spcBef>
                <a:spcPts val="0"/>
              </a:spcBef>
              <a:spcAft>
                <a:spcPts val="0"/>
              </a:spcAft>
              <a:buClr>
                <a:schemeClr val="dk1"/>
              </a:buClr>
              <a:buSzPts val="1700"/>
              <a:buFont typeface="Arial"/>
              <a:buChar char="•"/>
            </a:pPr>
            <a:r>
              <a:rPr b="1" i="0" lang="uk-UA" sz="1700" u="none" cap="none" strike="noStrike">
                <a:solidFill>
                  <a:schemeClr val="dk1"/>
                </a:solidFill>
                <a:latin typeface="Calibri"/>
                <a:ea typeface="Calibri"/>
                <a:cs typeface="Calibri"/>
                <a:sym typeface="Calibri"/>
              </a:rPr>
              <a:t>Базовий шар:</a:t>
            </a:r>
            <a:r>
              <a:rPr b="0" i="0" lang="uk-UA" sz="1700" u="none" cap="none" strike="noStrike">
                <a:solidFill>
                  <a:schemeClr val="dk1"/>
                </a:solidFill>
                <a:latin typeface="Calibri"/>
                <a:ea typeface="Calibri"/>
                <a:cs typeface="Calibri"/>
                <a:sym typeface="Calibri"/>
              </a:rPr>
              <a:t> термобілизна (відводить вологу).</a:t>
            </a:r>
            <a:endParaRPr/>
          </a:p>
          <a:p>
            <a:pPr indent="-285750" lvl="1" marL="742950" marR="0" rtl="0" algn="just">
              <a:spcBef>
                <a:spcPts val="0"/>
              </a:spcBef>
              <a:spcAft>
                <a:spcPts val="0"/>
              </a:spcAft>
              <a:buClr>
                <a:schemeClr val="dk1"/>
              </a:buClr>
              <a:buSzPts val="1700"/>
              <a:buFont typeface="Arial"/>
              <a:buChar char="•"/>
            </a:pPr>
            <a:r>
              <a:rPr b="1" i="0" lang="uk-UA" sz="1700" u="none" cap="none" strike="noStrike">
                <a:solidFill>
                  <a:schemeClr val="dk1"/>
                </a:solidFill>
                <a:latin typeface="Calibri"/>
                <a:ea typeface="Calibri"/>
                <a:cs typeface="Calibri"/>
                <a:sym typeface="Calibri"/>
              </a:rPr>
              <a:t>Утеплювальний шар:</a:t>
            </a:r>
            <a:r>
              <a:rPr b="0" i="0" lang="uk-UA" sz="1700" u="none" cap="none" strike="noStrike">
                <a:solidFill>
                  <a:schemeClr val="dk1"/>
                </a:solidFill>
                <a:latin typeface="Calibri"/>
                <a:ea typeface="Calibri"/>
                <a:cs typeface="Calibri"/>
                <a:sym typeface="Calibri"/>
              </a:rPr>
              <a:t> флісові кофти.</a:t>
            </a:r>
            <a:endParaRPr/>
          </a:p>
          <a:p>
            <a:pPr indent="-285750" lvl="1" marL="742950" marR="0" rtl="0" algn="just">
              <a:spcBef>
                <a:spcPts val="0"/>
              </a:spcBef>
              <a:spcAft>
                <a:spcPts val="0"/>
              </a:spcAft>
              <a:buClr>
                <a:schemeClr val="dk1"/>
              </a:buClr>
              <a:buSzPts val="1700"/>
              <a:buFont typeface="Arial"/>
              <a:buChar char="•"/>
            </a:pPr>
            <a:r>
              <a:rPr b="1" i="0" lang="uk-UA" sz="1700" u="none" cap="none" strike="noStrike">
                <a:solidFill>
                  <a:schemeClr val="dk1"/>
                </a:solidFill>
                <a:latin typeface="Calibri"/>
                <a:ea typeface="Calibri"/>
                <a:cs typeface="Calibri"/>
                <a:sym typeface="Calibri"/>
              </a:rPr>
              <a:t>Захисний шар:</a:t>
            </a:r>
            <a:r>
              <a:rPr b="0" i="0" lang="uk-UA" sz="1700" u="none" cap="none" strike="noStrike">
                <a:solidFill>
                  <a:schemeClr val="dk1"/>
                </a:solidFill>
                <a:latin typeface="Calibri"/>
                <a:ea typeface="Calibri"/>
                <a:cs typeface="Calibri"/>
                <a:sym typeface="Calibri"/>
              </a:rPr>
              <a:t> вітро- та вологозахисні куртки.</a:t>
            </a:r>
            <a:endParaRPr/>
          </a:p>
          <a:p>
            <a:pPr indent="0" lvl="0" marL="0" marR="0" rtl="0" algn="just">
              <a:spcBef>
                <a:spcPts val="0"/>
              </a:spcBef>
              <a:spcAft>
                <a:spcPts val="0"/>
              </a:spcAft>
              <a:buNone/>
            </a:pPr>
            <a:r>
              <a:rPr b="1" lang="uk-UA" sz="1700">
                <a:solidFill>
                  <a:schemeClr val="dk1"/>
                </a:solidFill>
                <a:latin typeface="Calibri"/>
                <a:ea typeface="Calibri"/>
                <a:cs typeface="Calibri"/>
                <a:sym typeface="Calibri"/>
              </a:rPr>
              <a:t>Використання сучасних матеріалів:</a:t>
            </a:r>
            <a:r>
              <a:rPr lang="uk-UA" sz="1700">
                <a:solidFill>
                  <a:schemeClr val="dk1"/>
                </a:solidFill>
                <a:latin typeface="Calibri"/>
                <a:ea typeface="Calibri"/>
                <a:cs typeface="Calibri"/>
                <a:sym typeface="Calibri"/>
              </a:rPr>
              <a:t> Відмова від бавовни на користь </a:t>
            </a:r>
            <a:r>
              <a:rPr b="1" lang="uk-UA" sz="1700">
                <a:solidFill>
                  <a:schemeClr val="dk1"/>
                </a:solidFill>
                <a:latin typeface="Calibri"/>
                <a:ea typeface="Calibri"/>
                <a:cs typeface="Calibri"/>
                <a:sym typeface="Calibri"/>
              </a:rPr>
              <a:t>синтетичних та комбінованих тканин</a:t>
            </a:r>
            <a:r>
              <a:rPr lang="uk-UA" sz="1700">
                <a:solidFill>
                  <a:schemeClr val="dk1"/>
                </a:solidFill>
                <a:latin typeface="Calibri"/>
                <a:ea typeface="Calibri"/>
                <a:cs typeface="Calibri"/>
                <a:sym typeface="Calibri"/>
              </a:rPr>
              <a:t> (наприклад, Rip-Stop, мембранні тканини), які є більш зносостійкими, легкими, швидко сохнуть та мають кращі захисні властивості.</a:t>
            </a:r>
            <a:endParaRPr/>
          </a:p>
          <a:p>
            <a:pPr indent="0" lvl="0" marL="0" marR="0" rtl="0" algn="just">
              <a:spcBef>
                <a:spcPts val="0"/>
              </a:spcBef>
              <a:spcAft>
                <a:spcPts val="0"/>
              </a:spcAft>
              <a:buNone/>
            </a:pPr>
            <a:r>
              <a:rPr b="1" lang="uk-UA" sz="1700">
                <a:solidFill>
                  <a:schemeClr val="dk1"/>
                </a:solidFill>
                <a:latin typeface="Calibri"/>
                <a:ea typeface="Calibri"/>
                <a:cs typeface="Calibri"/>
                <a:sym typeface="Calibri"/>
              </a:rPr>
              <a:t>Впровадження нових елементів:</a:t>
            </a:r>
            <a:r>
              <a:rPr lang="uk-UA" sz="1700">
                <a:solidFill>
                  <a:schemeClr val="dk1"/>
                </a:solidFill>
                <a:latin typeface="Calibri"/>
                <a:ea typeface="Calibri"/>
                <a:cs typeface="Calibri"/>
                <a:sym typeface="Calibri"/>
              </a:rPr>
              <a:t> Введення в стандартний набір таких предметів, як </a:t>
            </a:r>
            <a:r>
              <a:rPr b="1" lang="uk-UA" sz="1700">
                <a:solidFill>
                  <a:schemeClr val="dk1"/>
                </a:solidFill>
                <a:latin typeface="Calibri"/>
                <a:ea typeface="Calibri"/>
                <a:cs typeface="Calibri"/>
                <a:sym typeface="Calibri"/>
              </a:rPr>
              <a:t>бойова сорочка</a:t>
            </a:r>
            <a:r>
              <a:rPr lang="uk-UA" sz="1700">
                <a:solidFill>
                  <a:schemeClr val="dk1"/>
                </a:solidFill>
                <a:latin typeface="Calibri"/>
                <a:ea typeface="Calibri"/>
                <a:cs typeface="Calibri"/>
                <a:sym typeface="Calibri"/>
              </a:rPr>
              <a:t> (</a:t>
            </a:r>
            <a:r>
              <a:rPr i="1" lang="uk-UA" sz="1700">
                <a:solidFill>
                  <a:schemeClr val="dk1"/>
                </a:solidFill>
                <a:latin typeface="Calibri"/>
                <a:ea typeface="Calibri"/>
                <a:cs typeface="Calibri"/>
                <a:sym typeface="Calibri"/>
              </a:rPr>
              <a:t>combat shirt</a:t>
            </a:r>
            <a:r>
              <a:rPr lang="uk-UA" sz="1700">
                <a:solidFill>
                  <a:schemeClr val="dk1"/>
                </a:solidFill>
                <a:latin typeface="Calibri"/>
                <a:ea typeface="Calibri"/>
                <a:cs typeface="Calibri"/>
                <a:sym typeface="Calibri"/>
              </a:rPr>
              <a:t>) для носіння під бронежилетом, </a:t>
            </a:r>
            <a:r>
              <a:rPr b="1" lang="uk-UA" sz="1700">
                <a:solidFill>
                  <a:schemeClr val="dk1"/>
                </a:solidFill>
                <a:latin typeface="Calibri"/>
                <a:ea typeface="Calibri"/>
                <a:cs typeface="Calibri"/>
                <a:sym typeface="Calibri"/>
              </a:rPr>
              <a:t>балістичні окуляри</a:t>
            </a:r>
            <a:r>
              <a:rPr lang="uk-UA" sz="1700">
                <a:solidFill>
                  <a:schemeClr val="dk1"/>
                </a:solidFill>
                <a:latin typeface="Calibri"/>
                <a:ea typeface="Calibri"/>
                <a:cs typeface="Calibri"/>
                <a:sym typeface="Calibri"/>
              </a:rPr>
              <a:t>, </a:t>
            </a:r>
            <a:r>
              <a:rPr b="1" lang="uk-UA" sz="1700">
                <a:solidFill>
                  <a:schemeClr val="dk1"/>
                </a:solidFill>
                <a:latin typeface="Calibri"/>
                <a:ea typeface="Calibri"/>
                <a:cs typeface="Calibri"/>
                <a:sym typeface="Calibri"/>
              </a:rPr>
              <a:t>тактичні наколінники та налокітники</a:t>
            </a:r>
            <a:r>
              <a:rPr lang="uk-UA" sz="1700">
                <a:solidFill>
                  <a:schemeClr val="dk1"/>
                </a:solidFill>
                <a:latin typeface="Calibri"/>
                <a:ea typeface="Calibri"/>
                <a:cs typeface="Calibri"/>
                <a:sym typeface="Calibri"/>
              </a:rPr>
              <a:t>, що значно підвищує комфорт та захист.</a:t>
            </a:r>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6"/>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58" name="Google Shape;158;p6"/>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59" name="Google Shape;159;p6"/>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60" name="Google Shape;160;p6"/>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61" name="Google Shape;161;p6"/>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62" name="Google Shape;162;p6"/>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63" name="Google Shape;163;p6"/>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64" name="Google Shape;164;p6"/>
          <p:cNvSpPr txBox="1"/>
          <p:nvPr/>
        </p:nvSpPr>
        <p:spPr>
          <a:xfrm>
            <a:off x="3897518" y="1479336"/>
            <a:ext cx="76320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uk-UA" sz="1800">
                <a:solidFill>
                  <a:schemeClr val="dk1"/>
                </a:solidFill>
                <a:latin typeface="Calibri"/>
                <a:ea typeface="Calibri"/>
                <a:cs typeface="Calibri"/>
                <a:sym typeface="Calibri"/>
              </a:rPr>
              <a:t>4. Актуальні зміни 2024-2025 років</a:t>
            </a:r>
            <a:endParaRPr sz="1800">
              <a:solidFill>
                <a:schemeClr val="dk1"/>
              </a:solidFill>
              <a:latin typeface="Calibri"/>
              <a:ea typeface="Calibri"/>
              <a:cs typeface="Calibri"/>
              <a:sym typeface="Calibri"/>
            </a:endParaRPr>
          </a:p>
        </p:txBody>
      </p:sp>
      <p:sp>
        <p:nvSpPr>
          <p:cNvPr id="165" name="Google Shape;165;p6"/>
          <p:cNvSpPr txBox="1"/>
          <p:nvPr/>
        </p:nvSpPr>
        <p:spPr>
          <a:xfrm>
            <a:off x="197246" y="1919672"/>
            <a:ext cx="11743399" cy="3811621"/>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400"/>
              <a:buFont typeface="Calibri"/>
              <a:buNone/>
            </a:pPr>
            <a:r>
              <a:rPr lang="uk-UA" sz="1400">
                <a:solidFill>
                  <a:schemeClr val="dk1"/>
                </a:solidFill>
                <a:latin typeface="Calibri"/>
                <a:ea typeface="Calibri"/>
                <a:cs typeface="Calibri"/>
                <a:sym typeface="Calibri"/>
              </a:rPr>
              <a:t>Останні зміни до Наказу № 232, зокрема ті, що були внесені Наказом Міністерства оборони України № 654 від 1 жовтня 2024 року, демонструють постійну адаптацію системи речового забезпечення до сучасних реалій.</a:t>
            </a:r>
            <a:endParaRPr/>
          </a:p>
          <a:p>
            <a:pPr indent="0" lvl="0" marL="0" marR="0" rtl="0" algn="just">
              <a:lnSpc>
                <a:spcPct val="115000"/>
              </a:lnSpc>
              <a:spcBef>
                <a:spcPts val="800"/>
              </a:spcBef>
              <a:spcAft>
                <a:spcPts val="0"/>
              </a:spcAft>
              <a:buClr>
                <a:schemeClr val="dk1"/>
              </a:buClr>
              <a:buSzPts val="1400"/>
              <a:buFont typeface="Calibri"/>
              <a:buNone/>
            </a:pPr>
            <a:r>
              <a:rPr lang="uk-UA" sz="1400">
                <a:solidFill>
                  <a:schemeClr val="dk1"/>
                </a:solidFill>
                <a:latin typeface="Calibri"/>
                <a:ea typeface="Calibri"/>
                <a:cs typeface="Calibri"/>
                <a:sym typeface="Calibri"/>
              </a:rPr>
              <a:t>Ключові нововведення включають:</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400">
                <a:solidFill>
                  <a:schemeClr val="dk1"/>
                </a:solidFill>
                <a:latin typeface="Calibri"/>
                <a:ea typeface="Calibri"/>
                <a:cs typeface="Calibri"/>
                <a:sym typeface="Calibri"/>
              </a:rPr>
              <a:t>Уніфікація стандартів:</a:t>
            </a:r>
            <a:r>
              <a:rPr lang="uk-UA" sz="1400">
                <a:solidFill>
                  <a:schemeClr val="dk1"/>
                </a:solidFill>
                <a:latin typeface="Calibri"/>
                <a:ea typeface="Calibri"/>
                <a:cs typeface="Calibri"/>
                <a:sym typeface="Calibri"/>
              </a:rPr>
              <a:t> Норми речового забезпечення ЗСУ тепер поширені й на військовослужбовців Державної спеціальної служби транспорту (ДССТ), що свідчить про уніфікацію стандартів для різних військових формувань.</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400">
                <a:solidFill>
                  <a:schemeClr val="dk1"/>
                </a:solidFill>
                <a:latin typeface="Calibri"/>
                <a:ea typeface="Calibri"/>
                <a:cs typeface="Calibri"/>
                <a:sym typeface="Calibri"/>
              </a:rPr>
              <a:t>Нові предмети:</a:t>
            </a:r>
            <a:r>
              <a:rPr lang="uk-UA" sz="1400">
                <a:solidFill>
                  <a:schemeClr val="dk1"/>
                </a:solidFill>
                <a:latin typeface="Calibri"/>
                <a:ea typeface="Calibri"/>
                <a:cs typeface="Calibri"/>
                <a:sym typeface="Calibri"/>
              </a:rPr>
              <a:t> До загальновійськової Норми № 1 додано нові предмети, що відображають зміни в підходах до забезпечення. Це, наприклад, сумка адміністративна, а також жіночі труси та топ. Ці зміни є частиною гендерної адаптації та політики, спрямованої на забезпечення комфорту та потреб усіх військовослужбовців.</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400">
                <a:solidFill>
                  <a:schemeClr val="dk1"/>
                </a:solidFill>
                <a:latin typeface="Calibri"/>
                <a:ea typeface="Calibri"/>
                <a:cs typeface="Calibri"/>
                <a:sym typeface="Calibri"/>
              </a:rPr>
              <a:t>Нова категорія забезпечення:</a:t>
            </a:r>
            <a:r>
              <a:rPr lang="uk-UA" sz="1400">
                <a:solidFill>
                  <a:schemeClr val="dk1"/>
                </a:solidFill>
                <a:latin typeface="Calibri"/>
                <a:ea typeface="Calibri"/>
                <a:cs typeface="Calibri"/>
                <a:sym typeface="Calibri"/>
              </a:rPr>
              <a:t> Впроваджено нову, 5-ту, категорію забезпечення для військовослужбовців під час особливого періоду або воєнного стану. Ця категорія дозволяє більш гнучко та оперативно реагувати на невідкладні потреби, що виникають в умовах бойових дій.</a:t>
            </a:r>
            <a:endParaRPr/>
          </a:p>
          <a:p>
            <a:pPr indent="-342900" lvl="0" marL="342900" marR="0" rtl="0" algn="just">
              <a:lnSpc>
                <a:spcPct val="115000"/>
              </a:lnSpc>
              <a:spcBef>
                <a:spcPts val="800"/>
              </a:spcBef>
              <a:spcAft>
                <a:spcPts val="0"/>
              </a:spcAft>
              <a:buClr>
                <a:schemeClr val="dk1"/>
              </a:buClr>
              <a:buSzPts val="1000"/>
              <a:buFont typeface="Noto Sans Symbols"/>
              <a:buChar char="∙"/>
            </a:pPr>
            <a:r>
              <a:rPr b="1" lang="uk-UA" sz="1400">
                <a:solidFill>
                  <a:schemeClr val="dk1"/>
                </a:solidFill>
                <a:latin typeface="Calibri"/>
                <a:ea typeface="Calibri"/>
                <a:cs typeface="Calibri"/>
                <a:sym typeface="Calibri"/>
              </a:rPr>
              <a:t>Оновлені норми:</a:t>
            </a:r>
            <a:r>
              <a:rPr lang="uk-UA" sz="1400">
                <a:solidFill>
                  <a:schemeClr val="dk1"/>
                </a:solidFill>
                <a:latin typeface="Calibri"/>
                <a:ea typeface="Calibri"/>
                <a:cs typeface="Calibri"/>
                <a:sym typeface="Calibri"/>
              </a:rPr>
              <a:t> Наказ № 654 деталізує перелік предметів бойового обмундирування та екіпірування, а також встановлює терміни їх експлуатації. Наприклад, для деяких категорій військовослужбовців строк носіння зимової вітровологозахисної куртки та штанів, а також костюма-утеплювача, може бути продовжено на два роки.</a:t>
            </a:r>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7"/>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72" name="Google Shape;172;p7"/>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73" name="Google Shape;173;p7"/>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74" name="Google Shape;174;p7"/>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75" name="Google Shape;175;p7"/>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76" name="Google Shape;176;p7"/>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77" name="Google Shape;177;p7"/>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78" name="Google Shape;178;p7"/>
          <p:cNvSpPr txBox="1"/>
          <p:nvPr/>
        </p:nvSpPr>
        <p:spPr>
          <a:xfrm>
            <a:off x="197246" y="2098538"/>
            <a:ext cx="11931380"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Calibri"/>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2000"/>
              <a:buFont typeface="Calibri"/>
              <a:buNone/>
            </a:pPr>
            <a:r>
              <a:rPr lang="uk-UA" sz="2000">
                <a:solidFill>
                  <a:schemeClr val="dk1"/>
                </a:solidFill>
                <a:latin typeface="Calibri"/>
                <a:ea typeface="Calibri"/>
                <a:cs typeface="Calibri"/>
                <a:sym typeface="Calibri"/>
              </a:rPr>
              <a:t>Система обліку також була спрощена. Якщо раніше майно обліковувалося переважно за військовою частиною, то зараз більшість предметів </a:t>
            </a:r>
            <a:r>
              <a:rPr b="1" lang="uk-UA" sz="2000">
                <a:solidFill>
                  <a:schemeClr val="dk1"/>
                </a:solidFill>
                <a:latin typeface="Calibri"/>
                <a:ea typeface="Calibri"/>
                <a:cs typeface="Calibri"/>
                <a:sym typeface="Calibri"/>
              </a:rPr>
              <a:t>закріплюється за конкретним військовослужбовцем</a:t>
            </a:r>
            <a:r>
              <a:rPr lang="uk-UA" sz="2000">
                <a:solidFill>
                  <a:schemeClr val="dk1"/>
                </a:solidFill>
                <a:latin typeface="Calibri"/>
                <a:ea typeface="Calibri"/>
                <a:cs typeface="Calibri"/>
                <a:sym typeface="Calibri"/>
              </a:rPr>
              <a:t>. Це спрощує процедури переведення, списання та отримання нових комплектів.</a:t>
            </a:r>
            <a:endParaRPr/>
          </a:p>
          <a:p>
            <a:pPr indent="0" lvl="0" marL="0" marR="0" rtl="0" algn="l">
              <a:spcBef>
                <a:spcPts val="0"/>
              </a:spcBef>
              <a:spcAft>
                <a:spcPts val="0"/>
              </a:spcAft>
              <a:buClr>
                <a:schemeClr val="dk1"/>
              </a:buClr>
              <a:buSzPts val="2000"/>
              <a:buFont typeface="Calibri"/>
              <a:buNone/>
            </a:pPr>
            <a:r>
              <a:rPr lang="uk-UA" sz="2000">
                <a:solidFill>
                  <a:schemeClr val="dk1"/>
                </a:solidFill>
                <a:latin typeface="Calibri"/>
                <a:ea typeface="Calibri"/>
                <a:cs typeface="Calibri"/>
                <a:sym typeface="Calibri"/>
              </a:rPr>
              <a:t>Зміни також торкнулися й нормування. Замість однієї загальної норми для всіх військових, існують </a:t>
            </a:r>
            <a:r>
              <a:rPr b="1" lang="uk-UA" sz="2000">
                <a:solidFill>
                  <a:schemeClr val="dk1"/>
                </a:solidFill>
                <a:latin typeface="Calibri"/>
                <a:ea typeface="Calibri"/>
                <a:cs typeface="Calibri"/>
                <a:sym typeface="Calibri"/>
              </a:rPr>
              <a:t>окремі норми</a:t>
            </a:r>
            <a:r>
              <a:rPr lang="uk-UA" sz="2000">
                <a:solidFill>
                  <a:schemeClr val="dk1"/>
                </a:solidFill>
                <a:latin typeface="Calibri"/>
                <a:ea typeface="Calibri"/>
                <a:cs typeface="Calibri"/>
                <a:sym typeface="Calibri"/>
              </a:rPr>
              <a:t> для сухопутних військ, Сил спеціальних операцій, Десантно-штурмових військ, тощо, що враховують специфіку їхньої служби.</a:t>
            </a:r>
            <a:endParaRPr/>
          </a:p>
        </p:txBody>
      </p:sp>
      <p:sp>
        <p:nvSpPr>
          <p:cNvPr id="179" name="Google Shape;179;p7"/>
          <p:cNvSpPr txBox="1"/>
          <p:nvPr/>
        </p:nvSpPr>
        <p:spPr>
          <a:xfrm>
            <a:off x="63374" y="1500329"/>
            <a:ext cx="1206525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libri"/>
              <a:buNone/>
            </a:pPr>
            <a:r>
              <a:rPr b="1" lang="uk-UA" sz="1800">
                <a:solidFill>
                  <a:schemeClr val="dk1"/>
                </a:solidFill>
                <a:latin typeface="Calibri"/>
                <a:ea typeface="Calibri"/>
                <a:cs typeface="Calibri"/>
                <a:sym typeface="Calibri"/>
              </a:rPr>
              <a:t>5. Зміни в системі обліку та видачі</a:t>
            </a:r>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8"/>
          <p:cNvPicPr preferRelativeResize="0"/>
          <p:nvPr/>
        </p:nvPicPr>
        <p:blipFill rotWithShape="1">
          <a:blip r:embed="rId3">
            <a:alphaModFix amt="25000"/>
          </a:blip>
          <a:srcRect b="0" l="0" r="0" t="0"/>
          <a:stretch/>
        </p:blipFill>
        <p:spPr>
          <a:xfrm>
            <a:off x="63374" y="1500329"/>
            <a:ext cx="12192000" cy="398351"/>
          </a:xfrm>
          <a:prstGeom prst="rect">
            <a:avLst/>
          </a:prstGeom>
          <a:noFill/>
          <a:ln>
            <a:noFill/>
          </a:ln>
        </p:spPr>
      </p:pic>
      <p:pic>
        <p:nvPicPr>
          <p:cNvPr id="186" name="Google Shape;186;p8"/>
          <p:cNvPicPr preferRelativeResize="0"/>
          <p:nvPr/>
        </p:nvPicPr>
        <p:blipFill rotWithShape="1">
          <a:blip r:embed="rId4">
            <a:alphaModFix/>
          </a:blip>
          <a:srcRect b="0" l="0" r="0" t="0"/>
          <a:stretch/>
        </p:blipFill>
        <p:spPr>
          <a:xfrm>
            <a:off x="0" y="125413"/>
            <a:ext cx="12192000" cy="944562"/>
          </a:xfrm>
          <a:prstGeom prst="rect">
            <a:avLst/>
          </a:prstGeom>
          <a:noFill/>
          <a:ln>
            <a:noFill/>
          </a:ln>
        </p:spPr>
      </p:pic>
      <p:sp>
        <p:nvSpPr>
          <p:cNvPr id="187" name="Google Shape;187;p8"/>
          <p:cNvSpPr txBox="1"/>
          <p:nvPr/>
        </p:nvSpPr>
        <p:spPr>
          <a:xfrm>
            <a:off x="0" y="215900"/>
            <a:ext cx="12192000" cy="854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4000"/>
              <a:buFont typeface="Arial"/>
              <a:buNone/>
            </a:pPr>
            <a:r>
              <a:rPr b="1" lang="uk-UA" sz="4000">
                <a:solidFill>
                  <a:schemeClr val="lt1"/>
                </a:solidFill>
                <a:latin typeface="Arial"/>
                <a:ea typeface="Arial"/>
                <a:cs typeface="Arial"/>
                <a:sym typeface="Arial"/>
              </a:rPr>
              <a:t>Речове забезпечення</a:t>
            </a:r>
            <a:endParaRPr b="1" sz="4000">
              <a:solidFill>
                <a:schemeClr val="lt1"/>
              </a:solidFill>
              <a:latin typeface="Arial"/>
              <a:ea typeface="Arial"/>
              <a:cs typeface="Arial"/>
              <a:sym typeface="Arial"/>
            </a:endParaRPr>
          </a:p>
        </p:txBody>
      </p:sp>
      <p:pic>
        <p:nvPicPr>
          <p:cNvPr id="188" name="Google Shape;188;p8"/>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189" name="Google Shape;189;p8"/>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190" name="Google Shape;190;p8"/>
          <p:cNvPicPr preferRelativeResize="0"/>
          <p:nvPr/>
        </p:nvPicPr>
        <p:blipFill rotWithShape="1">
          <a:blip r:embed="rId7">
            <a:alphaModFix/>
          </a:blip>
          <a:srcRect b="0" l="0" r="0" t="0"/>
          <a:stretch/>
        </p:blipFill>
        <p:spPr>
          <a:xfrm>
            <a:off x="197246" y="323676"/>
            <a:ext cx="509511" cy="591590"/>
          </a:xfrm>
          <a:prstGeom prst="rect">
            <a:avLst/>
          </a:prstGeom>
          <a:noFill/>
          <a:ln>
            <a:noFill/>
          </a:ln>
        </p:spPr>
      </p:pic>
      <p:pic>
        <p:nvPicPr>
          <p:cNvPr id="191" name="Google Shape;191;p8"/>
          <p:cNvPicPr preferRelativeResize="0"/>
          <p:nvPr/>
        </p:nvPicPr>
        <p:blipFill rotWithShape="1">
          <a:blip r:embed="rId8">
            <a:alphaModFix/>
          </a:blip>
          <a:srcRect b="0" l="0" r="0" t="0"/>
          <a:stretch/>
        </p:blipFill>
        <p:spPr>
          <a:xfrm>
            <a:off x="-1469746" y="1138199"/>
            <a:ext cx="15268575" cy="133253"/>
          </a:xfrm>
          <a:prstGeom prst="rect">
            <a:avLst/>
          </a:prstGeom>
          <a:noFill/>
          <a:ln>
            <a:noFill/>
          </a:ln>
        </p:spPr>
      </p:pic>
      <p:sp>
        <p:nvSpPr>
          <p:cNvPr id="192" name="Google Shape;192;p8"/>
          <p:cNvSpPr txBox="1"/>
          <p:nvPr/>
        </p:nvSpPr>
        <p:spPr>
          <a:xfrm>
            <a:off x="75446" y="2000815"/>
            <a:ext cx="11865199"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rPr lang="uk-UA" sz="1800">
                <a:solidFill>
                  <a:schemeClr val="dk1"/>
                </a:solidFill>
                <a:latin typeface="Calibri"/>
                <a:ea typeface="Calibri"/>
                <a:cs typeface="Calibri"/>
                <a:sym typeface="Calibri"/>
              </a:rPr>
              <a:t>Основним майбутнім напрямком, що обговорюється, є </a:t>
            </a:r>
            <a:r>
              <a:rPr b="1" lang="uk-UA" sz="1800">
                <a:solidFill>
                  <a:schemeClr val="dk1"/>
                </a:solidFill>
                <a:latin typeface="Calibri"/>
                <a:ea typeface="Calibri"/>
                <a:cs typeface="Calibri"/>
                <a:sym typeface="Calibri"/>
              </a:rPr>
              <a:t>електронний облік та можливість вибору</a:t>
            </a:r>
            <a:r>
              <a:rPr lang="uk-UA" sz="1800">
                <a:solidFill>
                  <a:schemeClr val="dk1"/>
                </a:solidFill>
                <a:latin typeface="Calibri"/>
                <a:ea typeface="Calibri"/>
                <a:cs typeface="Calibri"/>
                <a:sym typeface="Calibri"/>
              </a:rPr>
              <a:t>. Це може включати:</a:t>
            </a:r>
            <a:endParaRPr/>
          </a:p>
          <a:p>
            <a:pPr indent="0" lvl="0" marL="0" marR="0" rtl="0" algn="l">
              <a:spcBef>
                <a:spcPts val="0"/>
              </a:spcBef>
              <a:spcAft>
                <a:spcPts val="0"/>
              </a:spcAft>
              <a:buNone/>
            </a:pPr>
            <a:r>
              <a:rPr b="1" lang="uk-UA" sz="1800">
                <a:solidFill>
                  <a:schemeClr val="dk1"/>
                </a:solidFill>
                <a:latin typeface="Calibri"/>
                <a:ea typeface="Calibri"/>
                <a:cs typeface="Calibri"/>
                <a:sym typeface="Calibri"/>
              </a:rPr>
              <a:t>Цифровізація обліку:</a:t>
            </a:r>
            <a:r>
              <a:rPr lang="uk-UA" sz="1800">
                <a:solidFill>
                  <a:schemeClr val="dk1"/>
                </a:solidFill>
                <a:latin typeface="Calibri"/>
                <a:ea typeface="Calibri"/>
                <a:cs typeface="Calibri"/>
                <a:sym typeface="Calibri"/>
              </a:rPr>
              <a:t> Впровадження електронних систем для відстеження видачі та списання майна для кожного військовослужбовця.</a:t>
            </a:r>
            <a:endParaRPr/>
          </a:p>
          <a:p>
            <a:pPr indent="0" lvl="0" marL="0" marR="0" rtl="0" algn="l">
              <a:spcBef>
                <a:spcPts val="0"/>
              </a:spcBef>
              <a:spcAft>
                <a:spcPts val="0"/>
              </a:spcAft>
              <a:buNone/>
            </a:pPr>
            <a:r>
              <a:rPr b="1" lang="uk-UA" sz="1800">
                <a:solidFill>
                  <a:schemeClr val="dk1"/>
                </a:solidFill>
                <a:latin typeface="Calibri"/>
                <a:ea typeface="Calibri"/>
                <a:cs typeface="Calibri"/>
                <a:sym typeface="Calibri"/>
              </a:rPr>
              <a:t>Накопичувальна" система:</a:t>
            </a:r>
            <a:r>
              <a:rPr lang="uk-UA" sz="1800">
                <a:solidFill>
                  <a:schemeClr val="dk1"/>
                </a:solidFill>
                <a:latin typeface="Calibri"/>
                <a:ea typeface="Calibri"/>
                <a:cs typeface="Calibri"/>
                <a:sym typeface="Calibri"/>
              </a:rPr>
              <a:t> Надання військовим електронних сертифікатів або грошових коштів для самостійного придбання частини спорядження у авторизованих постачальників. Це може стимулювати конкуренцію та дати військовим більшу гнучкість у виборі.</a:t>
            </a:r>
            <a:endParaRPr/>
          </a:p>
          <a:p>
            <a:pPr indent="0" lvl="0" marL="0" marR="0" rtl="0" algn="l">
              <a:spcBef>
                <a:spcPts val="0"/>
              </a:spcBef>
              <a:spcAft>
                <a:spcPts val="0"/>
              </a:spcAft>
              <a:buClr>
                <a:schemeClr val="dk1"/>
              </a:buClr>
              <a:buSzPts val="1800"/>
              <a:buFont typeface="Calibri"/>
              <a:buNone/>
            </a:pPr>
            <a:r>
              <a:rPr lang="uk-UA" sz="1800">
                <a:solidFill>
                  <a:schemeClr val="dk1"/>
                </a:solidFill>
                <a:latin typeface="Calibri"/>
                <a:ea typeface="Calibri"/>
                <a:cs typeface="Calibri"/>
                <a:sym typeface="Calibri"/>
              </a:rPr>
              <a:t>Загалом, система речового забезпечення ЗСУ проходить </a:t>
            </a:r>
            <a:r>
              <a:rPr b="1" lang="uk-UA" sz="1800">
                <a:solidFill>
                  <a:schemeClr val="dk1"/>
                </a:solidFill>
                <a:latin typeface="Calibri"/>
                <a:ea typeface="Calibri"/>
                <a:cs typeface="Calibri"/>
                <a:sym typeface="Calibri"/>
              </a:rPr>
              <a:t>трансформацію від "армії радянського зразка" до сучасної, гнучкої та ефективної армії</a:t>
            </a:r>
            <a:r>
              <a:rPr lang="uk-UA" sz="1800">
                <a:solidFill>
                  <a:schemeClr val="dk1"/>
                </a:solidFill>
                <a:latin typeface="Calibri"/>
                <a:ea typeface="Calibri"/>
                <a:cs typeface="Calibri"/>
                <a:sym typeface="Calibri"/>
              </a:rPr>
              <a:t>, здатної забезпечити своїх військовослужбовців якісним та функціональним спорядженням в умовах повномасштабної війни.</a:t>
            </a:r>
            <a:endParaRPr/>
          </a:p>
        </p:txBody>
      </p:sp>
      <p:sp>
        <p:nvSpPr>
          <p:cNvPr id="193" name="Google Shape;193;p8"/>
          <p:cNvSpPr txBox="1"/>
          <p:nvPr/>
        </p:nvSpPr>
        <p:spPr>
          <a:xfrm>
            <a:off x="75446" y="1511930"/>
            <a:ext cx="1211655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800"/>
              <a:buFont typeface="Calibri"/>
              <a:buNone/>
            </a:pPr>
            <a:r>
              <a:rPr b="1" lang="uk-UA" sz="1800">
                <a:solidFill>
                  <a:schemeClr val="dk1"/>
                </a:solidFill>
                <a:latin typeface="Calibri"/>
                <a:ea typeface="Calibri"/>
                <a:cs typeface="Calibri"/>
                <a:sym typeface="Calibri"/>
              </a:rPr>
              <a:t>6. Перспективи та майбутні напрямки</a:t>
            </a:r>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9"/>
          <p:cNvPicPr preferRelativeResize="0"/>
          <p:nvPr/>
        </p:nvPicPr>
        <p:blipFill rotWithShape="1">
          <a:blip r:embed="rId3">
            <a:alphaModFix/>
          </a:blip>
          <a:srcRect b="0" l="0" r="0" t="0"/>
          <a:stretch/>
        </p:blipFill>
        <p:spPr>
          <a:xfrm>
            <a:off x="-62483" y="-28312"/>
            <a:ext cx="12316964" cy="7082254"/>
          </a:xfrm>
          <a:prstGeom prst="rect">
            <a:avLst/>
          </a:prstGeom>
          <a:noFill/>
          <a:ln>
            <a:noFill/>
          </a:ln>
        </p:spPr>
      </p:pic>
      <p:pic>
        <p:nvPicPr>
          <p:cNvPr id="199" name="Google Shape;199;p9"/>
          <p:cNvPicPr preferRelativeResize="0"/>
          <p:nvPr/>
        </p:nvPicPr>
        <p:blipFill rotWithShape="1">
          <a:blip r:embed="rId4">
            <a:alphaModFix/>
          </a:blip>
          <a:srcRect b="0" l="0" r="0" t="0"/>
          <a:stretch/>
        </p:blipFill>
        <p:spPr>
          <a:xfrm>
            <a:off x="-1538288" y="2463806"/>
            <a:ext cx="15268575" cy="2498725"/>
          </a:xfrm>
          <a:prstGeom prst="rect">
            <a:avLst/>
          </a:prstGeom>
          <a:noFill/>
          <a:ln>
            <a:noFill/>
          </a:ln>
        </p:spPr>
      </p:pic>
      <p:sp>
        <p:nvSpPr>
          <p:cNvPr id="200" name="Google Shape;200;p9"/>
          <p:cNvSpPr txBox="1"/>
          <p:nvPr>
            <p:ph type="ctrTitle"/>
          </p:nvPr>
        </p:nvSpPr>
        <p:spPr>
          <a:xfrm>
            <a:off x="2015636" y="241765"/>
            <a:ext cx="7745685" cy="1857746"/>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5400"/>
              <a:buFont typeface="Arial"/>
              <a:buNone/>
            </a:pPr>
            <a:br>
              <a:rPr b="1" lang="uk-UA" sz="5400">
                <a:solidFill>
                  <a:schemeClr val="lt1"/>
                </a:solidFill>
                <a:latin typeface="Arial"/>
                <a:ea typeface="Arial"/>
                <a:cs typeface="Arial"/>
                <a:sym typeface="Arial"/>
              </a:rPr>
            </a:br>
            <a:br>
              <a:rPr b="1" lang="uk-UA" sz="5400">
                <a:solidFill>
                  <a:schemeClr val="lt1"/>
                </a:solidFill>
                <a:latin typeface="Arial"/>
                <a:ea typeface="Arial"/>
                <a:cs typeface="Arial"/>
                <a:sym typeface="Arial"/>
              </a:rPr>
            </a:br>
            <a:br>
              <a:rPr b="1" lang="uk-UA" sz="5400">
                <a:solidFill>
                  <a:schemeClr val="lt1"/>
                </a:solidFill>
                <a:latin typeface="Arial"/>
                <a:ea typeface="Arial"/>
                <a:cs typeface="Arial"/>
                <a:sym typeface="Arial"/>
              </a:rPr>
            </a:br>
            <a:r>
              <a:rPr b="1" lang="uk-UA" sz="6600">
                <a:solidFill>
                  <a:schemeClr val="lt1"/>
                </a:solidFill>
                <a:latin typeface="Arial"/>
                <a:ea typeface="Arial"/>
                <a:cs typeface="Arial"/>
                <a:sym typeface="Arial"/>
              </a:rPr>
              <a:t>Дякую за увагу</a:t>
            </a:r>
            <a:br>
              <a:rPr b="1" lang="uk-UA" sz="6600">
                <a:solidFill>
                  <a:schemeClr val="lt1"/>
                </a:solidFill>
                <a:latin typeface="Arial"/>
                <a:ea typeface="Arial"/>
                <a:cs typeface="Arial"/>
                <a:sym typeface="Arial"/>
              </a:rPr>
            </a:br>
            <a:r>
              <a:rPr b="1" lang="uk-UA" sz="6600">
                <a:solidFill>
                  <a:schemeClr val="lt1"/>
                </a:solidFill>
                <a:latin typeface="Arial"/>
                <a:ea typeface="Arial"/>
                <a:cs typeface="Arial"/>
                <a:sym typeface="Arial"/>
              </a:rPr>
              <a:t>Питання?</a:t>
            </a:r>
            <a:endParaRPr b="1">
              <a:solidFill>
                <a:schemeClr val="lt1"/>
              </a:solidFill>
            </a:endParaRPr>
          </a:p>
        </p:txBody>
      </p:sp>
      <p:pic>
        <p:nvPicPr>
          <p:cNvPr id="201" name="Google Shape;201;p9"/>
          <p:cNvPicPr preferRelativeResize="0"/>
          <p:nvPr/>
        </p:nvPicPr>
        <p:blipFill rotWithShape="1">
          <a:blip r:embed="rId5">
            <a:alphaModFix/>
          </a:blip>
          <a:srcRect b="0" l="0" r="0" t="0"/>
          <a:stretch/>
        </p:blipFill>
        <p:spPr>
          <a:xfrm>
            <a:off x="11278042" y="5766772"/>
            <a:ext cx="662603" cy="662603"/>
          </a:xfrm>
          <a:prstGeom prst="rect">
            <a:avLst/>
          </a:prstGeom>
          <a:noFill/>
          <a:ln>
            <a:noFill/>
          </a:ln>
        </p:spPr>
      </p:pic>
      <p:pic>
        <p:nvPicPr>
          <p:cNvPr id="202" name="Google Shape;202;p9"/>
          <p:cNvPicPr preferRelativeResize="0"/>
          <p:nvPr/>
        </p:nvPicPr>
        <p:blipFill rotWithShape="1">
          <a:blip r:embed="rId6">
            <a:alphaModFix/>
          </a:blip>
          <a:srcRect b="0" l="0" r="0" t="0"/>
          <a:stretch/>
        </p:blipFill>
        <p:spPr>
          <a:xfrm>
            <a:off x="10678926" y="6036079"/>
            <a:ext cx="662603" cy="662603"/>
          </a:xfrm>
          <a:prstGeom prst="rect">
            <a:avLst/>
          </a:prstGeom>
          <a:noFill/>
          <a:ln>
            <a:noFill/>
          </a:ln>
        </p:spPr>
      </p:pic>
      <p:sp>
        <p:nvSpPr>
          <p:cNvPr id="203" name="Google Shape;203;p9"/>
          <p:cNvSpPr txBox="1"/>
          <p:nvPr/>
        </p:nvSpPr>
        <p:spPr>
          <a:xfrm>
            <a:off x="154913" y="5713803"/>
            <a:ext cx="8440447"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lang="uk-UA" sz="1600">
                <a:solidFill>
                  <a:schemeClr val="lt1"/>
                </a:solidFill>
                <a:latin typeface="Arial"/>
                <a:ea typeface="Arial"/>
                <a:cs typeface="Arial"/>
                <a:sym typeface="Arial"/>
              </a:rPr>
            </a:br>
            <a:r>
              <a:rPr lang="uk-UA" sz="1600">
                <a:solidFill>
                  <a:schemeClr val="lt1"/>
                </a:solidFill>
                <a:latin typeface="Arial"/>
                <a:ea typeface="Arial"/>
                <a:cs typeface="Arial"/>
                <a:sym typeface="Arial"/>
              </a:rPr>
              <a:t>Заступник начальника 199 навчального центру з психологічної підтримки персонал – начальник відділення психологічної підтримки персоналу </a:t>
            </a:r>
            <a:br>
              <a:rPr lang="uk-UA" sz="1600">
                <a:solidFill>
                  <a:schemeClr val="lt1"/>
                </a:solidFill>
                <a:latin typeface="Arial"/>
                <a:ea typeface="Arial"/>
                <a:cs typeface="Arial"/>
                <a:sym typeface="Arial"/>
              </a:rPr>
            </a:br>
            <a:r>
              <a:rPr b="1" lang="uk-UA" sz="1800">
                <a:solidFill>
                  <a:schemeClr val="lt1"/>
                </a:solidFill>
                <a:latin typeface="Arial"/>
                <a:ea typeface="Arial"/>
                <a:cs typeface="Arial"/>
                <a:sym typeface="Arial"/>
              </a:rPr>
              <a:t>підполковник                                                                    Дмитро </a:t>
            </a:r>
            <a:r>
              <a:rPr b="1" lang="uk-UA" sz="1800" cap="none">
                <a:solidFill>
                  <a:schemeClr val="lt1"/>
                </a:solidFill>
                <a:latin typeface="Arial"/>
                <a:ea typeface="Arial"/>
                <a:cs typeface="Arial"/>
                <a:sym typeface="Arial"/>
              </a:rPr>
              <a:t>ШИМКО</a:t>
            </a:r>
            <a:endParaRPr b="1" sz="1600" cap="none">
              <a:solidFill>
                <a:schemeClr val="lt1"/>
              </a:solidFill>
              <a:latin typeface="Arial"/>
              <a:ea typeface="Arial"/>
              <a:cs typeface="Arial"/>
              <a:sym typeface="Arial"/>
            </a:endParaRPr>
          </a:p>
        </p:txBody>
      </p:sp>
      <p:pic>
        <p:nvPicPr>
          <p:cNvPr id="204" name="Google Shape;204;p9"/>
          <p:cNvPicPr preferRelativeResize="0"/>
          <p:nvPr/>
        </p:nvPicPr>
        <p:blipFill rotWithShape="1">
          <a:blip r:embed="rId7">
            <a:alphaModFix/>
          </a:blip>
          <a:srcRect b="0" l="0" r="0" t="0"/>
          <a:stretch/>
        </p:blipFill>
        <p:spPr>
          <a:xfrm>
            <a:off x="9761321" y="67484"/>
            <a:ext cx="2293558" cy="2066861"/>
          </a:xfrm>
          <a:prstGeom prst="rect">
            <a:avLst/>
          </a:prstGeom>
          <a:noFill/>
          <a:ln>
            <a:noFill/>
          </a:ln>
        </p:spPr>
      </p:pic>
      <p:pic>
        <p:nvPicPr>
          <p:cNvPr descr="Зображення, що містить емблема, символ, нашивка, логотип&#10;&#10;Вміст на основі ШІ може бути неправильним." id="205" name="Google Shape;205;p9"/>
          <p:cNvPicPr preferRelativeResize="0"/>
          <p:nvPr/>
        </p:nvPicPr>
        <p:blipFill rotWithShape="1">
          <a:blip r:embed="rId8">
            <a:alphaModFix/>
          </a:blip>
          <a:srcRect b="0" l="0" r="0" t="0"/>
          <a:stretch/>
        </p:blipFill>
        <p:spPr>
          <a:xfrm>
            <a:off x="154913" y="178877"/>
            <a:ext cx="1691662" cy="1964178"/>
          </a:xfrm>
          <a:prstGeom prst="rect">
            <a:avLst/>
          </a:prstGeom>
          <a:noFill/>
          <a:ln>
            <a:noFill/>
          </a:ln>
        </p:spPr>
      </p:pic>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Офіс">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2025-03-23T21:26:12Z</dcterms:created>
  <dc:creator>artarmor@gmail.com</dc:creator>
</cp:coreProperties>
</file>