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607" r:id="rId2"/>
    <p:sldId id="611" r:id="rId3"/>
    <p:sldId id="613" r:id="rId4"/>
    <p:sldId id="614" r:id="rId5"/>
    <p:sldId id="615" r:id="rId6"/>
    <p:sldId id="616" r:id="rId7"/>
    <p:sldId id="612" r:id="rId8"/>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15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8" d="100"/>
          <a:sy n="88" d="100"/>
        </p:scale>
        <p:origin x="46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CCEE1F-B601-4ACC-BB5F-B3A27A267F6D}" type="datetimeFigureOut">
              <a:rPr lang="uk-UA" smtClean="0"/>
              <a:t>21.08.2025</a:t>
            </a:fld>
            <a:endParaRPr lang="uk-UA"/>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9A54FC-EE41-4429-8BCA-04B5B87250B6}" type="slidenum">
              <a:rPr lang="uk-UA" smtClean="0"/>
              <a:t>‹№›</a:t>
            </a:fld>
            <a:endParaRPr lang="uk-UA"/>
          </a:p>
        </p:txBody>
      </p:sp>
    </p:spTree>
    <p:extLst>
      <p:ext uri="{BB962C8B-B14F-4D97-AF65-F5344CB8AC3E}">
        <p14:creationId xmlns:p14="http://schemas.microsoft.com/office/powerpoint/2010/main" val="3358555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349A54FC-EE41-4429-8BCA-04B5B87250B6}" type="slidenum">
              <a:rPr lang="uk-UA" smtClean="0"/>
              <a:t>2</a:t>
            </a:fld>
            <a:endParaRPr lang="uk-UA"/>
          </a:p>
        </p:txBody>
      </p:sp>
    </p:spTree>
    <p:extLst>
      <p:ext uri="{BB962C8B-B14F-4D97-AF65-F5344CB8AC3E}">
        <p14:creationId xmlns:p14="http://schemas.microsoft.com/office/powerpoint/2010/main" val="427351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F4DA8-49A4-27C7-916E-ED997AE3F385}"/>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3D8C5F26-83A5-C93E-AA14-A1A8F381B229}"/>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0193CC3C-DD9B-2248-6459-037825EAE05F}"/>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70244E64-2DAE-6164-4033-72909D21E8CE}"/>
              </a:ext>
            </a:extLst>
          </p:cNvPr>
          <p:cNvSpPr>
            <a:spLocks noGrp="1"/>
          </p:cNvSpPr>
          <p:nvPr>
            <p:ph type="sldNum" sz="quarter" idx="5"/>
          </p:nvPr>
        </p:nvSpPr>
        <p:spPr/>
        <p:txBody>
          <a:bodyPr/>
          <a:lstStyle/>
          <a:p>
            <a:fld id="{349A54FC-EE41-4429-8BCA-04B5B87250B6}" type="slidenum">
              <a:rPr lang="uk-UA" smtClean="0"/>
              <a:t>3</a:t>
            </a:fld>
            <a:endParaRPr lang="uk-UA"/>
          </a:p>
        </p:txBody>
      </p:sp>
    </p:spTree>
    <p:extLst>
      <p:ext uri="{BB962C8B-B14F-4D97-AF65-F5344CB8AC3E}">
        <p14:creationId xmlns:p14="http://schemas.microsoft.com/office/powerpoint/2010/main" val="2183504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DE493-AC9D-C262-F84C-00BC996E915A}"/>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4D0A6A74-01F2-F683-3F58-BF3A93CF58A4}"/>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EC0BFFEC-3799-C437-2BA7-F6455D292E77}"/>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1B439389-9E85-154C-4F9B-B21B32C09DB8}"/>
              </a:ext>
            </a:extLst>
          </p:cNvPr>
          <p:cNvSpPr>
            <a:spLocks noGrp="1"/>
          </p:cNvSpPr>
          <p:nvPr>
            <p:ph type="sldNum" sz="quarter" idx="5"/>
          </p:nvPr>
        </p:nvSpPr>
        <p:spPr/>
        <p:txBody>
          <a:bodyPr/>
          <a:lstStyle/>
          <a:p>
            <a:fld id="{349A54FC-EE41-4429-8BCA-04B5B87250B6}" type="slidenum">
              <a:rPr lang="uk-UA" smtClean="0"/>
              <a:t>4</a:t>
            </a:fld>
            <a:endParaRPr lang="uk-UA"/>
          </a:p>
        </p:txBody>
      </p:sp>
    </p:spTree>
    <p:extLst>
      <p:ext uri="{BB962C8B-B14F-4D97-AF65-F5344CB8AC3E}">
        <p14:creationId xmlns:p14="http://schemas.microsoft.com/office/powerpoint/2010/main" val="38813976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D910F-2974-7A59-3472-BFE70902071F}"/>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7BF2DCCE-28DE-6245-F3C8-3F8FEB9C59A1}"/>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1B05960D-671D-C2C4-BF3D-0A08FC4DCABE}"/>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98AA605C-08E1-8599-F521-10807A37BFBC}"/>
              </a:ext>
            </a:extLst>
          </p:cNvPr>
          <p:cNvSpPr>
            <a:spLocks noGrp="1"/>
          </p:cNvSpPr>
          <p:nvPr>
            <p:ph type="sldNum" sz="quarter" idx="5"/>
          </p:nvPr>
        </p:nvSpPr>
        <p:spPr/>
        <p:txBody>
          <a:bodyPr/>
          <a:lstStyle/>
          <a:p>
            <a:fld id="{349A54FC-EE41-4429-8BCA-04B5B87250B6}" type="slidenum">
              <a:rPr lang="uk-UA" smtClean="0"/>
              <a:t>5</a:t>
            </a:fld>
            <a:endParaRPr lang="uk-UA"/>
          </a:p>
        </p:txBody>
      </p:sp>
    </p:spTree>
    <p:extLst>
      <p:ext uri="{BB962C8B-B14F-4D97-AF65-F5344CB8AC3E}">
        <p14:creationId xmlns:p14="http://schemas.microsoft.com/office/powerpoint/2010/main" val="1898876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8AA03-1110-35CF-CBB5-90302574F4B1}"/>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FD768CA9-DCCC-1A21-A06B-B4E611ECCBBD}"/>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7A908518-3C70-AD5D-A2EC-0FA3E61E6560}"/>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B2BD847D-B2B9-DA4D-B840-A1F38F2A7AB7}"/>
              </a:ext>
            </a:extLst>
          </p:cNvPr>
          <p:cNvSpPr>
            <a:spLocks noGrp="1"/>
          </p:cNvSpPr>
          <p:nvPr>
            <p:ph type="sldNum" sz="quarter" idx="5"/>
          </p:nvPr>
        </p:nvSpPr>
        <p:spPr/>
        <p:txBody>
          <a:bodyPr/>
          <a:lstStyle/>
          <a:p>
            <a:fld id="{349A54FC-EE41-4429-8BCA-04B5B87250B6}" type="slidenum">
              <a:rPr lang="uk-UA" smtClean="0"/>
              <a:t>6</a:t>
            </a:fld>
            <a:endParaRPr lang="uk-UA"/>
          </a:p>
        </p:txBody>
      </p:sp>
    </p:spTree>
    <p:extLst>
      <p:ext uri="{BB962C8B-B14F-4D97-AF65-F5344CB8AC3E}">
        <p14:creationId xmlns:p14="http://schemas.microsoft.com/office/powerpoint/2010/main" val="2539025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26247B4-35B6-4F66-859F-88A0C4E716A3}"/>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FA12B731-B9E0-482C-B48E-5EDE8D9513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C96EAB21-20BB-49BF-BB40-6F1F7FFDEFA3}"/>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5" name="Місце для нижнього колонтитула 4">
            <a:extLst>
              <a:ext uri="{FF2B5EF4-FFF2-40B4-BE49-F238E27FC236}">
                <a16:creationId xmlns:a16="http://schemas.microsoft.com/office/drawing/2014/main" id="{D5E88753-8DF7-4F16-960E-6F822831FE85}"/>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5D3C889F-7C01-46B3-97CA-E84A912AF8C7}"/>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3374988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250C2B4-95E0-40D9-8BF5-C3DC247989BE}"/>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388E9E26-6E37-4502-B9C6-7F9CDD1D9D35}"/>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67F35814-CD55-4E46-A4EC-DED0F57CFCD0}"/>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5" name="Місце для нижнього колонтитула 4">
            <a:extLst>
              <a:ext uri="{FF2B5EF4-FFF2-40B4-BE49-F238E27FC236}">
                <a16:creationId xmlns:a16="http://schemas.microsoft.com/office/drawing/2014/main" id="{1EC4FE96-88FC-4F6C-A9AB-AFAED1194DE6}"/>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B9A99DAB-2F5A-4C83-9298-7988BA9F4E3F}"/>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646472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9235B4-3478-409A-86BB-8AE997E33FE6}"/>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A4D191D2-2022-453F-A768-2C95C37E75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FB81CCF4-7D8F-48D6-A2FC-033AA25699EA}"/>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5" name="Місце для нижнього колонтитула 4">
            <a:extLst>
              <a:ext uri="{FF2B5EF4-FFF2-40B4-BE49-F238E27FC236}">
                <a16:creationId xmlns:a16="http://schemas.microsoft.com/office/drawing/2014/main" id="{286C18F2-69FC-4E79-A76C-7D959C9582F8}"/>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77623DE4-C590-4AB9-9A8E-50C9B7475FBE}"/>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2294901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9FDF86-9278-43E6-B953-AEF1AA222998}"/>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83979687-F733-42B2-9E16-A22B62E36B99}"/>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70512930-5500-4D5D-9432-6ED8DC7A6A41}"/>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D2C3C2A4-66F5-421C-8C72-CD16F8347FE3}"/>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6" name="Місце для нижнього колонтитула 5">
            <a:extLst>
              <a:ext uri="{FF2B5EF4-FFF2-40B4-BE49-F238E27FC236}">
                <a16:creationId xmlns:a16="http://schemas.microsoft.com/office/drawing/2014/main" id="{552F2856-7987-41B2-B97D-522C29A5F272}"/>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04026F36-6CF1-4063-80DD-12DDE06A6AA4}"/>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2442135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7223C9-6D1C-42F6-B3FF-AF2869C40969}"/>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E83B211F-73DC-4907-8E59-B3F72394DB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841A9E97-A5AF-47CC-8410-B8E693730725}"/>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C0772B80-0542-45C0-BEE6-836000DFFA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07E4E605-6991-4F15-85AA-399026651C51}"/>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537C716D-D86D-4118-B9D2-85E0CC3AE462}"/>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8" name="Місце для нижнього колонтитула 7">
            <a:extLst>
              <a:ext uri="{FF2B5EF4-FFF2-40B4-BE49-F238E27FC236}">
                <a16:creationId xmlns:a16="http://schemas.microsoft.com/office/drawing/2014/main" id="{395F0344-F1C9-40BF-A96F-E195FB86ACB6}"/>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5869B9E4-276D-4B98-9ACE-E2D0F79B95FB}"/>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3667095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90FA32D-67FB-4328-9011-15DBDD662770}"/>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EC2A354D-73E6-483A-AF9E-BFF666D53E26}"/>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4" name="Місце для нижнього колонтитула 3">
            <a:extLst>
              <a:ext uri="{FF2B5EF4-FFF2-40B4-BE49-F238E27FC236}">
                <a16:creationId xmlns:a16="http://schemas.microsoft.com/office/drawing/2014/main" id="{06581CAC-7C51-4D33-9A1C-31878EE9DE58}"/>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84676CC8-A804-49FE-A8D5-E1B39C1FF2D7}"/>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24157718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620FB5C8-6D05-48C1-8EC5-0E1A5857672C}"/>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3" name="Місце для нижнього колонтитула 2">
            <a:extLst>
              <a:ext uri="{FF2B5EF4-FFF2-40B4-BE49-F238E27FC236}">
                <a16:creationId xmlns:a16="http://schemas.microsoft.com/office/drawing/2014/main" id="{E72BF3E4-E4A2-4734-AE92-56C377D8FEE5}"/>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541EA45B-CC23-415F-9B76-208006AE8668}"/>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1406437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CE36B97-7971-4DF0-A729-27E39DDFE950}"/>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5BB116EE-137F-4ABD-B64D-40BBE806C5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239A692E-BAC4-4985-BAEE-DED141BCD9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C6122F87-76C9-4AED-8899-EE34CF2DB91B}"/>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6" name="Місце для нижнього колонтитула 5">
            <a:extLst>
              <a:ext uri="{FF2B5EF4-FFF2-40B4-BE49-F238E27FC236}">
                <a16:creationId xmlns:a16="http://schemas.microsoft.com/office/drawing/2014/main" id="{9B4D55DF-F271-4AFB-8BF1-CF2723D98A42}"/>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E34515C1-898E-47B8-82A4-AA496A8F3657}"/>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4051145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2256794-327B-4B3F-BC5B-6E2A5C3A1E78}"/>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FF2F90D9-FDC8-4648-A2E7-B90FA76F18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41411C88-E4C1-40CD-8E79-26F924ACC7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108B0D62-39EF-41D5-B06F-44B48F23A272}"/>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6" name="Місце для нижнього колонтитула 5">
            <a:extLst>
              <a:ext uri="{FF2B5EF4-FFF2-40B4-BE49-F238E27FC236}">
                <a16:creationId xmlns:a16="http://schemas.microsoft.com/office/drawing/2014/main" id="{C8C44527-7246-4EA8-B427-2D57DE32E616}"/>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6247F9EA-7DEE-4045-9D6B-AA22C104B611}"/>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906298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E6A4B68-9732-438B-B299-95044D7929F7}"/>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5F0069B5-74F5-49CF-A29F-02814A061BCF}"/>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967576A5-D2B8-4041-B79B-1191727B2EFF}"/>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5" name="Місце для нижнього колонтитула 4">
            <a:extLst>
              <a:ext uri="{FF2B5EF4-FFF2-40B4-BE49-F238E27FC236}">
                <a16:creationId xmlns:a16="http://schemas.microsoft.com/office/drawing/2014/main" id="{966C6363-7BEA-45D2-A100-D5DD9AC0194B}"/>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50BBED41-220F-4FE5-A221-A28823B6EBE7}"/>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2096848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A5909162-2B5F-43D6-BC25-EFC643DE0A21}"/>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7ED31DDC-CE8C-4E34-A75C-572DC8F4A3A1}"/>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D89F4AEA-E6D9-4B43-8771-3D0C84BA801D}"/>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5" name="Місце для нижнього колонтитула 4">
            <a:extLst>
              <a:ext uri="{FF2B5EF4-FFF2-40B4-BE49-F238E27FC236}">
                <a16:creationId xmlns:a16="http://schemas.microsoft.com/office/drawing/2014/main" id="{EE55D5F1-F5F3-4561-A67F-B50A4B33BB9D}"/>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214B7094-DEFE-4FE0-96D4-1D522E1BB34C}"/>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3333461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D514D065-FA59-448D-A7EC-8D0A5C2D88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5381ABFF-8F1D-467B-ACD9-537D2750EC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B67CAD0B-81FC-40ED-9031-F5E96FDFB2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405EA3-84EE-46CE-9C67-3E32950579C8}" type="datetimeFigureOut">
              <a:rPr lang="uk-UA" smtClean="0"/>
              <a:t>21.08.2025</a:t>
            </a:fld>
            <a:endParaRPr lang="uk-UA"/>
          </a:p>
        </p:txBody>
      </p:sp>
      <p:sp>
        <p:nvSpPr>
          <p:cNvPr id="5" name="Місце для нижнього колонтитула 4">
            <a:extLst>
              <a:ext uri="{FF2B5EF4-FFF2-40B4-BE49-F238E27FC236}">
                <a16:creationId xmlns:a16="http://schemas.microsoft.com/office/drawing/2014/main" id="{EEB88A7F-9CD9-4CA5-A424-888BCA5438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92ECC163-0F50-4547-8A77-9319AA683D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DB375E-5C16-4458-BD9C-1CDBD140D672}" type="slidenum">
              <a:rPr lang="uk-UA" smtClean="0"/>
              <a:t>‹№›</a:t>
            </a:fld>
            <a:endParaRPr lang="uk-UA"/>
          </a:p>
        </p:txBody>
      </p:sp>
    </p:spTree>
    <p:extLst>
      <p:ext uri="{BB962C8B-B14F-4D97-AF65-F5344CB8AC3E}">
        <p14:creationId xmlns:p14="http://schemas.microsoft.com/office/powerpoint/2010/main" val="10544051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9.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png"/><Relationship Id="rId4" Type="http://schemas.microsoft.com/office/2007/relationships/hdphoto" Target="../media/hdphoto3.wdp"/><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9.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png"/><Relationship Id="rId4" Type="http://schemas.microsoft.com/office/2007/relationships/hdphoto" Target="../media/hdphoto3.wdp"/><Relationship Id="rId9"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9.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png"/><Relationship Id="rId4" Type="http://schemas.microsoft.com/office/2007/relationships/hdphoto" Target="../media/hdphoto3.wdp"/><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9.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png"/><Relationship Id="rId4" Type="http://schemas.microsoft.com/office/2007/relationships/hdphoto" Target="../media/hdphoto3.wdp"/><Relationship Id="rId9"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png"/><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Рисунок 5">
            <a:extLst>
              <a:ext uri="{FF2B5EF4-FFF2-40B4-BE49-F238E27FC236}">
                <a16:creationId xmlns:a16="http://schemas.microsoft.com/office/drawing/2014/main" id="{C2B5220A-7954-4B3B-AA5E-FD265FC0C6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3" y="-28312"/>
            <a:ext cx="12316964" cy="7082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Рисунок 14">
            <a:extLst>
              <a:ext uri="{FF2B5EF4-FFF2-40B4-BE49-F238E27FC236}">
                <a16:creationId xmlns:a16="http://schemas.microsoft.com/office/drawing/2014/main" id="{284FB294-69CD-48BD-A904-0AFBCA6A37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8288" y="2463806"/>
            <a:ext cx="15268575" cy="249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Заголовок 1">
            <a:extLst>
              <a:ext uri="{FF2B5EF4-FFF2-40B4-BE49-F238E27FC236}">
                <a16:creationId xmlns:a16="http://schemas.microsoft.com/office/drawing/2014/main" id="{2EB5EA80-5C1B-4072-92CB-101753DC7F38}"/>
              </a:ext>
            </a:extLst>
          </p:cNvPr>
          <p:cNvSpPr>
            <a:spLocks noGrp="1"/>
          </p:cNvSpPr>
          <p:nvPr>
            <p:ph type="ctrTitle"/>
          </p:nvPr>
        </p:nvSpPr>
        <p:spPr>
          <a:xfrm>
            <a:off x="1846575" y="509805"/>
            <a:ext cx="7985487" cy="1211381"/>
          </a:xfrm>
        </p:spPr>
        <p:txBody>
          <a:bodyPr>
            <a:noAutofit/>
          </a:bodyPr>
          <a:lstStyle/>
          <a:p>
            <a:r>
              <a:rPr lang="uk-UA" altLang="uk-UA" sz="4800" b="1" dirty="0">
                <a:solidFill>
                  <a:schemeClr val="bg1"/>
                </a:solidFill>
                <a:latin typeface="UAF Sans" pitchFamily="2" charset="-52"/>
                <a:ea typeface="UAF Sans" pitchFamily="2" charset="-52"/>
                <a:cs typeface="UAF Sans" pitchFamily="2" charset="-52"/>
              </a:rPr>
              <a:t>Продовольче забезпечення</a:t>
            </a:r>
            <a:endParaRPr lang="uk-UA" altLang="uk-UA" sz="4800" b="1" dirty="0">
              <a:solidFill>
                <a:schemeClr val="bg1"/>
              </a:solidFill>
              <a:ea typeface="UAF Sans" pitchFamily="2" charset="-52"/>
              <a:cs typeface="UAF Sans" pitchFamily="2" charset="-52"/>
            </a:endParaRPr>
          </a:p>
        </p:txBody>
      </p:sp>
      <p:pic>
        <p:nvPicPr>
          <p:cNvPr id="6" name="ДШВ">
            <a:extLst>
              <a:ext uri="{FF2B5EF4-FFF2-40B4-BE49-F238E27FC236}">
                <a16:creationId xmlns:a16="http://schemas.microsoft.com/office/drawing/2014/main" id="{86A11329-0E30-4D27-9CBE-B2E718DFC727}"/>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7" name="псих">
            <a:extLst>
              <a:ext uri="{FF2B5EF4-FFF2-40B4-BE49-F238E27FC236}">
                <a16:creationId xmlns:a16="http://schemas.microsoft.com/office/drawing/2014/main" id="{D54C79AF-97E8-42F7-99FB-60E7B73D4192}"/>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sp>
        <p:nvSpPr>
          <p:cNvPr id="8" name="TextBox 7">
            <a:extLst>
              <a:ext uri="{FF2B5EF4-FFF2-40B4-BE49-F238E27FC236}">
                <a16:creationId xmlns:a16="http://schemas.microsoft.com/office/drawing/2014/main" id="{31F1DFC5-8A74-469E-8FF8-2D3E166C5329}"/>
              </a:ext>
            </a:extLst>
          </p:cNvPr>
          <p:cNvSpPr txBox="1"/>
          <p:nvPr/>
        </p:nvSpPr>
        <p:spPr>
          <a:xfrm>
            <a:off x="154913" y="5713803"/>
            <a:ext cx="8440447" cy="1138773"/>
          </a:xfrm>
          <a:prstGeom prst="rect">
            <a:avLst/>
          </a:prstGeom>
          <a:noFill/>
        </p:spPr>
        <p:txBody>
          <a:bodyPr wrap="square">
            <a:spAutoFit/>
          </a:bodyPr>
          <a:lstStyle/>
          <a:p>
            <a:br>
              <a:rPr lang="uk-UA" sz="1600" dirty="0">
                <a:solidFill>
                  <a:schemeClr val="bg1">
                    <a:alpha val="84000"/>
                  </a:schemeClr>
                </a:solidFill>
                <a:latin typeface="UAF Sans" pitchFamily="2" charset="-52"/>
                <a:ea typeface="UAF Sans" pitchFamily="2" charset="-52"/>
              </a:rPr>
            </a:br>
            <a:r>
              <a:rPr lang="uk-UA" sz="1600" dirty="0">
                <a:solidFill>
                  <a:schemeClr val="bg1">
                    <a:alpha val="84000"/>
                  </a:schemeClr>
                </a:solidFill>
                <a:latin typeface="UAF Sans" pitchFamily="2" charset="-52"/>
                <a:ea typeface="UAF Sans" pitchFamily="2" charset="-52"/>
              </a:rPr>
              <a:t>Заступник начальника 199 навчального центру з психологічної підтримки персонал – начальник відділення психологічної підтримки персоналу </a:t>
            </a:r>
            <a:br>
              <a:rPr lang="uk-UA" sz="1600" dirty="0">
                <a:solidFill>
                  <a:schemeClr val="bg1">
                    <a:alpha val="84000"/>
                  </a:schemeClr>
                </a:solidFill>
                <a:latin typeface="UAF Sans" pitchFamily="2" charset="-52"/>
                <a:ea typeface="UAF Sans" pitchFamily="2" charset="-52"/>
              </a:rPr>
            </a:br>
            <a:r>
              <a:rPr lang="uk-UA" b="1" dirty="0">
                <a:solidFill>
                  <a:schemeClr val="bg1">
                    <a:alpha val="84000"/>
                  </a:schemeClr>
                </a:solidFill>
                <a:latin typeface="UAF Sans" pitchFamily="2" charset="-52"/>
                <a:ea typeface="UAF Sans" pitchFamily="2" charset="-52"/>
              </a:rPr>
              <a:t>підполковник                   </a:t>
            </a:r>
            <a:r>
              <a:rPr lang="en-US" b="1" dirty="0">
                <a:solidFill>
                  <a:schemeClr val="bg1">
                    <a:alpha val="84000"/>
                  </a:schemeClr>
                </a:solidFill>
                <a:latin typeface="UAF Sans" pitchFamily="2" charset="-52"/>
                <a:ea typeface="UAF Sans" pitchFamily="2" charset="-52"/>
              </a:rPr>
              <a:t>                                                 </a:t>
            </a:r>
            <a:r>
              <a:rPr lang="uk-UA" b="1" dirty="0">
                <a:solidFill>
                  <a:schemeClr val="bg1">
                    <a:alpha val="84000"/>
                  </a:schemeClr>
                </a:solidFill>
                <a:latin typeface="UAF Sans" pitchFamily="2" charset="-52"/>
                <a:ea typeface="UAF Sans" pitchFamily="2" charset="-52"/>
              </a:rPr>
              <a:t>Дмитро </a:t>
            </a:r>
            <a:r>
              <a:rPr lang="uk-UA" b="1" cap="all" dirty="0">
                <a:solidFill>
                  <a:schemeClr val="bg1">
                    <a:alpha val="84000"/>
                  </a:schemeClr>
                </a:solidFill>
                <a:latin typeface="UAF Sans" pitchFamily="2" charset="-52"/>
                <a:ea typeface="UAF Sans" pitchFamily="2" charset="-52"/>
              </a:rPr>
              <a:t>Шимко</a:t>
            </a:r>
            <a:endParaRPr lang="uk-UA" sz="1600" b="1" cap="all" dirty="0">
              <a:solidFill>
                <a:schemeClr val="bg1">
                  <a:alpha val="84000"/>
                </a:schemeClr>
              </a:solidFill>
              <a:latin typeface="UAF Sans" pitchFamily="2" charset="-52"/>
              <a:ea typeface="UAF Sans" pitchFamily="2" charset="-52"/>
            </a:endParaRPr>
          </a:p>
        </p:txBody>
      </p:sp>
      <p:pic>
        <p:nvPicPr>
          <p:cNvPr id="3077" name="Рисунок 18">
            <a:extLst>
              <a:ext uri="{FF2B5EF4-FFF2-40B4-BE49-F238E27FC236}">
                <a16:creationId xmlns:a16="http://schemas.microsoft.com/office/drawing/2014/main" id="{30F4FD6B-16A3-4F32-AC44-37FC60AB566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61321" y="67484"/>
            <a:ext cx="2293558" cy="2066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320C4857-72DB-DB5F-94CF-8D7E2299B33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4913" y="178877"/>
            <a:ext cx="1691662" cy="1964178"/>
          </a:xfrm>
          <a:prstGeom prst="rect">
            <a:avLst/>
          </a:prstGeom>
        </p:spPr>
      </p:pic>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Рисунок 5">
            <a:extLst>
              <a:ext uri="{FF2B5EF4-FFF2-40B4-BE49-F238E27FC236}">
                <a16:creationId xmlns:a16="http://schemas.microsoft.com/office/drawing/2014/main" id="{A737D37B-BFD8-4992-8AE7-D26D080165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B5DEB11E-09C0-4F4C-B731-57CCBBAD419B}"/>
              </a:ext>
            </a:extLst>
          </p:cNvPr>
          <p:cNvSpPr txBox="1">
            <a:spLocks/>
          </p:cNvSpPr>
          <p:nvPr/>
        </p:nvSpPr>
        <p:spPr bwMode="auto">
          <a:xfrm>
            <a:off x="0" y="21590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uk-UA" altLang="uk-UA" sz="4400" b="1" dirty="0">
                <a:solidFill>
                  <a:schemeClr val="bg1"/>
                </a:solidFill>
                <a:latin typeface="UAF Sans" pitchFamily="2" charset="-52"/>
                <a:ea typeface="UAF Sans" pitchFamily="2" charset="-52"/>
                <a:cs typeface="UAF Sans" pitchFamily="2" charset="-52"/>
              </a:rPr>
              <a:t>Продовольче забезпечення</a:t>
            </a:r>
            <a:endParaRPr lang="uk-UA" altLang="en-US" sz="4400" b="1" dirty="0">
              <a:solidFill>
                <a:schemeClr val="bg1"/>
              </a:solidFill>
              <a:latin typeface="UAF Sans" pitchFamily="2" charset="-52"/>
              <a:ea typeface="UAF Sans" pitchFamily="2" charset="-52"/>
              <a:cs typeface="UAF Sans" pitchFamily="2" charset="-52"/>
            </a:endParaRPr>
          </a:p>
        </p:txBody>
      </p:sp>
      <p:pic>
        <p:nvPicPr>
          <p:cNvPr id="8" name="ДШВ">
            <a:extLst>
              <a:ext uri="{FF2B5EF4-FFF2-40B4-BE49-F238E27FC236}">
                <a16:creationId xmlns:a16="http://schemas.microsoft.com/office/drawing/2014/main" id="{75CE61DE-3D7D-4B37-8C3D-4D7C757D0A5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9" name="псих">
            <a:extLst>
              <a:ext uri="{FF2B5EF4-FFF2-40B4-BE49-F238E27FC236}">
                <a16:creationId xmlns:a16="http://schemas.microsoft.com/office/drawing/2014/main" id="{7F8CB246-8617-4EE4-AE81-39E550E4DA4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pic>
        <p:nvPicPr>
          <p:cNvPr id="12" name="Рисунок 11"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113F16F2-C01E-C0D5-896F-E15117AE34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13" name="Рисунок 14">
            <a:extLst>
              <a:ext uri="{FF2B5EF4-FFF2-40B4-BE49-F238E27FC236}">
                <a16:creationId xmlns:a16="http://schemas.microsoft.com/office/drawing/2014/main" id="{67B4F319-7F67-3EE2-6969-94502759150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50AE8458-BD6F-FD55-19E6-8D2BA004337D}"/>
              </a:ext>
            </a:extLst>
          </p:cNvPr>
          <p:cNvSpPr txBox="1"/>
          <p:nvPr/>
        </p:nvSpPr>
        <p:spPr>
          <a:xfrm>
            <a:off x="0" y="1656784"/>
            <a:ext cx="12192000" cy="2677656"/>
          </a:xfrm>
          <a:prstGeom prst="rect">
            <a:avLst/>
          </a:prstGeom>
          <a:noFill/>
        </p:spPr>
        <p:txBody>
          <a:bodyPr wrap="square">
            <a:spAutoFit/>
          </a:bodyPr>
          <a:lstStyle/>
          <a:p>
            <a:pPr algn="just"/>
            <a:endParaRPr lang="uk-UA" sz="2800" dirty="0"/>
          </a:p>
          <a:p>
            <a:pPr algn="just"/>
            <a:r>
              <a:rPr lang="uk-UA" sz="2800" dirty="0"/>
              <a:t>Продовольче забезпечення Збройних Сил України (ЗСУ) є важливою складовою тилового забезпечення та безпосередньо впливає на боєздатність військ. Аналіз на основі відкритих джерел та нормативно-правових актів дозволяє оцінити ефективність організації харчування особового складу в мирний час та в умовах воєнного стану.</a:t>
            </a: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3334F-F0C8-EAE6-3686-FBB7422D0AA1}"/>
            </a:ext>
          </a:extLst>
        </p:cNvPr>
        <p:cNvGrpSpPr/>
        <p:nvPr/>
      </p:nvGrpSpPr>
      <p:grpSpPr>
        <a:xfrm>
          <a:off x="0" y="0"/>
          <a:ext cx="0" cy="0"/>
          <a:chOff x="0" y="0"/>
          <a:chExt cx="0" cy="0"/>
        </a:xfrm>
      </p:grpSpPr>
      <p:pic>
        <p:nvPicPr>
          <p:cNvPr id="10" name="Рисунок 9">
            <a:extLst>
              <a:ext uri="{FF2B5EF4-FFF2-40B4-BE49-F238E27FC236}">
                <a16:creationId xmlns:a16="http://schemas.microsoft.com/office/drawing/2014/main" id="{CC20975B-D486-4CEB-E927-F33580BA62B1}"/>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63374" y="1500329"/>
            <a:ext cx="12192000" cy="398351"/>
          </a:xfrm>
          <a:prstGeom prst="rect">
            <a:avLst/>
          </a:prstGeom>
        </p:spPr>
      </p:pic>
      <p:pic>
        <p:nvPicPr>
          <p:cNvPr id="6147" name="Рисунок 5">
            <a:extLst>
              <a:ext uri="{FF2B5EF4-FFF2-40B4-BE49-F238E27FC236}">
                <a16:creationId xmlns:a16="http://schemas.microsoft.com/office/drawing/2014/main" id="{026C24C9-1123-B076-2CB2-F942BDD29D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96D7435F-F722-9BC5-3141-E639B21FD6A3}"/>
              </a:ext>
            </a:extLst>
          </p:cNvPr>
          <p:cNvSpPr txBox="1">
            <a:spLocks/>
          </p:cNvSpPr>
          <p:nvPr/>
        </p:nvSpPr>
        <p:spPr bwMode="auto">
          <a:xfrm>
            <a:off x="0" y="21590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uk-UA" altLang="uk-UA" sz="4400" b="1" dirty="0">
                <a:solidFill>
                  <a:schemeClr val="bg1"/>
                </a:solidFill>
                <a:latin typeface="UAF Sans" pitchFamily="2" charset="-52"/>
                <a:ea typeface="UAF Sans" pitchFamily="2" charset="-52"/>
                <a:cs typeface="UAF Sans" pitchFamily="2" charset="-52"/>
              </a:rPr>
              <a:t>Продовольче забезпечення</a:t>
            </a:r>
            <a:endParaRPr lang="uk-UA" altLang="en-US" sz="4400" b="1" dirty="0">
              <a:solidFill>
                <a:schemeClr val="bg1"/>
              </a:solidFill>
              <a:latin typeface="UAF Sans" pitchFamily="2" charset="-52"/>
              <a:ea typeface="UAF Sans" pitchFamily="2" charset="-52"/>
              <a:cs typeface="UAF Sans" pitchFamily="2" charset="-52"/>
            </a:endParaRPr>
          </a:p>
        </p:txBody>
      </p:sp>
      <p:pic>
        <p:nvPicPr>
          <p:cNvPr id="8" name="ДШВ">
            <a:extLst>
              <a:ext uri="{FF2B5EF4-FFF2-40B4-BE49-F238E27FC236}">
                <a16:creationId xmlns:a16="http://schemas.microsoft.com/office/drawing/2014/main" id="{A613DCAD-EF18-FBA7-1066-392C7D81682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9" name="псих">
            <a:extLst>
              <a:ext uri="{FF2B5EF4-FFF2-40B4-BE49-F238E27FC236}">
                <a16:creationId xmlns:a16="http://schemas.microsoft.com/office/drawing/2014/main" id="{D740FE81-EDDD-C752-06F5-1349FEF9E1D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pic>
        <p:nvPicPr>
          <p:cNvPr id="12" name="Рисунок 11"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3CA60D1C-EDCF-7A86-7B3A-CD3319A7B58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13" name="Рисунок 14">
            <a:extLst>
              <a:ext uri="{FF2B5EF4-FFF2-40B4-BE49-F238E27FC236}">
                <a16:creationId xmlns:a16="http://schemas.microsoft.com/office/drawing/2014/main" id="{E0B2D9FF-96A0-F14B-BB36-7F62BB3CB8F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76F67A36-6863-20F1-346E-BA7317EB5E7C}"/>
              </a:ext>
            </a:extLst>
          </p:cNvPr>
          <p:cNvSpPr txBox="1"/>
          <p:nvPr/>
        </p:nvSpPr>
        <p:spPr>
          <a:xfrm>
            <a:off x="0" y="1529348"/>
            <a:ext cx="12128626" cy="369332"/>
          </a:xfrm>
          <a:prstGeom prst="rect">
            <a:avLst/>
          </a:prstGeom>
          <a:noFill/>
        </p:spPr>
        <p:txBody>
          <a:bodyPr wrap="square">
            <a:spAutoFit/>
          </a:bodyPr>
          <a:lstStyle/>
          <a:p>
            <a:pPr algn="ctr"/>
            <a:r>
              <a:rPr lang="uk-UA" b="1" dirty="0"/>
              <a:t>1. Нормативно-правова база</a:t>
            </a:r>
          </a:p>
        </p:txBody>
      </p:sp>
      <p:sp>
        <p:nvSpPr>
          <p:cNvPr id="6" name="TextBox 5">
            <a:extLst>
              <a:ext uri="{FF2B5EF4-FFF2-40B4-BE49-F238E27FC236}">
                <a16:creationId xmlns:a16="http://schemas.microsoft.com/office/drawing/2014/main" id="{A8D6DC59-C0A2-3FA7-DD54-189C7998A10D}"/>
              </a:ext>
            </a:extLst>
          </p:cNvPr>
          <p:cNvSpPr txBox="1"/>
          <p:nvPr/>
        </p:nvSpPr>
        <p:spPr>
          <a:xfrm>
            <a:off x="63373" y="2018923"/>
            <a:ext cx="11941521" cy="2862322"/>
          </a:xfrm>
          <a:prstGeom prst="rect">
            <a:avLst/>
          </a:prstGeom>
          <a:noFill/>
        </p:spPr>
        <p:txBody>
          <a:bodyPr wrap="square">
            <a:spAutoFit/>
          </a:bodyPr>
          <a:lstStyle/>
          <a:p>
            <a:endParaRPr lang="uk-UA" b="1" dirty="0"/>
          </a:p>
          <a:p>
            <a:r>
              <a:rPr lang="uk-UA" b="1" dirty="0"/>
              <a:t>Наказ МОУ № 402 від 09.12.2002 </a:t>
            </a:r>
            <a:r>
              <a:rPr lang="uk-UA" dirty="0"/>
              <a:t>— «Про затвердження Положення про продовольче забезпечення Збройних Сил України на мирний час» . Цей документ регулює організацію харчування особового складу, визначає норми харчування, порядок обліку та зняття з продовольчого забезпечення. </a:t>
            </a:r>
            <a:br>
              <a:rPr lang="uk-UA" dirty="0"/>
            </a:br>
            <a:r>
              <a:rPr lang="uk-UA" b="1" dirty="0"/>
              <a:t>Наказ МОУ № 300 від 16.07.1997 </a:t>
            </a:r>
            <a:r>
              <a:rPr lang="uk-UA" dirty="0"/>
              <a:t>— «Про затвердження Положення про військове (корабельне) господарство Збройних Сил України» . Цей наказ визначає основи організації та ведення військового господарства, включаючи продовольче забезпечення. </a:t>
            </a:r>
            <a:br>
              <a:rPr lang="uk-UA" dirty="0"/>
            </a:br>
            <a:r>
              <a:rPr lang="uk-UA" dirty="0"/>
              <a:t>До Порядку застосування Каталогу військових частин — внесені зміни, що регулюють порядок зарахування та зняття з продовольчого забезпечення, а також можливість видачі наборів продуктів або грошової компенсації замість харчування в особливих умовах .</a:t>
            </a:r>
          </a:p>
        </p:txBody>
      </p:sp>
    </p:spTree>
    <p:extLst>
      <p:ext uri="{BB962C8B-B14F-4D97-AF65-F5344CB8AC3E}">
        <p14:creationId xmlns:p14="http://schemas.microsoft.com/office/powerpoint/2010/main" val="4089475120"/>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F6D2E-C696-E2E7-35F0-F9A46DAAE852}"/>
            </a:ext>
          </a:extLst>
        </p:cNvPr>
        <p:cNvGrpSpPr/>
        <p:nvPr/>
      </p:nvGrpSpPr>
      <p:grpSpPr>
        <a:xfrm>
          <a:off x="0" y="0"/>
          <a:ext cx="0" cy="0"/>
          <a:chOff x="0" y="0"/>
          <a:chExt cx="0" cy="0"/>
        </a:xfrm>
      </p:grpSpPr>
      <p:pic>
        <p:nvPicPr>
          <p:cNvPr id="10" name="Рисунок 9">
            <a:extLst>
              <a:ext uri="{FF2B5EF4-FFF2-40B4-BE49-F238E27FC236}">
                <a16:creationId xmlns:a16="http://schemas.microsoft.com/office/drawing/2014/main" id="{FDA9C7F9-3DC4-7B2E-E768-7E7908870EF0}"/>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63374" y="1500329"/>
            <a:ext cx="12192000" cy="398351"/>
          </a:xfrm>
          <a:prstGeom prst="rect">
            <a:avLst/>
          </a:prstGeom>
        </p:spPr>
      </p:pic>
      <p:pic>
        <p:nvPicPr>
          <p:cNvPr id="6147" name="Рисунок 5">
            <a:extLst>
              <a:ext uri="{FF2B5EF4-FFF2-40B4-BE49-F238E27FC236}">
                <a16:creationId xmlns:a16="http://schemas.microsoft.com/office/drawing/2014/main" id="{B540375A-729E-56AC-713D-9D6485F1D0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7E05615C-2466-55B7-5155-22C84D981598}"/>
              </a:ext>
            </a:extLst>
          </p:cNvPr>
          <p:cNvSpPr txBox="1">
            <a:spLocks/>
          </p:cNvSpPr>
          <p:nvPr/>
        </p:nvSpPr>
        <p:spPr bwMode="auto">
          <a:xfrm>
            <a:off x="0" y="21590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uk-UA" altLang="uk-UA" sz="4400" b="1" dirty="0">
                <a:solidFill>
                  <a:schemeClr val="bg1"/>
                </a:solidFill>
                <a:latin typeface="UAF Sans" pitchFamily="2" charset="-52"/>
                <a:ea typeface="UAF Sans" pitchFamily="2" charset="-52"/>
                <a:cs typeface="UAF Sans" pitchFamily="2" charset="-52"/>
              </a:rPr>
              <a:t>Продовольче забезпечення</a:t>
            </a:r>
            <a:endParaRPr lang="uk-UA" altLang="en-US" sz="4400" b="1" dirty="0">
              <a:solidFill>
                <a:schemeClr val="bg1"/>
              </a:solidFill>
              <a:latin typeface="UAF Sans" pitchFamily="2" charset="-52"/>
              <a:ea typeface="UAF Sans" pitchFamily="2" charset="-52"/>
              <a:cs typeface="UAF Sans" pitchFamily="2" charset="-52"/>
            </a:endParaRPr>
          </a:p>
        </p:txBody>
      </p:sp>
      <p:pic>
        <p:nvPicPr>
          <p:cNvPr id="8" name="ДШВ">
            <a:extLst>
              <a:ext uri="{FF2B5EF4-FFF2-40B4-BE49-F238E27FC236}">
                <a16:creationId xmlns:a16="http://schemas.microsoft.com/office/drawing/2014/main" id="{19CDA773-EA93-FF0C-189A-36602EF378C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9" name="псих">
            <a:extLst>
              <a:ext uri="{FF2B5EF4-FFF2-40B4-BE49-F238E27FC236}">
                <a16:creationId xmlns:a16="http://schemas.microsoft.com/office/drawing/2014/main" id="{D46E84FF-A5E5-9E74-E168-201EC4D9821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pic>
        <p:nvPicPr>
          <p:cNvPr id="12" name="Рисунок 11"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7A081A41-5615-E308-99A3-DFEE59B9C64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13" name="Рисунок 14">
            <a:extLst>
              <a:ext uri="{FF2B5EF4-FFF2-40B4-BE49-F238E27FC236}">
                <a16:creationId xmlns:a16="http://schemas.microsoft.com/office/drawing/2014/main" id="{748BC7E6-B216-A3A5-5248-159D7923BE8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6BA2EC48-734F-C0BE-F471-595B337F97D0}"/>
              </a:ext>
            </a:extLst>
          </p:cNvPr>
          <p:cNvSpPr txBox="1"/>
          <p:nvPr/>
        </p:nvSpPr>
        <p:spPr>
          <a:xfrm>
            <a:off x="63374" y="1514838"/>
            <a:ext cx="12065252" cy="369332"/>
          </a:xfrm>
          <a:prstGeom prst="rect">
            <a:avLst/>
          </a:prstGeom>
          <a:noFill/>
        </p:spPr>
        <p:txBody>
          <a:bodyPr wrap="square">
            <a:spAutoFit/>
          </a:bodyPr>
          <a:lstStyle/>
          <a:p>
            <a:pPr algn="ctr"/>
            <a:r>
              <a:rPr lang="ru-RU" b="1" dirty="0"/>
              <a:t>2. </a:t>
            </a:r>
            <a:r>
              <a:rPr lang="ru-RU" b="1" dirty="0" err="1"/>
              <a:t>Системні</a:t>
            </a:r>
            <a:r>
              <a:rPr lang="ru-RU" b="1" dirty="0"/>
              <a:t> </a:t>
            </a:r>
            <a:r>
              <a:rPr lang="ru-RU" b="1" dirty="0" err="1"/>
              <a:t>зміни</a:t>
            </a:r>
            <a:r>
              <a:rPr lang="ru-RU" b="1" dirty="0"/>
              <a:t> та </a:t>
            </a:r>
            <a:r>
              <a:rPr lang="ru-RU" b="1" dirty="0" err="1"/>
              <a:t>реформи</a:t>
            </a:r>
            <a:endParaRPr lang="uk-UA" b="1" dirty="0"/>
          </a:p>
        </p:txBody>
      </p:sp>
      <p:sp>
        <p:nvSpPr>
          <p:cNvPr id="5" name="TextBox 4">
            <a:extLst>
              <a:ext uri="{FF2B5EF4-FFF2-40B4-BE49-F238E27FC236}">
                <a16:creationId xmlns:a16="http://schemas.microsoft.com/office/drawing/2014/main" id="{E9AAEE89-8234-8FCF-8895-650291FA1C8E}"/>
              </a:ext>
            </a:extLst>
          </p:cNvPr>
          <p:cNvSpPr txBox="1"/>
          <p:nvPr/>
        </p:nvSpPr>
        <p:spPr>
          <a:xfrm>
            <a:off x="561315" y="2018923"/>
            <a:ext cx="11307778" cy="3970318"/>
          </a:xfrm>
          <a:prstGeom prst="rect">
            <a:avLst/>
          </a:prstGeom>
          <a:noFill/>
        </p:spPr>
        <p:txBody>
          <a:bodyPr wrap="square">
            <a:spAutoFit/>
          </a:bodyPr>
          <a:lstStyle/>
          <a:p>
            <a:pPr algn="just">
              <a:buNone/>
            </a:pPr>
            <a:r>
              <a:rPr lang="uk-UA" dirty="0"/>
              <a:t>Система продовольчого забезпечення ЗСУ трансформувалася від моделі "аутсорсингу" до </a:t>
            </a:r>
            <a:r>
              <a:rPr lang="uk-UA" b="1" dirty="0"/>
              <a:t>централізованих </a:t>
            </a:r>
            <a:r>
              <a:rPr lang="uk-UA" b="1" dirty="0" err="1"/>
              <a:t>закупівель</a:t>
            </a:r>
            <a:r>
              <a:rPr lang="uk-UA" b="1" dirty="0"/>
              <a:t> через спеціалізоване державне підприємство</a:t>
            </a:r>
            <a:r>
              <a:rPr lang="uk-UA" dirty="0"/>
              <a:t>.</a:t>
            </a:r>
          </a:p>
          <a:p>
            <a:pPr algn="just"/>
            <a:r>
              <a:rPr lang="uk-UA" b="1" dirty="0"/>
              <a:t>Каталог продуктів харчування:</a:t>
            </a:r>
            <a:r>
              <a:rPr lang="uk-UA" dirty="0"/>
              <a:t> Це одна з найважливіших реформ. Замість того, щоб отримувати фіксований набір продуктів, військові частини тепер можуть самостійно формувати меню, враховуючи сезонність, наявність продуктів та побажання особового складу. Цей підхід значно підвищив різноманітність та якість харчування.</a:t>
            </a:r>
          </a:p>
          <a:p>
            <a:pPr algn="just"/>
            <a:r>
              <a:rPr lang="uk-UA" b="1" dirty="0"/>
              <a:t>Перехід до "Державного оператора тилу" (ДОТ):</a:t>
            </a:r>
            <a:r>
              <a:rPr lang="uk-UA" dirty="0"/>
              <a:t> Після корупційних скандалів, пов'язаних із </a:t>
            </a:r>
            <a:r>
              <a:rPr lang="uk-UA" dirty="0" err="1"/>
              <a:t>закупівлями</a:t>
            </a:r>
            <a:r>
              <a:rPr lang="uk-UA" dirty="0"/>
              <a:t> продуктів, Міністерство оборони створило ДОТ — спеціалізовану державну агенцію, яка взяла на себе функцію централізованого закупівлі продовольства.</a:t>
            </a:r>
          </a:p>
          <a:p>
            <a:pPr marL="742950" lvl="1" indent="-285750" algn="just">
              <a:buFont typeface="Arial" panose="020B0604020202020204" pitchFamily="34" charset="0"/>
              <a:buChar char="•"/>
            </a:pPr>
            <a:r>
              <a:rPr lang="uk-UA" b="1" dirty="0"/>
              <a:t>Мета ДОТ:</a:t>
            </a:r>
            <a:r>
              <a:rPr lang="uk-UA" dirty="0"/>
              <a:t> Збільшити прозорість </a:t>
            </a:r>
            <a:r>
              <a:rPr lang="uk-UA" dirty="0" err="1"/>
              <a:t>закупівель</a:t>
            </a:r>
            <a:r>
              <a:rPr lang="uk-UA" dirty="0"/>
              <a:t>, уникнути корупції, забезпечити безперебійне постачання якісних продуктів за оптимальними цінами.</a:t>
            </a:r>
          </a:p>
          <a:p>
            <a:pPr marL="742950" lvl="1" indent="-285750" algn="just">
              <a:buFont typeface="Arial" panose="020B0604020202020204" pitchFamily="34" charset="0"/>
              <a:buChar char="•"/>
            </a:pPr>
            <a:r>
              <a:rPr lang="uk-UA" b="1" dirty="0"/>
              <a:t>Принципи роботи:</a:t>
            </a:r>
            <a:r>
              <a:rPr lang="uk-UA" dirty="0"/>
              <a:t> ДОТ укладає контракти з постачальниками на тривалі періоди, аналізує ринок і ціни, а також контролює логістику. Заявки на харчування формуються військовими частинами на основі Каталогу.</a:t>
            </a:r>
          </a:p>
          <a:p>
            <a:pPr marL="742950" lvl="1" indent="-285750" algn="just">
              <a:buFont typeface="Arial" panose="020B0604020202020204" pitchFamily="34" charset="0"/>
              <a:buChar char="•"/>
            </a:pPr>
            <a:r>
              <a:rPr lang="uk-UA" b="1" dirty="0"/>
              <a:t>Результати:</a:t>
            </a:r>
            <a:r>
              <a:rPr lang="uk-UA" dirty="0"/>
              <a:t> Запуск ДОТ мав на меті стабілізувати ціни та забезпечити постійну наявність продуктів. Проте, як показують відкриті джерела, цей процес не був безпроблемним.</a:t>
            </a:r>
          </a:p>
        </p:txBody>
      </p:sp>
    </p:spTree>
    <p:extLst>
      <p:ext uri="{BB962C8B-B14F-4D97-AF65-F5344CB8AC3E}">
        <p14:creationId xmlns:p14="http://schemas.microsoft.com/office/powerpoint/2010/main" val="954525175"/>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658C6-CD74-D3DD-7F19-E815C4D79D63}"/>
            </a:ext>
          </a:extLst>
        </p:cNvPr>
        <p:cNvGrpSpPr/>
        <p:nvPr/>
      </p:nvGrpSpPr>
      <p:grpSpPr>
        <a:xfrm>
          <a:off x="0" y="0"/>
          <a:ext cx="0" cy="0"/>
          <a:chOff x="0" y="0"/>
          <a:chExt cx="0" cy="0"/>
        </a:xfrm>
      </p:grpSpPr>
      <p:pic>
        <p:nvPicPr>
          <p:cNvPr id="10" name="Рисунок 9">
            <a:extLst>
              <a:ext uri="{FF2B5EF4-FFF2-40B4-BE49-F238E27FC236}">
                <a16:creationId xmlns:a16="http://schemas.microsoft.com/office/drawing/2014/main" id="{D76E2180-EFA9-7A5F-85F5-A8F02BC86A0E}"/>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63374" y="1500329"/>
            <a:ext cx="12192000" cy="398351"/>
          </a:xfrm>
          <a:prstGeom prst="rect">
            <a:avLst/>
          </a:prstGeom>
        </p:spPr>
      </p:pic>
      <p:pic>
        <p:nvPicPr>
          <p:cNvPr id="6147" name="Рисунок 5">
            <a:extLst>
              <a:ext uri="{FF2B5EF4-FFF2-40B4-BE49-F238E27FC236}">
                <a16:creationId xmlns:a16="http://schemas.microsoft.com/office/drawing/2014/main" id="{D42F8746-2A82-F3C0-D5AE-0829E76AA8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DDFFFEE7-3C8C-B8C4-C24D-30262C70BAA0}"/>
              </a:ext>
            </a:extLst>
          </p:cNvPr>
          <p:cNvSpPr txBox="1">
            <a:spLocks/>
          </p:cNvSpPr>
          <p:nvPr/>
        </p:nvSpPr>
        <p:spPr bwMode="auto">
          <a:xfrm>
            <a:off x="0" y="21590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uk-UA" altLang="uk-UA" sz="4400" b="1" dirty="0">
                <a:solidFill>
                  <a:schemeClr val="bg1"/>
                </a:solidFill>
                <a:latin typeface="UAF Sans" pitchFamily="2" charset="-52"/>
                <a:ea typeface="UAF Sans" pitchFamily="2" charset="-52"/>
                <a:cs typeface="UAF Sans" pitchFamily="2" charset="-52"/>
              </a:rPr>
              <a:t>Продовольче забезпечення</a:t>
            </a:r>
            <a:endParaRPr lang="uk-UA" altLang="en-US" sz="4400" b="1" dirty="0">
              <a:solidFill>
                <a:schemeClr val="bg1"/>
              </a:solidFill>
              <a:latin typeface="UAF Sans" pitchFamily="2" charset="-52"/>
              <a:ea typeface="UAF Sans" pitchFamily="2" charset="-52"/>
              <a:cs typeface="UAF Sans" pitchFamily="2" charset="-52"/>
            </a:endParaRPr>
          </a:p>
        </p:txBody>
      </p:sp>
      <p:pic>
        <p:nvPicPr>
          <p:cNvPr id="8" name="ДШВ">
            <a:extLst>
              <a:ext uri="{FF2B5EF4-FFF2-40B4-BE49-F238E27FC236}">
                <a16:creationId xmlns:a16="http://schemas.microsoft.com/office/drawing/2014/main" id="{14C37565-9E50-1B5F-CE30-DEE56BB116C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9" name="псих">
            <a:extLst>
              <a:ext uri="{FF2B5EF4-FFF2-40B4-BE49-F238E27FC236}">
                <a16:creationId xmlns:a16="http://schemas.microsoft.com/office/drawing/2014/main" id="{126D53CD-BA50-3B8F-C41A-3DA529A0EDE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pic>
        <p:nvPicPr>
          <p:cNvPr id="12" name="Рисунок 11"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D9E75227-1030-47FB-59FC-BFC05B1C7FD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13" name="Рисунок 14">
            <a:extLst>
              <a:ext uri="{FF2B5EF4-FFF2-40B4-BE49-F238E27FC236}">
                <a16:creationId xmlns:a16="http://schemas.microsoft.com/office/drawing/2014/main" id="{33E3C910-744D-E018-5C2F-9FD4248ADE0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7E3E5DEB-665E-89B3-3971-3803763DE03D}"/>
              </a:ext>
            </a:extLst>
          </p:cNvPr>
          <p:cNvSpPr txBox="1"/>
          <p:nvPr/>
        </p:nvSpPr>
        <p:spPr>
          <a:xfrm>
            <a:off x="63374" y="1514838"/>
            <a:ext cx="11977735" cy="369332"/>
          </a:xfrm>
          <a:prstGeom prst="rect">
            <a:avLst/>
          </a:prstGeom>
          <a:noFill/>
        </p:spPr>
        <p:txBody>
          <a:bodyPr wrap="square">
            <a:spAutoFit/>
          </a:bodyPr>
          <a:lstStyle/>
          <a:p>
            <a:pPr algn="ctr"/>
            <a:r>
              <a:rPr lang="ru-RU" b="1" dirty="0"/>
              <a:t>3. Типи та </a:t>
            </a:r>
            <a:r>
              <a:rPr lang="ru-RU" b="1" dirty="0" err="1"/>
              <a:t>норми</a:t>
            </a:r>
            <a:r>
              <a:rPr lang="ru-RU" b="1" dirty="0"/>
              <a:t> </a:t>
            </a:r>
            <a:r>
              <a:rPr lang="ru-RU" b="1" dirty="0" err="1"/>
              <a:t>харчування</a:t>
            </a:r>
            <a:endParaRPr lang="uk-UA" b="1" dirty="0"/>
          </a:p>
        </p:txBody>
      </p:sp>
      <p:sp>
        <p:nvSpPr>
          <p:cNvPr id="5" name="TextBox 4">
            <a:extLst>
              <a:ext uri="{FF2B5EF4-FFF2-40B4-BE49-F238E27FC236}">
                <a16:creationId xmlns:a16="http://schemas.microsoft.com/office/drawing/2014/main" id="{467744AC-C831-1076-8EDA-D151756467C2}"/>
              </a:ext>
            </a:extLst>
          </p:cNvPr>
          <p:cNvSpPr txBox="1"/>
          <p:nvPr/>
        </p:nvSpPr>
        <p:spPr>
          <a:xfrm>
            <a:off x="251355" y="2018923"/>
            <a:ext cx="11689290" cy="3693319"/>
          </a:xfrm>
          <a:prstGeom prst="rect">
            <a:avLst/>
          </a:prstGeom>
          <a:noFill/>
        </p:spPr>
        <p:txBody>
          <a:bodyPr wrap="square">
            <a:spAutoFit/>
          </a:bodyPr>
          <a:lstStyle/>
          <a:p>
            <a:pPr algn="just">
              <a:buNone/>
            </a:pPr>
            <a:r>
              <a:rPr lang="uk-UA" dirty="0"/>
              <a:t>Система продовольчого забезпечення передбачає кілька типів харчування, залежно від умов служби:</a:t>
            </a:r>
          </a:p>
          <a:p>
            <a:pPr algn="just"/>
            <a:r>
              <a:rPr lang="uk-UA" b="1" dirty="0"/>
              <a:t>Стаціонарне харчування:</a:t>
            </a:r>
            <a:r>
              <a:rPr lang="uk-UA" dirty="0"/>
              <a:t> Забезпечується у стаціонарних їдальнях військових частин. Меню складається на основі Каталогу продуктів.</a:t>
            </a:r>
          </a:p>
          <a:p>
            <a:pPr algn="just"/>
            <a:r>
              <a:rPr lang="uk-UA" b="1" dirty="0"/>
              <a:t>Польове харчування:</a:t>
            </a:r>
            <a:r>
              <a:rPr lang="uk-UA" dirty="0"/>
              <a:t> Організовується в умовах, коли немає можливості користуватися стаціонарними їдальнями. Для цього використовуються польові кухні, а також готові до вживання пайки.</a:t>
            </a:r>
          </a:p>
          <a:p>
            <a:pPr algn="just"/>
            <a:r>
              <a:rPr lang="uk-UA" b="1" dirty="0"/>
              <a:t>Індивідуальні раціони харчування (ІРХ):</a:t>
            </a:r>
            <a:r>
              <a:rPr lang="uk-UA" dirty="0"/>
              <a:t> Використовуються в умовах, коли немає можливості приготувати гарячу їжу (бойові дії, марші, патрулювання).</a:t>
            </a:r>
          </a:p>
          <a:p>
            <a:pPr marL="742950" lvl="1" indent="-285750" algn="just">
              <a:buFont typeface="Arial" panose="020B0604020202020204" pitchFamily="34" charset="0"/>
              <a:buChar char="•"/>
            </a:pPr>
            <a:r>
              <a:rPr lang="uk-UA" b="1" dirty="0"/>
              <a:t>ІРХ (добовий):</a:t>
            </a:r>
            <a:r>
              <a:rPr lang="uk-UA" dirty="0"/>
              <a:t> Забезпечує повноцінне харчування на добу з мінімальною енергетичною цінністю 3500 ккал.</a:t>
            </a:r>
          </a:p>
          <a:p>
            <a:pPr marL="742950" lvl="1" indent="-285750" algn="just">
              <a:buFont typeface="Arial" panose="020B0604020202020204" pitchFamily="34" charset="0"/>
              <a:buChar char="•"/>
            </a:pPr>
            <a:r>
              <a:rPr lang="uk-UA" b="1" dirty="0"/>
              <a:t>Проміжні індивідуальні раціони харчування (ПІРХ) або </a:t>
            </a:r>
            <a:r>
              <a:rPr lang="uk-UA" b="1" dirty="0" err="1"/>
              <a:t>сухпайки</a:t>
            </a:r>
            <a:r>
              <a:rPr lang="uk-UA" b="1" dirty="0"/>
              <a:t>:</a:t>
            </a:r>
            <a:r>
              <a:rPr lang="uk-UA" dirty="0"/>
              <a:t> Розраховані на 3 прийоми їжі і використовуються для короткочасних потреб.</a:t>
            </a:r>
          </a:p>
          <a:p>
            <a:pPr algn="just"/>
            <a:r>
              <a:rPr lang="uk-UA" b="1" dirty="0"/>
              <a:t>Спеціалізовані норми:</a:t>
            </a:r>
            <a:r>
              <a:rPr lang="uk-UA" dirty="0"/>
              <a:t> Існують окремі норми харчування для військовослужбовців, що виконують особливі завдання (наприклад, льотний склад, моряки, військовослужбовці на лікуванні), а також для окремих категорій (курсанти, строковики).</a:t>
            </a:r>
          </a:p>
        </p:txBody>
      </p:sp>
    </p:spTree>
    <p:extLst>
      <p:ext uri="{BB962C8B-B14F-4D97-AF65-F5344CB8AC3E}">
        <p14:creationId xmlns:p14="http://schemas.microsoft.com/office/powerpoint/2010/main" val="688476879"/>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6934E-A8F4-49BB-7AA6-D4671FA81848}"/>
            </a:ext>
          </a:extLst>
        </p:cNvPr>
        <p:cNvGrpSpPr/>
        <p:nvPr/>
      </p:nvGrpSpPr>
      <p:grpSpPr>
        <a:xfrm>
          <a:off x="0" y="0"/>
          <a:ext cx="0" cy="0"/>
          <a:chOff x="0" y="0"/>
          <a:chExt cx="0" cy="0"/>
        </a:xfrm>
      </p:grpSpPr>
      <p:pic>
        <p:nvPicPr>
          <p:cNvPr id="10" name="Рисунок 9">
            <a:extLst>
              <a:ext uri="{FF2B5EF4-FFF2-40B4-BE49-F238E27FC236}">
                <a16:creationId xmlns:a16="http://schemas.microsoft.com/office/drawing/2014/main" id="{52C2FC3E-D24C-2958-B373-DBC57B7041C0}"/>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63374" y="1500329"/>
            <a:ext cx="12192000" cy="398351"/>
          </a:xfrm>
          <a:prstGeom prst="rect">
            <a:avLst/>
          </a:prstGeom>
        </p:spPr>
      </p:pic>
      <p:pic>
        <p:nvPicPr>
          <p:cNvPr id="6147" name="Рисунок 5">
            <a:extLst>
              <a:ext uri="{FF2B5EF4-FFF2-40B4-BE49-F238E27FC236}">
                <a16:creationId xmlns:a16="http://schemas.microsoft.com/office/drawing/2014/main" id="{78F99141-4C16-E639-E8F6-C477A25E41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4DFCBF9C-AA06-6AEB-6C9E-C7220C5AFB3D}"/>
              </a:ext>
            </a:extLst>
          </p:cNvPr>
          <p:cNvSpPr txBox="1">
            <a:spLocks/>
          </p:cNvSpPr>
          <p:nvPr/>
        </p:nvSpPr>
        <p:spPr bwMode="auto">
          <a:xfrm>
            <a:off x="0" y="21590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uk-UA" altLang="uk-UA" sz="4400" b="1" dirty="0">
                <a:solidFill>
                  <a:schemeClr val="bg1"/>
                </a:solidFill>
                <a:latin typeface="UAF Sans" pitchFamily="2" charset="-52"/>
                <a:ea typeface="UAF Sans" pitchFamily="2" charset="-52"/>
                <a:cs typeface="UAF Sans" pitchFamily="2" charset="-52"/>
              </a:rPr>
              <a:t>Продовольче забезпечення</a:t>
            </a:r>
            <a:endParaRPr lang="uk-UA" altLang="en-US" sz="4400" b="1" dirty="0">
              <a:solidFill>
                <a:schemeClr val="bg1"/>
              </a:solidFill>
              <a:latin typeface="UAF Sans" pitchFamily="2" charset="-52"/>
              <a:ea typeface="UAF Sans" pitchFamily="2" charset="-52"/>
              <a:cs typeface="UAF Sans" pitchFamily="2" charset="-52"/>
            </a:endParaRPr>
          </a:p>
        </p:txBody>
      </p:sp>
      <p:pic>
        <p:nvPicPr>
          <p:cNvPr id="8" name="ДШВ">
            <a:extLst>
              <a:ext uri="{FF2B5EF4-FFF2-40B4-BE49-F238E27FC236}">
                <a16:creationId xmlns:a16="http://schemas.microsoft.com/office/drawing/2014/main" id="{CB946740-F2F2-E82F-7A9F-993C1A28ADD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9" name="псих">
            <a:extLst>
              <a:ext uri="{FF2B5EF4-FFF2-40B4-BE49-F238E27FC236}">
                <a16:creationId xmlns:a16="http://schemas.microsoft.com/office/drawing/2014/main" id="{2BA83CCB-185A-A1A8-9741-650D588AACE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pic>
        <p:nvPicPr>
          <p:cNvPr id="12" name="Рисунок 11"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35FD264D-25A8-F1D9-2314-742918910FD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13" name="Рисунок 14">
            <a:extLst>
              <a:ext uri="{FF2B5EF4-FFF2-40B4-BE49-F238E27FC236}">
                <a16:creationId xmlns:a16="http://schemas.microsoft.com/office/drawing/2014/main" id="{BEB49614-7E99-BB17-A2E6-9DD846D01EC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A24C723A-2AFC-BCEA-FB3E-6F6A259A1AE8}"/>
              </a:ext>
            </a:extLst>
          </p:cNvPr>
          <p:cNvSpPr txBox="1"/>
          <p:nvPr/>
        </p:nvSpPr>
        <p:spPr>
          <a:xfrm>
            <a:off x="63374" y="2046083"/>
            <a:ext cx="11941521" cy="3416320"/>
          </a:xfrm>
          <a:prstGeom prst="rect">
            <a:avLst/>
          </a:prstGeom>
          <a:noFill/>
        </p:spPr>
        <p:txBody>
          <a:bodyPr wrap="square">
            <a:spAutoFit/>
          </a:bodyPr>
          <a:lstStyle/>
          <a:p>
            <a:pPr algn="just">
              <a:buNone/>
            </a:pPr>
            <a:endParaRPr lang="uk-UA" sz="2400" dirty="0"/>
          </a:p>
          <a:p>
            <a:pPr algn="just">
              <a:buNone/>
            </a:pPr>
            <a:endParaRPr lang="uk-UA" sz="2400" dirty="0"/>
          </a:p>
          <a:p>
            <a:pPr algn="just">
              <a:buNone/>
            </a:pPr>
            <a:r>
              <a:rPr lang="uk-UA" sz="2400" dirty="0"/>
              <a:t>Продовольче забезпечення ЗСУ проходить шлях від застарілої радянської системи до сучасної, що базується на принципах прозорості та різноманітності. Ключові реформи, як-от впровадження Каталогу продуктів і створення Державного оператора тилу, є значними кроками вперед. Однак, в умовах війни, логістичні та якісні проблеми залишаються актуальними. Постійний контроль з боку громадськості, реформування системи </a:t>
            </a:r>
            <a:r>
              <a:rPr lang="uk-UA" sz="2400" dirty="0" err="1"/>
              <a:t>закупівель</a:t>
            </a:r>
            <a:r>
              <a:rPr lang="uk-UA" sz="2400" dirty="0"/>
              <a:t> та вдосконалення логістичних ланцюгів є необхідними для забезпечення наших захисників якісним і своєчасним харчуванням.</a:t>
            </a:r>
          </a:p>
        </p:txBody>
      </p:sp>
      <p:sp>
        <p:nvSpPr>
          <p:cNvPr id="5" name="TextBox 4">
            <a:extLst>
              <a:ext uri="{FF2B5EF4-FFF2-40B4-BE49-F238E27FC236}">
                <a16:creationId xmlns:a16="http://schemas.microsoft.com/office/drawing/2014/main" id="{69387FD7-DCCB-74B0-3493-929E27699D53}"/>
              </a:ext>
            </a:extLst>
          </p:cNvPr>
          <p:cNvSpPr txBox="1"/>
          <p:nvPr/>
        </p:nvSpPr>
        <p:spPr>
          <a:xfrm>
            <a:off x="63374" y="1529348"/>
            <a:ext cx="12065252" cy="369332"/>
          </a:xfrm>
          <a:prstGeom prst="rect">
            <a:avLst/>
          </a:prstGeom>
          <a:noFill/>
        </p:spPr>
        <p:txBody>
          <a:bodyPr wrap="square">
            <a:spAutoFit/>
          </a:bodyPr>
          <a:lstStyle/>
          <a:p>
            <a:pPr algn="ctr">
              <a:buNone/>
            </a:pPr>
            <a:r>
              <a:rPr lang="uk-UA" b="1" dirty="0"/>
              <a:t>Висновок:</a:t>
            </a:r>
            <a:endParaRPr lang="uk-UA" dirty="0"/>
          </a:p>
        </p:txBody>
      </p:sp>
    </p:spTree>
    <p:extLst>
      <p:ext uri="{BB962C8B-B14F-4D97-AF65-F5344CB8AC3E}">
        <p14:creationId xmlns:p14="http://schemas.microsoft.com/office/powerpoint/2010/main" val="522085266"/>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14466-5396-746B-D81E-0D2C9A5F9AFF}"/>
            </a:ext>
          </a:extLst>
        </p:cNvPr>
        <p:cNvGrpSpPr/>
        <p:nvPr/>
      </p:nvGrpSpPr>
      <p:grpSpPr>
        <a:xfrm>
          <a:off x="0" y="0"/>
          <a:ext cx="0" cy="0"/>
          <a:chOff x="0" y="0"/>
          <a:chExt cx="0" cy="0"/>
        </a:xfrm>
      </p:grpSpPr>
      <p:pic>
        <p:nvPicPr>
          <p:cNvPr id="3074" name="Рисунок 5">
            <a:extLst>
              <a:ext uri="{FF2B5EF4-FFF2-40B4-BE49-F238E27FC236}">
                <a16:creationId xmlns:a16="http://schemas.microsoft.com/office/drawing/2014/main" id="{CB0244F2-30A1-E80E-3AD5-A7840F8243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3" y="-28312"/>
            <a:ext cx="12316964" cy="7082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Рисунок 14">
            <a:extLst>
              <a:ext uri="{FF2B5EF4-FFF2-40B4-BE49-F238E27FC236}">
                <a16:creationId xmlns:a16="http://schemas.microsoft.com/office/drawing/2014/main" id="{5B33FDCF-7007-5F75-1E53-EC1AB47FE3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8288" y="2463806"/>
            <a:ext cx="15268575" cy="249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Заголовок 1">
            <a:extLst>
              <a:ext uri="{FF2B5EF4-FFF2-40B4-BE49-F238E27FC236}">
                <a16:creationId xmlns:a16="http://schemas.microsoft.com/office/drawing/2014/main" id="{36F256FC-73FC-85D8-654F-BC2EE0D1D843}"/>
              </a:ext>
            </a:extLst>
          </p:cNvPr>
          <p:cNvSpPr>
            <a:spLocks noGrp="1"/>
          </p:cNvSpPr>
          <p:nvPr>
            <p:ph type="ctrTitle"/>
          </p:nvPr>
        </p:nvSpPr>
        <p:spPr>
          <a:xfrm>
            <a:off x="2015636" y="241765"/>
            <a:ext cx="7745685" cy="1857746"/>
          </a:xfrm>
        </p:spPr>
        <p:txBody>
          <a:bodyPr>
            <a:noAutofit/>
          </a:bodyPr>
          <a:lstStyle/>
          <a:p>
            <a:br>
              <a:rPr lang="uk-UA" altLang="uk-UA" sz="5400" b="1" dirty="0">
                <a:solidFill>
                  <a:schemeClr val="bg1"/>
                </a:solidFill>
                <a:latin typeface="UAF Sans" pitchFamily="2" charset="-52"/>
                <a:ea typeface="UAF Sans" pitchFamily="2" charset="-52"/>
                <a:cs typeface="UAF Sans" pitchFamily="2" charset="-52"/>
              </a:rPr>
            </a:br>
            <a:br>
              <a:rPr lang="uk-UA" altLang="uk-UA" sz="5400" b="1" dirty="0">
                <a:solidFill>
                  <a:schemeClr val="bg1"/>
                </a:solidFill>
                <a:latin typeface="UAF Sans" pitchFamily="2" charset="-52"/>
                <a:ea typeface="UAF Sans" pitchFamily="2" charset="-52"/>
                <a:cs typeface="UAF Sans" pitchFamily="2" charset="-52"/>
              </a:rPr>
            </a:br>
            <a:br>
              <a:rPr lang="uk-UA" altLang="uk-UA" sz="5400" b="1" dirty="0">
                <a:solidFill>
                  <a:schemeClr val="bg1"/>
                </a:solidFill>
                <a:latin typeface="UAF Sans" pitchFamily="2" charset="-52"/>
                <a:ea typeface="UAF Sans" pitchFamily="2" charset="-52"/>
                <a:cs typeface="UAF Sans" pitchFamily="2" charset="-52"/>
              </a:rPr>
            </a:br>
            <a:r>
              <a:rPr lang="uk-UA" altLang="uk-UA" sz="6600" b="1" dirty="0">
                <a:solidFill>
                  <a:schemeClr val="bg1"/>
                </a:solidFill>
                <a:latin typeface="UAF Sans" pitchFamily="2" charset="-52"/>
                <a:ea typeface="UAF Sans" pitchFamily="2" charset="-52"/>
                <a:cs typeface="UAF Sans" pitchFamily="2" charset="-52"/>
              </a:rPr>
              <a:t>Дякую за увагу</a:t>
            </a:r>
            <a:br>
              <a:rPr lang="uk-UA" altLang="uk-UA" sz="6600" b="1" dirty="0">
                <a:solidFill>
                  <a:schemeClr val="bg1"/>
                </a:solidFill>
                <a:latin typeface="UAF Sans" pitchFamily="2" charset="-52"/>
                <a:ea typeface="UAF Sans" pitchFamily="2" charset="-52"/>
                <a:cs typeface="UAF Sans" pitchFamily="2" charset="-52"/>
              </a:rPr>
            </a:br>
            <a:r>
              <a:rPr lang="uk-UA" altLang="uk-UA" sz="6600" b="1" dirty="0">
                <a:solidFill>
                  <a:schemeClr val="bg1"/>
                </a:solidFill>
                <a:latin typeface="UAF Sans" pitchFamily="2" charset="-52"/>
                <a:ea typeface="UAF Sans" pitchFamily="2" charset="-52"/>
                <a:cs typeface="UAF Sans" pitchFamily="2" charset="-52"/>
              </a:rPr>
              <a:t>Питання?</a:t>
            </a:r>
            <a:endParaRPr lang="uk-UA" altLang="uk-UA" b="1" dirty="0">
              <a:solidFill>
                <a:schemeClr val="bg1"/>
              </a:solidFill>
              <a:ea typeface="UAF Sans" pitchFamily="2" charset="-52"/>
              <a:cs typeface="UAF Sans" pitchFamily="2" charset="-52"/>
            </a:endParaRPr>
          </a:p>
        </p:txBody>
      </p:sp>
      <p:pic>
        <p:nvPicPr>
          <p:cNvPr id="6" name="ДШВ">
            <a:extLst>
              <a:ext uri="{FF2B5EF4-FFF2-40B4-BE49-F238E27FC236}">
                <a16:creationId xmlns:a16="http://schemas.microsoft.com/office/drawing/2014/main" id="{90BCB0A6-A4DF-740B-CFCC-AC6ADE145B27}"/>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7" name="псих">
            <a:extLst>
              <a:ext uri="{FF2B5EF4-FFF2-40B4-BE49-F238E27FC236}">
                <a16:creationId xmlns:a16="http://schemas.microsoft.com/office/drawing/2014/main" id="{C61C0228-0ABE-BACC-4440-E6224BDE483C}"/>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sp>
        <p:nvSpPr>
          <p:cNvPr id="8" name="TextBox 7">
            <a:extLst>
              <a:ext uri="{FF2B5EF4-FFF2-40B4-BE49-F238E27FC236}">
                <a16:creationId xmlns:a16="http://schemas.microsoft.com/office/drawing/2014/main" id="{B39993C5-E671-3069-765A-B77746A072B0}"/>
              </a:ext>
            </a:extLst>
          </p:cNvPr>
          <p:cNvSpPr txBox="1"/>
          <p:nvPr/>
        </p:nvSpPr>
        <p:spPr>
          <a:xfrm>
            <a:off x="154913" y="5713803"/>
            <a:ext cx="8440447" cy="1138773"/>
          </a:xfrm>
          <a:prstGeom prst="rect">
            <a:avLst/>
          </a:prstGeom>
          <a:noFill/>
        </p:spPr>
        <p:txBody>
          <a:bodyPr wrap="square">
            <a:spAutoFit/>
          </a:bodyPr>
          <a:lstStyle/>
          <a:p>
            <a:br>
              <a:rPr lang="uk-UA" sz="1600" dirty="0">
                <a:solidFill>
                  <a:schemeClr val="bg1">
                    <a:alpha val="84000"/>
                  </a:schemeClr>
                </a:solidFill>
                <a:latin typeface="UAF Sans" pitchFamily="2" charset="-52"/>
                <a:ea typeface="UAF Sans" pitchFamily="2" charset="-52"/>
              </a:rPr>
            </a:br>
            <a:r>
              <a:rPr lang="uk-UA" sz="1600" dirty="0">
                <a:solidFill>
                  <a:schemeClr val="bg1">
                    <a:alpha val="84000"/>
                  </a:schemeClr>
                </a:solidFill>
                <a:latin typeface="UAF Sans" pitchFamily="2" charset="-52"/>
                <a:ea typeface="UAF Sans" pitchFamily="2" charset="-52"/>
              </a:rPr>
              <a:t>Заступник начальника 199 навчального центру з психологічної підтримки персонал – начальник відділення психологічної підтримки персоналу </a:t>
            </a:r>
            <a:br>
              <a:rPr lang="uk-UA" sz="1600" dirty="0">
                <a:solidFill>
                  <a:schemeClr val="bg1">
                    <a:alpha val="84000"/>
                  </a:schemeClr>
                </a:solidFill>
                <a:latin typeface="UAF Sans" pitchFamily="2" charset="-52"/>
                <a:ea typeface="UAF Sans" pitchFamily="2" charset="-52"/>
              </a:rPr>
            </a:br>
            <a:r>
              <a:rPr lang="uk-UA" b="1" dirty="0">
                <a:solidFill>
                  <a:schemeClr val="bg1">
                    <a:alpha val="84000"/>
                  </a:schemeClr>
                </a:solidFill>
                <a:latin typeface="UAF Sans" pitchFamily="2" charset="-52"/>
                <a:ea typeface="UAF Sans" pitchFamily="2" charset="-52"/>
              </a:rPr>
              <a:t>підполковник                   </a:t>
            </a:r>
            <a:r>
              <a:rPr lang="en-US" b="1" dirty="0">
                <a:solidFill>
                  <a:schemeClr val="bg1">
                    <a:alpha val="84000"/>
                  </a:schemeClr>
                </a:solidFill>
                <a:latin typeface="UAF Sans" pitchFamily="2" charset="-52"/>
                <a:ea typeface="UAF Sans" pitchFamily="2" charset="-52"/>
              </a:rPr>
              <a:t>                                                 </a:t>
            </a:r>
            <a:r>
              <a:rPr lang="uk-UA" b="1" dirty="0">
                <a:solidFill>
                  <a:schemeClr val="bg1">
                    <a:alpha val="84000"/>
                  </a:schemeClr>
                </a:solidFill>
                <a:latin typeface="UAF Sans" pitchFamily="2" charset="-52"/>
                <a:ea typeface="UAF Sans" pitchFamily="2" charset="-52"/>
              </a:rPr>
              <a:t>Дмитро </a:t>
            </a:r>
            <a:r>
              <a:rPr lang="uk-UA" b="1" cap="all" dirty="0">
                <a:solidFill>
                  <a:schemeClr val="bg1">
                    <a:alpha val="84000"/>
                  </a:schemeClr>
                </a:solidFill>
                <a:latin typeface="UAF Sans" pitchFamily="2" charset="-52"/>
                <a:ea typeface="UAF Sans" pitchFamily="2" charset="-52"/>
              </a:rPr>
              <a:t>Шимко</a:t>
            </a:r>
            <a:endParaRPr lang="uk-UA" sz="1600" b="1" cap="all" dirty="0">
              <a:solidFill>
                <a:schemeClr val="bg1">
                  <a:alpha val="84000"/>
                </a:schemeClr>
              </a:solidFill>
              <a:latin typeface="UAF Sans" pitchFamily="2" charset="-52"/>
              <a:ea typeface="UAF Sans" pitchFamily="2" charset="-52"/>
            </a:endParaRPr>
          </a:p>
        </p:txBody>
      </p:sp>
      <p:pic>
        <p:nvPicPr>
          <p:cNvPr id="3077" name="Рисунок 18">
            <a:extLst>
              <a:ext uri="{FF2B5EF4-FFF2-40B4-BE49-F238E27FC236}">
                <a16:creationId xmlns:a16="http://schemas.microsoft.com/office/drawing/2014/main" id="{26DCB01F-CB2C-3677-3BAF-FFB923B6370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61321" y="67484"/>
            <a:ext cx="2293558" cy="2066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E25C7AA4-7C02-EE85-C21A-9024E4AC922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4913" y="178877"/>
            <a:ext cx="1691662" cy="1964178"/>
          </a:xfrm>
          <a:prstGeom prst="rect">
            <a:avLst/>
          </a:prstGeom>
        </p:spPr>
      </p:pic>
    </p:spTree>
    <p:extLst>
      <p:ext uri="{BB962C8B-B14F-4D97-AF65-F5344CB8AC3E}">
        <p14:creationId xmlns:p14="http://schemas.microsoft.com/office/powerpoint/2010/main" val="1402879119"/>
      </p:ext>
    </p:extLst>
  </p:cSld>
  <p:clrMapOvr>
    <a:masterClrMapping/>
  </p:clrMapOvr>
  <p:transition spd="med">
    <p:fade/>
  </p:transition>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636</TotalTime>
  <Words>652</Words>
  <Application>Microsoft Office PowerPoint</Application>
  <PresentationFormat>Широкий екран</PresentationFormat>
  <Paragraphs>38</Paragraphs>
  <Slides>7</Slides>
  <Notes>5</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7</vt:i4>
      </vt:variant>
    </vt:vector>
  </HeadingPairs>
  <TitlesOfParts>
    <vt:vector size="12" baseType="lpstr">
      <vt:lpstr>Arial</vt:lpstr>
      <vt:lpstr>Calibri</vt:lpstr>
      <vt:lpstr>Calibri Light</vt:lpstr>
      <vt:lpstr>UAF Sans</vt:lpstr>
      <vt:lpstr>Тема Office</vt:lpstr>
      <vt:lpstr>Продовольче забезпечення</vt:lpstr>
      <vt:lpstr>Презентація PowerPoint</vt:lpstr>
      <vt:lpstr>Презентація PowerPoint</vt:lpstr>
      <vt:lpstr>Презентація PowerPoint</vt:lpstr>
      <vt:lpstr>Презентація PowerPoint</vt:lpstr>
      <vt:lpstr>Презентація PowerPoint</vt:lpstr>
      <vt:lpstr>   Дякую за увагу Питання?</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Психологічна підготовка в системі індивідуальної підготовки в Збройних Силах України</dc:title>
  <dc:creator>artarmor@gmail.com</dc:creator>
  <cp:lastModifiedBy>Вячеслав Перепелиця</cp:lastModifiedBy>
  <cp:revision>58</cp:revision>
  <dcterms:created xsi:type="dcterms:W3CDTF">2025-03-23T21:26:12Z</dcterms:created>
  <dcterms:modified xsi:type="dcterms:W3CDTF">2025-08-21T16:51:35Z</dcterms:modified>
</cp:coreProperties>
</file>