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607" r:id="rId2"/>
    <p:sldId id="611" r:id="rId3"/>
    <p:sldId id="624" r:id="rId4"/>
    <p:sldId id="623" r:id="rId5"/>
    <p:sldId id="622" r:id="rId6"/>
    <p:sldId id="621" r:id="rId7"/>
    <p:sldId id="612" r:id="rId8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CEE1F-B601-4ACC-BB5F-B3A27A267F6D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9A54FC-EE41-4429-8BCA-04B5B87250B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8555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351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163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0297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7171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621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6247B4-35B6-4F66-859F-88A0C4E71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FA12B731-B9E0-482C-B48E-5EDE8D9513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96EAB21-20BB-49BF-BB40-6F1F7FFDE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D5E88753-8DF7-4F16-960E-6F822831F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D3C889F-7C01-46B3-97CA-E84A912AF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4988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50C2B4-95E0-40D9-8BF5-C3DC24798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88E9E26-6E37-4502-B9C6-7F9CDD1D9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7F35814-CD55-4E46-A4EC-DED0F57CF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EC4FE96-88FC-4F6C-A9AB-AFAED1194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9A99DAB-2F5A-4C83-9298-7988BA9F4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6472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9235B4-3478-409A-86BB-8AE997E33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4D191D2-2022-453F-A768-2C95C37E7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B81CCF4-7D8F-48D6-A2FC-033AA2569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86C18F2-69FC-4E79-A76C-7D959C958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7623DE4-C590-4AB9-9A8E-50C9B7475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4901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FDF86-9278-43E6-B953-AEF1AA222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3979687-F733-42B2-9E16-A22B62E36B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70512930-5500-4D5D-9432-6ED8DC7A6A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D2C3C2A4-66F5-421C-8C72-CD16F8347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552F2856-7987-41B2-B97D-522C29A5F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04026F36-6CF1-4063-80DD-12DDE06A6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2135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7223C9-6D1C-42F6-B3FF-AF2869C40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83B211F-73DC-4907-8E59-B3F72394D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41A9E97-A5AF-47CC-8410-B8E6937307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C0772B80-0542-45C0-BEE6-836000DFFA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07E4E605-6991-4F15-85AA-399026651C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537C716D-D86D-4118-B9D2-85E0CC3AE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395F0344-F1C9-40BF-A96F-E195FB86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5869B9E4-276D-4B98-9ACE-E2D0F79B9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7095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0FA32D-67FB-4328-9011-15DBDD662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EC2A354D-73E6-483A-AF9E-BFF666D53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06581CAC-7C51-4D33-9A1C-31878EE9D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84676CC8-A804-49FE-A8D5-E1B39C1FF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5771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620FB5C8-6D05-48C1-8EC5-0E1A58576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E72BF3E4-E4A2-4734-AE92-56C377D8F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541EA45B-CC23-415F-9B76-208006AE8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6437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E36B97-7971-4DF0-A729-27E39DDFE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BB116EE-137F-4ABD-B64D-40BBE806C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39A692E-BAC4-4985-BAEE-DED141BCD9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6122F87-76C9-4AED-8899-EE34CF2DB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9B4D55DF-F271-4AFB-8BF1-CF2723D98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34515C1-898E-47B8-82A4-AA496A8F3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1145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256794-327B-4B3F-BC5B-6E2A5C3A1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FF2F90D9-FDC8-4648-A2E7-B90FA76F18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41411C88-E4C1-40CD-8E79-26F924ACC7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108B0D62-39EF-41D5-B06F-44B48F23A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C8C44527-7246-4EA8-B427-2D57DE32E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247F9EA-7DEE-4045-9D6B-AA22C104B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6298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6A4B68-9732-438B-B299-95044D792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5F0069B5-74F5-49CF-A29F-02814A061B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67576A5-D2B8-4041-B79B-1191727B2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66C6363-7BEA-45D2-A100-D5DD9AC01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0BBED41-220F-4FE5-A221-A28823B6E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6848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A5909162-2B5F-43D6-BC25-EFC643DE0A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7ED31DDC-CE8C-4E34-A75C-572DC8F4A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89F4AEA-E6D9-4B43-8771-3D0C84BA8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E55D5F1-F5F3-4561-A67F-B50A4B33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14B7094-DEFE-4FE0-96D4-1D522E1BB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3461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D514D065-FA59-448D-A7EC-8D0A5C2D8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381ABFF-8F1D-467B-ACD9-537D2750E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67CAD0B-81FC-40ED-9031-F5E96FDFB2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EB88A7F-9CD9-4CA5-A424-888BCA5438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2ECC163-0F50-4547-8A77-9319AA683D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4405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5">
            <a:extLst>
              <a:ext uri="{FF2B5EF4-FFF2-40B4-BE49-F238E27FC236}">
                <a16:creationId xmlns:a16="http://schemas.microsoft.com/office/drawing/2014/main" id="{C2B5220A-7954-4B3B-AA5E-FD265FC0C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483" y="-28312"/>
            <a:ext cx="12316964" cy="7082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14">
            <a:extLst>
              <a:ext uri="{FF2B5EF4-FFF2-40B4-BE49-F238E27FC236}">
                <a16:creationId xmlns:a16="http://schemas.microsoft.com/office/drawing/2014/main" id="{284FB294-69CD-48BD-A904-0AFBCA6A3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8288" y="2463806"/>
            <a:ext cx="15268575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Заголовок 1">
            <a:extLst>
              <a:ext uri="{FF2B5EF4-FFF2-40B4-BE49-F238E27FC236}">
                <a16:creationId xmlns:a16="http://schemas.microsoft.com/office/drawing/2014/main" id="{2EB5EA80-5C1B-4072-92CB-101753DC7F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96141" y="805963"/>
            <a:ext cx="7130829" cy="751419"/>
          </a:xfrm>
        </p:spPr>
        <p:txBody>
          <a:bodyPr>
            <a:noAutofit/>
          </a:bodyPr>
          <a:lstStyle/>
          <a:p>
            <a:r>
              <a:rPr lang="uk-UA" altLang="uk-UA" sz="44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Медичне обслуговування</a:t>
            </a:r>
            <a:endParaRPr lang="uk-UA" altLang="uk-UA" sz="4400" b="1" dirty="0">
              <a:solidFill>
                <a:schemeClr val="bg1"/>
              </a:solidFill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6" name="ДШВ">
            <a:extLst>
              <a:ext uri="{FF2B5EF4-FFF2-40B4-BE49-F238E27FC236}">
                <a16:creationId xmlns:a16="http://schemas.microsoft.com/office/drawing/2014/main" id="{86A11329-0E30-4D27-9CBE-B2E718DFC7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042" y="5766772"/>
            <a:ext cx="662603" cy="662603"/>
          </a:xfrm>
          <a:prstGeom prst="rect">
            <a:avLst/>
          </a:prstGeom>
        </p:spPr>
      </p:pic>
      <p:pic>
        <p:nvPicPr>
          <p:cNvPr id="7" name="псих">
            <a:extLst>
              <a:ext uri="{FF2B5EF4-FFF2-40B4-BE49-F238E27FC236}">
                <a16:creationId xmlns:a16="http://schemas.microsoft.com/office/drawing/2014/main" id="{D54C79AF-97E8-42F7-99FB-60E7B73D41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926" y="6036079"/>
            <a:ext cx="662603" cy="6626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F1DFC5-8A74-469E-8FF8-2D3E166C5329}"/>
              </a:ext>
            </a:extLst>
          </p:cNvPr>
          <p:cNvSpPr txBox="1"/>
          <p:nvPr/>
        </p:nvSpPr>
        <p:spPr>
          <a:xfrm>
            <a:off x="154913" y="5713803"/>
            <a:ext cx="8440447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uk-UA" sz="1600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</a:br>
            <a:r>
              <a:rPr lang="uk-UA" sz="1600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Заступник начальника 199 навчального центру з психологічної підтримки персонал – начальник відділення психологічної підтримки персоналу </a:t>
            </a:r>
            <a:br>
              <a:rPr lang="uk-UA" sz="1600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</a:br>
            <a:r>
              <a:rPr lang="uk-UA" b="1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підполковник                   </a:t>
            </a:r>
            <a:r>
              <a:rPr lang="en-US" b="1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                                                 </a:t>
            </a:r>
            <a:r>
              <a:rPr lang="uk-UA" b="1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Дмитро </a:t>
            </a:r>
            <a:r>
              <a:rPr lang="uk-UA" b="1" cap="all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Шимко</a:t>
            </a:r>
            <a:endParaRPr lang="uk-UA" sz="1600" b="1" cap="all" dirty="0">
              <a:solidFill>
                <a:schemeClr val="bg1">
                  <a:alpha val="84000"/>
                </a:schemeClr>
              </a:solidFill>
              <a:latin typeface="UAF Sans" pitchFamily="2" charset="-52"/>
              <a:ea typeface="UAF Sans" pitchFamily="2" charset="-52"/>
            </a:endParaRPr>
          </a:p>
        </p:txBody>
      </p:sp>
      <p:pic>
        <p:nvPicPr>
          <p:cNvPr id="3077" name="Рисунок 18">
            <a:extLst>
              <a:ext uri="{FF2B5EF4-FFF2-40B4-BE49-F238E27FC236}">
                <a16:creationId xmlns:a16="http://schemas.microsoft.com/office/drawing/2014/main" id="{30F4FD6B-16A3-4F32-AC44-37FC60AB5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1321" y="67484"/>
            <a:ext cx="2293558" cy="2066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320C4857-72DB-DB5F-94CF-8D7E2299B3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13" y="178877"/>
            <a:ext cx="1691662" cy="196417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-287386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uk-UA" altLang="en-US" sz="44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Графік роботи медичного пункту</a:t>
            </a: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951" y="185420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603" y="354156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417FA00-BF89-8ECA-BFFB-55EDF27E3847}"/>
              </a:ext>
            </a:extLst>
          </p:cNvPr>
          <p:cNvSpPr txBox="1"/>
          <p:nvPr/>
        </p:nvSpPr>
        <p:spPr>
          <a:xfrm>
            <a:off x="552163" y="1715867"/>
            <a:ext cx="1083078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400"/>
              <a:t>1) Мед.пункт працює в штатному режимі з </a:t>
            </a:r>
            <a:r>
              <a:rPr lang="uk-UA" sz="3400" b="1">
                <a:solidFill>
                  <a:srgbClr val="FF0000"/>
                </a:solidFill>
              </a:rPr>
              <a:t>7</a:t>
            </a:r>
            <a:r>
              <a:rPr lang="en-US" sz="3400" b="1">
                <a:solidFill>
                  <a:srgbClr val="FF0000"/>
                </a:solidFill>
              </a:rPr>
              <a:t>:00</a:t>
            </a:r>
            <a:r>
              <a:rPr lang="uk-UA" sz="3400" b="1">
                <a:solidFill>
                  <a:srgbClr val="FF0000"/>
                </a:solidFill>
              </a:rPr>
              <a:t> </a:t>
            </a:r>
            <a:r>
              <a:rPr lang="uk-UA" sz="3400"/>
              <a:t>до</a:t>
            </a:r>
            <a:r>
              <a:rPr lang="uk-UA" sz="3400" b="1">
                <a:solidFill>
                  <a:srgbClr val="FF0000"/>
                </a:solidFill>
              </a:rPr>
              <a:t> 21</a:t>
            </a:r>
            <a:r>
              <a:rPr lang="en-US" sz="3400" b="1">
                <a:solidFill>
                  <a:srgbClr val="FF0000"/>
                </a:solidFill>
              </a:rPr>
              <a:t>:45!</a:t>
            </a:r>
            <a:r>
              <a:rPr lang="uk-UA" sz="3400" b="1">
                <a:solidFill>
                  <a:srgbClr val="FF0000"/>
                </a:solidFill>
              </a:rPr>
              <a:t> </a:t>
            </a:r>
            <a:br>
              <a:rPr lang="en-US" sz="3400">
                <a:solidFill>
                  <a:srgbClr val="FF0000"/>
                </a:solidFill>
              </a:rPr>
            </a:br>
            <a:r>
              <a:rPr lang="uk-UA" sz="3400"/>
              <a:t>2) Право на звернення в мед.пункт має кожен курсант</a:t>
            </a:r>
            <a:r>
              <a:rPr lang="ru-UA" sz="3400"/>
              <a:t>.</a:t>
            </a:r>
            <a:br>
              <a:rPr lang="uk-UA" sz="3400"/>
            </a:br>
            <a:r>
              <a:rPr lang="uk-UA" sz="3400"/>
              <a:t>3) В ургентному </a:t>
            </a:r>
            <a:r>
              <a:rPr lang="uk-UA" sz="3400" b="1">
                <a:solidFill>
                  <a:srgbClr val="FF0000"/>
                </a:solidFill>
              </a:rPr>
              <a:t>(екстренному випадку) </a:t>
            </a:r>
            <a:r>
              <a:rPr lang="uk-UA" sz="3400"/>
              <a:t>звернутись можна в будь-який час!</a:t>
            </a:r>
            <a:br>
              <a:rPr lang="uk-UA" sz="3400"/>
            </a:br>
            <a:r>
              <a:rPr lang="uk-UA" sz="3400"/>
              <a:t>4) В медичному пункті ведуться журнали обліку хворих</a:t>
            </a:r>
            <a:r>
              <a:rPr lang="en-US" sz="3400"/>
              <a:t>,</a:t>
            </a:r>
            <a:r>
              <a:rPr lang="uk-UA" sz="3400"/>
              <a:t> тому у випадку відмови від лікування це буде </a:t>
            </a:r>
            <a:r>
              <a:rPr lang="uk-UA" sz="3400" b="1">
                <a:solidFill>
                  <a:srgbClr val="FF0000"/>
                </a:solidFill>
              </a:rPr>
              <a:t>зафіксовано в журналі!</a:t>
            </a:r>
            <a:endParaRPr lang="ru-UA" sz="3400" b="1"/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uk-UA" altLang="en-US" sz="44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Амбулаторне лікування</a:t>
            </a: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951" y="185420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603" y="354156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B83E31-741F-933C-1281-694498201A64}"/>
              </a:ext>
            </a:extLst>
          </p:cNvPr>
          <p:cNvSpPr txBox="1"/>
          <p:nvPr/>
        </p:nvSpPr>
        <p:spPr>
          <a:xfrm>
            <a:off x="289441" y="1672847"/>
            <a:ext cx="1145551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ctr"/>
            <a:r>
              <a:rPr lang="uk-UA" sz="3200" b="0" i="0">
                <a:solidFill>
                  <a:srgbClr val="001D35"/>
                </a:solidFill>
                <a:effectLst/>
                <a:latin typeface="Google Sans"/>
              </a:rPr>
              <a:t>Амбулаторне лікування — це медична допомога, яку пацієнт отримує </a:t>
            </a:r>
            <a:r>
              <a:rPr lang="uk-UA" sz="3200" b="0" i="0">
                <a:solidFill>
                  <a:srgbClr val="FF0000"/>
                </a:solidFill>
                <a:effectLst/>
                <a:latin typeface="Google Sans"/>
              </a:rPr>
              <a:t>без госпіталізації в лікарню</a:t>
            </a:r>
            <a:r>
              <a:rPr lang="uk-UA" sz="3200" b="0" i="0">
                <a:solidFill>
                  <a:srgbClr val="001D35"/>
                </a:solidFill>
                <a:effectLst/>
                <a:latin typeface="Google Sans"/>
              </a:rPr>
              <a:t>, відвідуючи лікаря в поліклініці чи вдома для консультацій, процедур, обстежень та лікувальних маніпуляцій, таких як ін'єкції чи крапельниці. </a:t>
            </a:r>
          </a:p>
          <a:p>
            <a:pPr algn="just" fontAlgn="ctr"/>
            <a:endParaRPr lang="uk-UA" sz="3200">
              <a:solidFill>
                <a:srgbClr val="001D35"/>
              </a:solidFill>
              <a:latin typeface="Google Sans"/>
            </a:endParaRPr>
          </a:p>
          <a:p>
            <a:pPr algn="just" fontAlgn="ctr"/>
            <a:r>
              <a:rPr lang="uk-UA" sz="3200" b="0" i="0">
                <a:solidFill>
                  <a:srgbClr val="001D35"/>
                </a:solidFill>
                <a:effectLst/>
                <a:latin typeface="Google Sans"/>
              </a:rPr>
              <a:t>Цей метод дозволяє пацієнту залишатися вдома, зберігати звичний спосіб життя та отримувати комплексну підтримку в знайомому оточенні, що часто сприяє психологічному одужанню. </a:t>
            </a:r>
            <a:endParaRPr lang="uk-UA" sz="3200" b="0" i="0">
              <a:solidFill>
                <a:srgbClr val="0B57D0"/>
              </a:solidFill>
              <a:effectLst/>
              <a:latin typeface="Google Sans"/>
            </a:endParaRPr>
          </a:p>
          <a:p>
            <a:br>
              <a:rPr lang="uk-UA" b="0" i="0">
                <a:solidFill>
                  <a:srgbClr val="001D35"/>
                </a:solidFill>
                <a:effectLst/>
                <a:latin typeface="Google Sans"/>
              </a:rPr>
            </a:br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91223882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uk-UA" altLang="en-US" sz="44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Стаціонарне лікування</a:t>
            </a: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951" y="185420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603" y="354156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0FEC4E-FBF0-D0C5-916E-9B8ED7C2D319}"/>
              </a:ext>
            </a:extLst>
          </p:cNvPr>
          <p:cNvSpPr txBox="1"/>
          <p:nvPr/>
        </p:nvSpPr>
        <p:spPr>
          <a:xfrm>
            <a:off x="452001" y="1534160"/>
            <a:ext cx="1128279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3200" b="0" i="0">
                <a:solidFill>
                  <a:srgbClr val="001D35"/>
                </a:solidFill>
                <a:effectLst/>
                <a:latin typeface="Google Sans"/>
              </a:rPr>
              <a:t>Стаціонарне лікування — це вид медичної допомоги, який передбачає тимчасове </a:t>
            </a:r>
            <a:r>
              <a:rPr lang="uk-UA" sz="3200" b="0" i="0">
                <a:solidFill>
                  <a:srgbClr val="FF0000"/>
                </a:solidFill>
                <a:effectLst/>
                <a:latin typeface="Google Sans"/>
              </a:rPr>
              <a:t>перебування пацієнта в медичному закладі (лікарні, клініці)</a:t>
            </a:r>
            <a:r>
              <a:rPr lang="uk-UA" sz="3200" b="0" i="0">
                <a:solidFill>
                  <a:srgbClr val="001D35"/>
                </a:solidFill>
                <a:effectLst/>
                <a:latin typeface="Google Sans"/>
              </a:rPr>
              <a:t> протягом періоду, що перевищує 24 години, з цілодобовим наглядом медичного персоналу. </a:t>
            </a:r>
          </a:p>
          <a:p>
            <a:pPr algn="just"/>
            <a:endParaRPr lang="uk-UA" sz="3200">
              <a:solidFill>
                <a:srgbClr val="001D35"/>
              </a:solidFill>
              <a:latin typeface="Google Sans"/>
            </a:endParaRPr>
          </a:p>
          <a:p>
            <a:pPr algn="just"/>
            <a:r>
              <a:rPr lang="uk-UA" sz="3200" b="0" i="0">
                <a:solidFill>
                  <a:srgbClr val="001D35"/>
                </a:solidFill>
                <a:effectLst/>
                <a:latin typeface="Google Sans"/>
              </a:rPr>
              <a:t>Це необхідно для складних випадків, коли потрібне інтенсивне лікування, постійний контроль стану здоров'я або відновлення після серйозних втручань.</a:t>
            </a:r>
            <a:endParaRPr lang="ru-UA" sz="3200"/>
          </a:p>
        </p:txBody>
      </p:sp>
    </p:spTree>
    <p:extLst>
      <p:ext uri="{BB962C8B-B14F-4D97-AF65-F5344CB8AC3E}">
        <p14:creationId xmlns:p14="http://schemas.microsoft.com/office/powerpoint/2010/main" val="1817741716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uk-UA" altLang="en-US" sz="44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Робота лазарету</a:t>
            </a: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951" y="185420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603" y="354156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65B937-0143-ECC0-41E8-2B08999D644C}"/>
              </a:ext>
            </a:extLst>
          </p:cNvPr>
          <p:cNvSpPr txBox="1"/>
          <p:nvPr/>
        </p:nvSpPr>
        <p:spPr>
          <a:xfrm>
            <a:off x="342861" y="1597729"/>
            <a:ext cx="1164336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/>
              <a:t>1)</a:t>
            </a:r>
            <a:r>
              <a:rPr lang="en-US" sz="2800"/>
              <a:t> </a:t>
            </a:r>
            <a:r>
              <a:rPr lang="uk-UA" sz="2800"/>
              <a:t>Лазарет - окреме ізоляційне приміщення (палатка) на території табору.</a:t>
            </a:r>
            <a:br>
              <a:rPr lang="uk-UA" sz="2800"/>
            </a:br>
            <a:r>
              <a:rPr lang="uk-UA" sz="2800"/>
              <a:t>2) Лазарет оглядається медиками батальйону або лікарями з навчального центру кожен ранок.</a:t>
            </a:r>
            <a:br>
              <a:rPr lang="uk-UA" sz="2800"/>
            </a:br>
            <a:r>
              <a:rPr lang="uk-UA" sz="2800"/>
              <a:t>3) В лазарет направляються курсанти з інфекційними захворюваннями для лікування в умовах спокою і щоденного догляду.</a:t>
            </a:r>
            <a:br>
              <a:rPr lang="uk-UA" sz="2800"/>
            </a:br>
            <a:endParaRPr lang="uk-UA" sz="2800"/>
          </a:p>
          <a:p>
            <a:r>
              <a:rPr lang="uk-UA" sz="2800"/>
              <a:t>За недотримання режиму лікування – виписка!</a:t>
            </a:r>
            <a:br>
              <a:rPr lang="uk-UA" sz="2800" b="1"/>
            </a:br>
            <a:br>
              <a:rPr lang="uk-UA" b="1">
                <a:solidFill>
                  <a:schemeClr val="accent4"/>
                </a:solidFill>
              </a:rPr>
            </a:br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7082880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uk-UA" altLang="en-US" sz="4400" b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Особиста гігієна курсанта</a:t>
            </a:r>
            <a:endParaRPr lang="uk-UA" altLang="en-US" sz="4400" b="1" dirty="0">
              <a:solidFill>
                <a:schemeClr val="bg1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951" y="185420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603" y="354156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33F73C6-1934-8B06-6B6E-BA956555651C}"/>
              </a:ext>
            </a:extLst>
          </p:cNvPr>
          <p:cNvSpPr txBox="1"/>
          <p:nvPr/>
        </p:nvSpPr>
        <p:spPr>
          <a:xfrm>
            <a:off x="452001" y="1559560"/>
            <a:ext cx="11231999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3200"/>
              <a:t>1) Користування засобами особистої гігієни (вологі серветки</a:t>
            </a:r>
            <a:r>
              <a:rPr lang="en-US" sz="3200"/>
              <a:t>,</a:t>
            </a:r>
            <a:r>
              <a:rPr lang="uk-UA" sz="3200"/>
              <a:t> туалетний папір</a:t>
            </a:r>
            <a:r>
              <a:rPr lang="en-US" sz="3200"/>
              <a:t>,</a:t>
            </a:r>
            <a:r>
              <a:rPr lang="uk-UA" sz="3200"/>
              <a:t> вушні палички</a:t>
            </a:r>
            <a:r>
              <a:rPr lang="en-US" sz="3200"/>
              <a:t>,</a:t>
            </a:r>
            <a:r>
              <a:rPr lang="uk-UA" sz="3200"/>
              <a:t> зубна паста і щітка);</a:t>
            </a:r>
          </a:p>
          <a:p>
            <a:pPr algn="just"/>
            <a:r>
              <a:rPr lang="en-US" sz="3200"/>
              <a:t>2) </a:t>
            </a:r>
            <a:r>
              <a:rPr lang="uk-UA" sz="3200"/>
              <a:t>Дотримання правил гігієни - миття рук і обличчя перед прийомом їжі;</a:t>
            </a:r>
          </a:p>
          <a:p>
            <a:pPr algn="just"/>
            <a:r>
              <a:rPr lang="uk-UA" sz="3200"/>
              <a:t>3) Наявність власної чашки</a:t>
            </a:r>
            <a:r>
              <a:rPr lang="en-US" sz="3200"/>
              <a:t>,</a:t>
            </a:r>
            <a:r>
              <a:rPr lang="uk-UA" sz="3200"/>
              <a:t> ложки (бажано);</a:t>
            </a:r>
          </a:p>
          <a:p>
            <a:pPr algn="just"/>
            <a:r>
              <a:rPr lang="uk-UA" sz="3200"/>
              <a:t>4) Щоденний душ і прання речей (за потреби);</a:t>
            </a:r>
          </a:p>
          <a:p>
            <a:pPr algn="just"/>
            <a:r>
              <a:rPr lang="uk-UA" sz="3200"/>
              <a:t>5) Воду</a:t>
            </a:r>
            <a:r>
              <a:rPr lang="en-US" sz="3200"/>
              <a:t>,</a:t>
            </a:r>
            <a:r>
              <a:rPr lang="uk-UA" sz="3200"/>
              <a:t> яка використовується в якості питної для чаю має бути кипяченою.</a:t>
            </a:r>
          </a:p>
          <a:p>
            <a:pPr algn="just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63580461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14466-5396-746B-D81E-0D2C9A5F9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5">
            <a:extLst>
              <a:ext uri="{FF2B5EF4-FFF2-40B4-BE49-F238E27FC236}">
                <a16:creationId xmlns:a16="http://schemas.microsoft.com/office/drawing/2014/main" id="{CB0244F2-30A1-E80E-3AD5-A7840F824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483" y="-28312"/>
            <a:ext cx="12316964" cy="7082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14">
            <a:extLst>
              <a:ext uri="{FF2B5EF4-FFF2-40B4-BE49-F238E27FC236}">
                <a16:creationId xmlns:a16="http://schemas.microsoft.com/office/drawing/2014/main" id="{5B33FDCF-7007-5F75-1E53-EC1AB47FE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8288" y="2463806"/>
            <a:ext cx="15268575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Заголовок 1">
            <a:extLst>
              <a:ext uri="{FF2B5EF4-FFF2-40B4-BE49-F238E27FC236}">
                <a16:creationId xmlns:a16="http://schemas.microsoft.com/office/drawing/2014/main" id="{36F256FC-73FC-85D8-654F-BC2EE0D1D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636" y="241765"/>
            <a:ext cx="7745685" cy="1857746"/>
          </a:xfrm>
        </p:spPr>
        <p:txBody>
          <a:bodyPr>
            <a:noAutofit/>
          </a:bodyPr>
          <a:lstStyle/>
          <a:p>
            <a:br>
              <a:rPr lang="uk-UA" altLang="uk-UA" sz="54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</a:br>
            <a:br>
              <a:rPr lang="uk-UA" altLang="uk-UA" sz="54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</a:br>
            <a:br>
              <a:rPr lang="uk-UA" altLang="uk-UA" sz="54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</a:br>
            <a:r>
              <a:rPr lang="uk-UA" altLang="uk-UA" sz="66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Дякую за увагу</a:t>
            </a:r>
            <a:br>
              <a:rPr lang="uk-UA" altLang="uk-UA" sz="66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</a:br>
            <a:r>
              <a:rPr lang="uk-UA" altLang="uk-UA" sz="66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Питання?</a:t>
            </a:r>
            <a:endParaRPr lang="uk-UA" altLang="uk-UA" b="1" dirty="0">
              <a:solidFill>
                <a:schemeClr val="bg1"/>
              </a:solidFill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6" name="ДШВ">
            <a:extLst>
              <a:ext uri="{FF2B5EF4-FFF2-40B4-BE49-F238E27FC236}">
                <a16:creationId xmlns:a16="http://schemas.microsoft.com/office/drawing/2014/main" id="{90BCB0A6-A4DF-740B-CFCC-AC6ADE145B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042" y="5766772"/>
            <a:ext cx="662603" cy="662603"/>
          </a:xfrm>
          <a:prstGeom prst="rect">
            <a:avLst/>
          </a:prstGeom>
        </p:spPr>
      </p:pic>
      <p:pic>
        <p:nvPicPr>
          <p:cNvPr id="7" name="псих">
            <a:extLst>
              <a:ext uri="{FF2B5EF4-FFF2-40B4-BE49-F238E27FC236}">
                <a16:creationId xmlns:a16="http://schemas.microsoft.com/office/drawing/2014/main" id="{C61C0228-0ABE-BACC-4440-E6224BDE48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926" y="6036079"/>
            <a:ext cx="662603" cy="6626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9993C5-E671-3069-765A-B77746A072B0}"/>
              </a:ext>
            </a:extLst>
          </p:cNvPr>
          <p:cNvSpPr txBox="1"/>
          <p:nvPr/>
        </p:nvSpPr>
        <p:spPr>
          <a:xfrm>
            <a:off x="154913" y="5713803"/>
            <a:ext cx="8440447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uk-UA" sz="1600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</a:br>
            <a:r>
              <a:rPr lang="uk-UA" sz="1600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Заступник начальника 199 навчального центру з психологічної підтримки персонал – начальник відділення психологічної підтримки персоналу </a:t>
            </a:r>
            <a:br>
              <a:rPr lang="uk-UA" sz="1600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</a:br>
            <a:r>
              <a:rPr lang="uk-UA" b="1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підполковник                   </a:t>
            </a:r>
            <a:r>
              <a:rPr lang="en-US" b="1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                                                 </a:t>
            </a:r>
            <a:r>
              <a:rPr lang="uk-UA" b="1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Дмитро </a:t>
            </a:r>
            <a:r>
              <a:rPr lang="uk-UA" b="1" cap="all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Шимко</a:t>
            </a:r>
            <a:endParaRPr lang="uk-UA" sz="1600" b="1" cap="all" dirty="0">
              <a:solidFill>
                <a:schemeClr val="bg1">
                  <a:alpha val="84000"/>
                </a:schemeClr>
              </a:solidFill>
              <a:latin typeface="UAF Sans" pitchFamily="2" charset="-52"/>
              <a:ea typeface="UAF Sans" pitchFamily="2" charset="-52"/>
            </a:endParaRPr>
          </a:p>
        </p:txBody>
      </p:sp>
      <p:pic>
        <p:nvPicPr>
          <p:cNvPr id="3077" name="Рисунок 18">
            <a:extLst>
              <a:ext uri="{FF2B5EF4-FFF2-40B4-BE49-F238E27FC236}">
                <a16:creationId xmlns:a16="http://schemas.microsoft.com/office/drawing/2014/main" id="{26DCB01F-CB2C-3677-3BAF-FFB923B63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1321" y="67484"/>
            <a:ext cx="2293558" cy="2066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E25C7AA4-7C02-EE85-C21A-9024E4AC92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13" y="178877"/>
            <a:ext cx="1691662" cy="196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879119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385</Words>
  <Application>Microsoft Office PowerPoint</Application>
  <PresentationFormat>Широкий екран</PresentationFormat>
  <Paragraphs>29</Paragraphs>
  <Slides>7</Slides>
  <Notes>5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Google Sans</vt:lpstr>
      <vt:lpstr>UAF Sans</vt:lpstr>
      <vt:lpstr>Тема Office</vt:lpstr>
      <vt:lpstr>Медичне обслуговування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   Дякую за увагу Питання?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Психологічна підготовка в системі індивідуальної підготовки в Збройних Силах України</dc:title>
  <dc:creator>artarmor@gmail.com</dc:creator>
  <cp:lastModifiedBy>Вячеслав Перепелиця</cp:lastModifiedBy>
  <cp:revision>57</cp:revision>
  <dcterms:created xsi:type="dcterms:W3CDTF">2025-03-23T21:26:12Z</dcterms:created>
  <dcterms:modified xsi:type="dcterms:W3CDTF">2025-08-21T17:05:52Z</dcterms:modified>
</cp:coreProperties>
</file>