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607" r:id="rId2"/>
    <p:sldId id="611" r:id="rId3"/>
    <p:sldId id="619" r:id="rId4"/>
    <p:sldId id="620" r:id="rId5"/>
    <p:sldId id="621" r:id="rId6"/>
    <p:sldId id="622" r:id="rId7"/>
    <p:sldId id="613" r:id="rId8"/>
    <p:sldId id="614" r:id="rId9"/>
    <p:sldId id="615" r:id="rId10"/>
    <p:sldId id="616" r:id="rId11"/>
    <p:sldId id="612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CEE1F-B601-4ACC-BB5F-B3A27A267F6D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A54FC-EE41-4429-8BCA-04B5B87250B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8555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351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1E993-557F-1B78-FF46-91638B943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8D90F2A1-42B7-5862-5E04-49EF829874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7A7B09A5-D6F1-B639-C13F-178E60FE5B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4CAA915-B176-097D-1778-28B360AAB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2377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EE7BF-1564-F987-D68F-8F10CFD5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1E02F274-D5BD-0CBE-206C-47CA3CD670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6E0A0CFC-4943-0CC0-6D1D-D2FDC6339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888C039-C415-C422-9889-8EE51A33D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891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18426-632D-7BED-20C5-7D7032A4A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3A1D3982-A7F5-BEA2-E9D0-6E18E3C1A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E7CB20F5-E99B-BA28-D221-2AB79AED6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A2282A0-CF21-1466-B7F1-16837B2FD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2960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08D71-5EBA-CE4F-89D4-001163A24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9F7F4FCB-2671-421C-FE79-1C042FB41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E90C6D22-97AE-6678-0633-ABEB7EDE1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7A3D9EB-56B8-0383-BBE7-5F84B66D2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2877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852C2-0F45-3548-60AE-55AEB082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D9EE3E95-DD56-FD9E-21F2-5C0306513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7CBC51FF-5627-5F49-B528-E27743778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6FC9866-707A-32E7-C769-7649A4A5D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8302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63297-7986-135A-F990-51566D142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EF0C4960-2540-9075-2DB5-7F5DF1A75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399A3D76-3661-8243-F16F-1DCEF4FEA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BA3093D1-BA5E-2096-07C1-EE31AD798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7505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8266D-F8A2-F6DD-DBD8-2C6677720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50C2CE46-41F7-14F8-21B2-DD905D504C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CB780CFF-F0A0-FABD-3378-E18AA1BB6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003DD4E-315C-8DF6-6765-26A9AC23C7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1542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287B9-52F1-9573-E17F-1C7BA334F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B031B490-8173-7724-980B-1E06D27ECC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DD442D6E-9C8D-50E4-1304-B30F8E107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3972796-E619-035F-DB61-1DD3720A03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3399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247B4-35B6-4F66-859F-88A0C4E71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A12B731-B9E0-482C-B48E-5EDE8D951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6EAB21-20BB-49BF-BB40-6F1F7FFDE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5E88753-8DF7-4F16-960E-6F822831F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D3C889F-7C01-46B3-97CA-E84A912A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988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0C2B4-95E0-40D9-8BF5-C3DC2479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88E9E26-6E37-4502-B9C6-7F9CDD1D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7F35814-CD55-4E46-A4EC-DED0F57CF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EC4FE96-88FC-4F6C-A9AB-AFAED1194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9A99DAB-2F5A-4C83-9298-7988BA9F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647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235B4-3478-409A-86BB-8AE997E3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4D191D2-2022-453F-A768-2C95C37E7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B81CCF4-7D8F-48D6-A2FC-033AA256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86C18F2-69FC-4E79-A76C-7D959C95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7623DE4-C590-4AB9-9A8E-50C9B747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490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FDF86-9278-43E6-B953-AEF1AA22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3979687-F733-42B2-9E16-A22B62E36B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0512930-5500-4D5D-9432-6ED8DC7A6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2C3C2A4-66F5-421C-8C72-CD16F834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52F2856-7987-41B2-B97D-522C29A5F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4026F36-6CF1-4063-80DD-12DDE06A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213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223C9-6D1C-42F6-B3FF-AF2869C4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83B211F-73DC-4907-8E59-B3F72394D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41A9E97-A5AF-47CC-8410-B8E693730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0772B80-0542-45C0-BEE6-836000DFFA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7E4E605-6991-4F15-85AA-399026651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537C716D-D86D-4118-B9D2-85E0CC3A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95F0344-F1C9-40BF-A96F-E195FB86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869B9E4-276D-4B98-9ACE-E2D0F79B9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709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FA32D-67FB-4328-9011-15DBDD66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EC2A354D-73E6-483A-AF9E-BFF666D53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6581CAC-7C51-4D33-9A1C-31878EE9D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4676CC8-A804-49FE-A8D5-E1B39C1F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771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20FB5C8-6D05-48C1-8EC5-0E1A58576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72BF3E4-E4A2-4734-AE92-56C377D8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41EA45B-CC23-415F-9B76-208006AE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643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36B97-7971-4DF0-A729-27E39DDF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BB116EE-137F-4ABD-B64D-40BBE806C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39A692E-BAC4-4985-BAEE-DED141BCD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6122F87-76C9-4AED-8899-EE34CF2DB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B4D55DF-F271-4AFB-8BF1-CF2723D9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34515C1-898E-47B8-82A4-AA496A8F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14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56794-327B-4B3F-BC5B-6E2A5C3A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F2F90D9-FDC8-4648-A2E7-B90FA76F1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1411C88-E4C1-40CD-8E79-26F924ACC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08B0D62-39EF-41D5-B06F-44B48F23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8C44527-7246-4EA8-B427-2D57DE32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247F9EA-7DEE-4045-9D6B-AA22C104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629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A4B68-9732-438B-B299-95044D79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F0069B5-74F5-49CF-A29F-02814A061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67576A5-D2B8-4041-B79B-1191727B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66C6363-7BEA-45D2-A100-D5DD9AC0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BBED41-220F-4FE5-A221-A28823B6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6848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909162-2B5F-43D6-BC25-EFC643DE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ED31DDC-CE8C-4E34-A75C-572DC8F4A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89F4AEA-E6D9-4B43-8771-3D0C84BA8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55D5F1-F5F3-4561-A67F-B50A4B33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14B7094-DEFE-4FE0-96D4-1D522E1BB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46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514D065-FA59-448D-A7EC-8D0A5C2D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381ABFF-8F1D-467B-ACD9-537D2750E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67CAD0B-81FC-40ED-9031-F5E96FDFB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B88A7F-9CD9-4CA5-A424-888BCA543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2ECC163-0F50-4547-8A77-9319AA683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440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>
            <a:extLst>
              <a:ext uri="{FF2B5EF4-FFF2-40B4-BE49-F238E27FC236}">
                <a16:creationId xmlns:a16="http://schemas.microsoft.com/office/drawing/2014/main" id="{C2B5220A-7954-4B3B-AA5E-FD265FC0C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>
            <a:extLst>
              <a:ext uri="{FF2B5EF4-FFF2-40B4-BE49-F238E27FC236}">
                <a16:creationId xmlns:a16="http://schemas.microsoft.com/office/drawing/2014/main" id="{284FB294-69CD-48BD-A904-0AFBCA6A3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Заголовок 1">
            <a:extLst>
              <a:ext uri="{FF2B5EF4-FFF2-40B4-BE49-F238E27FC236}">
                <a16:creationId xmlns:a16="http://schemas.microsoft.com/office/drawing/2014/main" id="{2EB5EA80-5C1B-4072-92CB-101753DC7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636" y="683977"/>
            <a:ext cx="7745685" cy="1219428"/>
          </a:xfrm>
        </p:spPr>
        <p:txBody>
          <a:bodyPr>
            <a:noAutofit/>
          </a:bodyPr>
          <a:lstStyle/>
          <a:p>
            <a:br>
              <a:rPr lang="uk-UA" altLang="uk-UA" sz="28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28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28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uk-UA" sz="3200" b="1" dirty="0">
              <a:solidFill>
                <a:schemeClr val="bg1"/>
              </a:solidFill>
              <a:latin typeface="UAF Sans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6" name="ДШВ">
            <a:extLst>
              <a:ext uri="{FF2B5EF4-FFF2-40B4-BE49-F238E27FC236}">
                <a16:creationId xmlns:a16="http://schemas.microsoft.com/office/drawing/2014/main" id="{86A11329-0E30-4D27-9CBE-B2E718DFC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7" name="псих">
            <a:extLst>
              <a:ext uri="{FF2B5EF4-FFF2-40B4-BE49-F238E27FC236}">
                <a16:creationId xmlns:a16="http://schemas.microsoft.com/office/drawing/2014/main" id="{D54C79AF-97E8-42F7-99FB-60E7B73D41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F1DFC5-8A74-469E-8FF8-2D3E166C5329}"/>
              </a:ext>
            </a:extLst>
          </p:cNvPr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підполковник                   </a:t>
            </a:r>
            <a:r>
              <a:rPr lang="en-US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                                                 </a:t>
            </a: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Дмитро </a:t>
            </a:r>
            <a:r>
              <a:rPr lang="uk-UA" b="1" cap="all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Шимко</a:t>
            </a:r>
            <a:endParaRPr lang="uk-UA" sz="1600" b="1" cap="all" dirty="0">
              <a:solidFill>
                <a:schemeClr val="bg1">
                  <a:alpha val="84000"/>
                </a:schemeClr>
              </a:solidFill>
              <a:latin typeface="UAF Sans" pitchFamily="2" charset="-52"/>
              <a:ea typeface="UAF Sans" pitchFamily="2" charset="-52"/>
            </a:endParaRPr>
          </a:p>
        </p:txBody>
      </p:sp>
      <p:pic>
        <p:nvPicPr>
          <p:cNvPr id="3077" name="Рисунок 18">
            <a:extLst>
              <a:ext uri="{FF2B5EF4-FFF2-40B4-BE49-F238E27FC236}">
                <a16:creationId xmlns:a16="http://schemas.microsoft.com/office/drawing/2014/main" id="{30F4FD6B-16A3-4F32-AC44-37FC60AB5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320C4857-72DB-DB5F-94CF-8D7E2299B3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13" y="178877"/>
            <a:ext cx="1691662" cy="196417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EE8FA5-74B1-44CA-B3BF-6E9985C60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2594DEBB-DEAE-88E4-F9E5-98A017C7E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22" y="6343652"/>
            <a:ext cx="12054915" cy="155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uk-UA" altLang="en-US" sz="2000" b="1" dirty="0">
              <a:solidFill>
                <a:srgbClr val="771515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FD2026-3966-843D-9CF1-1198530CC79F}"/>
              </a:ext>
            </a:extLst>
          </p:cNvPr>
          <p:cNvSpPr txBox="1"/>
          <p:nvPr/>
        </p:nvSpPr>
        <p:spPr>
          <a:xfrm>
            <a:off x="38063" y="1383869"/>
            <a:ext cx="12153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1. </a:t>
            </a:r>
            <a:r>
              <a:rPr lang="uk-UA" b="1" dirty="0">
                <a:latin typeface="UAF Sans"/>
              </a:rPr>
              <a:t>Нормативна</a:t>
            </a:r>
            <a:r>
              <a:rPr lang="uk-UA" b="1" dirty="0"/>
              <a:t> основа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03CF362-8664-9003-BC96-C3A17FD74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246" y="2755297"/>
            <a:ext cx="1195669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«Про державні гарантії соціального захисту військовослужбовців, які беруть участь у бойових діях».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Конституція України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ст. 17 – Держава забезпечує соціальний захист військових та їхніх сімей;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ст. 46 – кожен має право на соціальний захист у разі втрати працездатності, хвороби, втрати годувальника.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Основні закони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«Про соціальний і правовий захист військовослужбовців та членів їх сімей»;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«Про статус ветеранів війни, гарантії їх соціального захисту»;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«Про пенсійне забезпечення осіб, звільнених з військової служби»;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F947E-537B-484D-B4B6-5C1861E0F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7E5153-CF0F-22DC-6348-096CFE69FF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3DAF5768-6C69-6DF7-1D8B-F0699C2B3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696B0EF7-0BA3-6AE4-63A1-87C17525BC8F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C52A668-C45E-F2CC-429C-B2C707A595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64058CFE-E902-F9E2-909B-68C2F46DBB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95F81FE-0D03-AB0F-D5BE-6137B6FE9A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D4936FD6-C438-470D-69EF-810A71BA2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40B0D4-B05B-27D0-B155-043114A48AE3}"/>
              </a:ext>
            </a:extLst>
          </p:cNvPr>
          <p:cNvSpPr txBox="1"/>
          <p:nvPr/>
        </p:nvSpPr>
        <p:spPr>
          <a:xfrm>
            <a:off x="49510" y="1383869"/>
            <a:ext cx="120929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UAF Sans"/>
              </a:rPr>
              <a:t>2. Грошове забезпечення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F5543-F809-201A-946F-536374D09F34}"/>
              </a:ext>
            </a:extLst>
          </p:cNvPr>
          <p:cNvSpPr txBox="1"/>
          <p:nvPr/>
        </p:nvSpPr>
        <p:spPr>
          <a:xfrm>
            <a:off x="197246" y="2158762"/>
            <a:ext cx="117433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2400" b="1" dirty="0">
                <a:latin typeface="UAF Sans"/>
              </a:rPr>
              <a:t>Права військовослужбовця</a:t>
            </a:r>
            <a:r>
              <a:rPr lang="uk-UA" sz="2400" dirty="0">
                <a:latin typeface="UAF Sans"/>
              </a:rPr>
              <a:t>:</a:t>
            </a:r>
          </a:p>
          <a:p>
            <a:r>
              <a:rPr lang="uk-UA" sz="2400" dirty="0">
                <a:latin typeface="UAF Sans"/>
              </a:rPr>
              <a:t>щомісячне грошове забезпечення (посадовий оклад, оклад за званням, надбавки за вислугу, умови служби, бойові дії);</a:t>
            </a:r>
          </a:p>
          <a:p>
            <a:r>
              <a:rPr lang="uk-UA" sz="2400" dirty="0">
                <a:latin typeface="UAF Sans"/>
              </a:rPr>
              <a:t>одноразова грошова допомога при звільненні;</a:t>
            </a:r>
          </a:p>
          <a:p>
            <a:r>
              <a:rPr lang="uk-UA" sz="2400" dirty="0">
                <a:latin typeface="UAF Sans"/>
              </a:rPr>
              <a:t>компенсації за речове майно, відрядження, харчування.</a:t>
            </a:r>
          </a:p>
          <a:p>
            <a:endParaRPr lang="uk-UA" sz="2400" dirty="0">
              <a:latin typeface="UAF Sans"/>
            </a:endParaRPr>
          </a:p>
          <a:p>
            <a:pPr>
              <a:buNone/>
            </a:pPr>
            <a:r>
              <a:rPr lang="ru-RU" sz="2400" b="1" dirty="0" err="1">
                <a:latin typeface="UAF Sans"/>
              </a:rPr>
              <a:t>Типовий</a:t>
            </a:r>
            <a:r>
              <a:rPr lang="ru-RU" sz="2400" b="1" dirty="0">
                <a:latin typeface="UAF Sans"/>
              </a:rPr>
              <a:t> п</a:t>
            </a:r>
            <a:r>
              <a:rPr lang="uk-UA" sz="2400" b="1" dirty="0" err="1">
                <a:latin typeface="UAF Sans"/>
              </a:rPr>
              <a:t>орядок</a:t>
            </a:r>
            <a:r>
              <a:rPr lang="uk-UA" sz="2400" b="1" dirty="0">
                <a:latin typeface="UAF Sans"/>
              </a:rPr>
              <a:t> звернення за наявності об’єктивних підстав</a:t>
            </a:r>
            <a:r>
              <a:rPr lang="uk-UA" sz="2400" dirty="0">
                <a:latin typeface="UAF Sans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Подати рапорт у військовій частині;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Перевірити нарахування у фінансовій службі;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У разі помилок – скарга до МОУ або до суду.</a:t>
            </a:r>
          </a:p>
        </p:txBody>
      </p:sp>
    </p:spTree>
    <p:extLst>
      <p:ext uri="{BB962C8B-B14F-4D97-AF65-F5344CB8AC3E}">
        <p14:creationId xmlns:p14="http://schemas.microsoft.com/office/powerpoint/2010/main" val="110033289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9062C-CCB4-CB77-1AB4-A77A9AA19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AC4AC6-3CC0-B822-20AF-B0144714BE7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B14BB3C9-B9BB-D8B2-E07D-B50DF149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A7C4D2E0-7669-AFCE-3D05-DCDFC56086B0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25D570F0-A470-A82F-189D-9A4ECA4584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F8DFBD10-6005-8435-CACF-814F1CE7D1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D1DC6E8-31AA-4F91-ABB9-F0A3E5DA22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EC9963B9-53B5-A6DE-9984-479FDA0D1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586764-24A1-76FE-CB8F-1879A1567413}"/>
              </a:ext>
            </a:extLst>
          </p:cNvPr>
          <p:cNvSpPr txBox="1"/>
          <p:nvPr/>
        </p:nvSpPr>
        <p:spPr>
          <a:xfrm>
            <a:off x="0" y="1383869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UAF Sans"/>
              </a:rPr>
              <a:t>3. Житлове забезпечення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345629-FAC7-728A-7708-BC2FE7DA80EF}"/>
              </a:ext>
            </a:extLst>
          </p:cNvPr>
          <p:cNvSpPr txBox="1"/>
          <p:nvPr/>
        </p:nvSpPr>
        <p:spPr>
          <a:xfrm>
            <a:off x="117696" y="1797788"/>
            <a:ext cx="1056123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latin typeface="UAF Sans"/>
              </a:rPr>
              <a:t>Права</a:t>
            </a:r>
            <a:r>
              <a:rPr lang="ru-RU" sz="2400" dirty="0">
                <a:latin typeface="UAF Sans"/>
              </a:rPr>
              <a:t>:</a:t>
            </a:r>
          </a:p>
          <a:p>
            <a:r>
              <a:rPr lang="ru-RU" sz="2400" dirty="0">
                <a:latin typeface="UAF Sans"/>
              </a:rPr>
              <a:t>право на </a:t>
            </a:r>
            <a:r>
              <a:rPr lang="ru-RU" sz="2400" dirty="0" err="1">
                <a:latin typeface="UAF Sans"/>
              </a:rPr>
              <a:t>службове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житло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або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грошову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компенсацію</a:t>
            </a:r>
            <a:r>
              <a:rPr lang="ru-RU" sz="2400" dirty="0">
                <a:latin typeface="UAF Sans"/>
              </a:rPr>
              <a:t> за </a:t>
            </a:r>
            <a:r>
              <a:rPr lang="ru-RU" sz="2400" dirty="0" err="1">
                <a:latin typeface="UAF Sans"/>
              </a:rPr>
              <a:t>оренду</a:t>
            </a:r>
            <a:r>
              <a:rPr lang="ru-RU" sz="2400" dirty="0">
                <a:latin typeface="UAF Sans"/>
              </a:rPr>
              <a:t>;</a:t>
            </a:r>
          </a:p>
          <a:p>
            <a:r>
              <a:rPr lang="ru-RU" sz="2400" dirty="0">
                <a:latin typeface="UAF Sans"/>
              </a:rPr>
              <a:t>право на постановку на </a:t>
            </a:r>
            <a:r>
              <a:rPr lang="ru-RU" sz="2400" dirty="0" err="1">
                <a:latin typeface="UAF Sans"/>
              </a:rPr>
              <a:t>квартирний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облік</a:t>
            </a:r>
            <a:r>
              <a:rPr lang="ru-RU" sz="2400" dirty="0">
                <a:latin typeface="UAF Sans"/>
              </a:rPr>
              <a:t>;</a:t>
            </a:r>
          </a:p>
          <a:p>
            <a:r>
              <a:rPr lang="ru-RU" sz="2400" dirty="0">
                <a:latin typeface="UAF Sans"/>
              </a:rPr>
              <a:t>право на </a:t>
            </a:r>
            <a:r>
              <a:rPr lang="ru-RU" sz="2400" dirty="0" err="1">
                <a:latin typeface="UAF Sans"/>
              </a:rPr>
              <a:t>пільговий</a:t>
            </a:r>
            <a:r>
              <a:rPr lang="ru-RU" sz="2400" dirty="0">
                <a:latin typeface="UAF Sans"/>
              </a:rPr>
              <a:t> кредит на </a:t>
            </a:r>
            <a:r>
              <a:rPr lang="ru-RU" sz="2400" dirty="0" err="1">
                <a:latin typeface="UAF Sans"/>
              </a:rPr>
              <a:t>житло</a:t>
            </a:r>
            <a:r>
              <a:rPr lang="ru-RU" sz="2400" dirty="0">
                <a:latin typeface="UAF Sans"/>
              </a:rPr>
              <a:t>.</a:t>
            </a:r>
            <a:endParaRPr lang="en-US" sz="2400" dirty="0">
              <a:latin typeface="UAF Sans"/>
            </a:endParaRPr>
          </a:p>
          <a:p>
            <a:endParaRPr lang="ru-RU" sz="2400" dirty="0">
              <a:latin typeface="UAF Sans"/>
            </a:endParaRPr>
          </a:p>
          <a:p>
            <a:pPr>
              <a:buNone/>
            </a:pPr>
            <a:r>
              <a:rPr lang="ru-RU" sz="2400" b="1" dirty="0" err="1">
                <a:latin typeface="UAF Sans"/>
              </a:rPr>
              <a:t>Типовий</a:t>
            </a:r>
            <a:r>
              <a:rPr lang="ru-RU" sz="2400" b="1" dirty="0">
                <a:latin typeface="UAF Sans"/>
              </a:rPr>
              <a:t> п</a:t>
            </a:r>
            <a:r>
              <a:rPr lang="uk-UA" sz="2400" b="1" dirty="0" err="1">
                <a:latin typeface="UAF Sans"/>
              </a:rPr>
              <a:t>орядок</a:t>
            </a:r>
            <a:r>
              <a:rPr lang="uk-UA" sz="2400" b="1" dirty="0">
                <a:latin typeface="UAF Sans"/>
              </a:rPr>
              <a:t> звернення за наявності об’єктивних </a:t>
            </a:r>
            <a:r>
              <a:rPr lang="ru-RU" sz="2400" b="1" dirty="0">
                <a:latin typeface="UAF Sans"/>
              </a:rPr>
              <a:t>п</a:t>
            </a:r>
            <a:r>
              <a:rPr lang="uk-UA" sz="2400" b="1" dirty="0" err="1">
                <a:latin typeface="UAF Sans"/>
              </a:rPr>
              <a:t>ідстав</a:t>
            </a:r>
            <a:r>
              <a:rPr lang="uk-UA" sz="2400" dirty="0">
                <a:latin typeface="UAF Sans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sz="2400" dirty="0">
                <a:latin typeface="UAF Sans"/>
              </a:rPr>
              <a:t>Подати рапорт командиру </a:t>
            </a:r>
            <a:r>
              <a:rPr lang="ru-RU" sz="2400" dirty="0" err="1">
                <a:latin typeface="UAF Sans"/>
              </a:rPr>
              <a:t>частини</a:t>
            </a:r>
            <a:r>
              <a:rPr lang="ru-RU" sz="2400" dirty="0">
                <a:latin typeface="UAF Sans"/>
              </a:rPr>
              <a:t>;</a:t>
            </a:r>
          </a:p>
          <a:p>
            <a:pPr>
              <a:buFont typeface="+mj-lt"/>
              <a:buAutoNum type="arabicPeriod"/>
            </a:pPr>
            <a:r>
              <a:rPr lang="ru-RU" sz="2400" dirty="0" err="1">
                <a:latin typeface="UAF Sans"/>
              </a:rPr>
              <a:t>Надати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документи</a:t>
            </a:r>
            <a:r>
              <a:rPr lang="ru-RU" sz="2400" dirty="0">
                <a:latin typeface="UAF Sans"/>
              </a:rPr>
              <a:t> (</a:t>
            </a:r>
            <a:r>
              <a:rPr lang="ru-RU" sz="2400" dirty="0" err="1">
                <a:latin typeface="UAF Sans"/>
              </a:rPr>
              <a:t>довідка</a:t>
            </a:r>
            <a:r>
              <a:rPr lang="ru-RU" sz="2400" dirty="0">
                <a:latin typeface="UAF Sans"/>
              </a:rPr>
              <a:t> про склад </a:t>
            </a:r>
            <a:r>
              <a:rPr lang="ru-RU" sz="2400" dirty="0" err="1">
                <a:latin typeface="UAF Sans"/>
              </a:rPr>
              <a:t>сім’ї</a:t>
            </a:r>
            <a:r>
              <a:rPr lang="ru-RU" sz="2400" dirty="0">
                <a:latin typeface="UAF Sans"/>
              </a:rPr>
              <a:t>, </a:t>
            </a:r>
            <a:r>
              <a:rPr lang="ru-RU" sz="2400" dirty="0" err="1">
                <a:latin typeface="UAF Sans"/>
              </a:rPr>
              <a:t>житлові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умови</a:t>
            </a:r>
            <a:r>
              <a:rPr lang="ru-RU" sz="2400" dirty="0">
                <a:latin typeface="UAF Sans"/>
              </a:rPr>
              <a:t>, </a:t>
            </a:r>
            <a:r>
              <a:rPr lang="ru-RU" sz="2400" dirty="0" err="1">
                <a:latin typeface="UAF Sans"/>
              </a:rPr>
              <a:t>свідоцтво</a:t>
            </a:r>
            <a:r>
              <a:rPr lang="ru-RU" sz="2400" dirty="0">
                <a:latin typeface="UAF Sans"/>
              </a:rPr>
              <a:t> про </a:t>
            </a:r>
            <a:r>
              <a:rPr lang="ru-RU" sz="2400" dirty="0" err="1">
                <a:latin typeface="UAF Sans"/>
              </a:rPr>
              <a:t>шлюб</a:t>
            </a:r>
            <a:r>
              <a:rPr lang="ru-RU" sz="2400" dirty="0">
                <a:latin typeface="UAF Sans"/>
              </a:rPr>
              <a:t>/</a:t>
            </a:r>
            <a:r>
              <a:rPr lang="ru-RU" sz="2400" dirty="0" err="1">
                <a:latin typeface="UAF Sans"/>
              </a:rPr>
              <a:t>дітей</a:t>
            </a:r>
            <a:r>
              <a:rPr lang="ru-RU" sz="2400" dirty="0">
                <a:latin typeface="UAF Sans"/>
              </a:rPr>
              <a:t>);</a:t>
            </a:r>
          </a:p>
          <a:p>
            <a:pPr>
              <a:buFont typeface="+mj-lt"/>
              <a:buAutoNum type="arabicPeriod"/>
            </a:pPr>
            <a:r>
              <a:rPr lang="ru-RU" sz="2400" dirty="0" err="1">
                <a:latin typeface="UAF Sans"/>
              </a:rPr>
              <a:t>Рішення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приймає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житлова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комісія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військової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частини</a:t>
            </a:r>
            <a:r>
              <a:rPr lang="ru-RU" sz="2400" dirty="0">
                <a:latin typeface="UAF Sans"/>
              </a:rPr>
              <a:t> + </a:t>
            </a:r>
            <a:r>
              <a:rPr lang="ru-RU" sz="2400" dirty="0" err="1">
                <a:latin typeface="UAF Sans"/>
              </a:rPr>
              <a:t>погодження</a:t>
            </a:r>
            <a:r>
              <a:rPr lang="ru-RU" sz="2400" dirty="0">
                <a:latin typeface="UAF Sans"/>
              </a:rPr>
              <a:t> МОУ;</a:t>
            </a:r>
          </a:p>
          <a:p>
            <a:pPr>
              <a:buFont typeface="+mj-lt"/>
              <a:buAutoNum type="arabicPeriod"/>
            </a:pPr>
            <a:r>
              <a:rPr lang="ru-RU" sz="2400" dirty="0">
                <a:latin typeface="UAF Sans"/>
              </a:rPr>
              <a:t>У </a:t>
            </a:r>
            <a:r>
              <a:rPr lang="ru-RU" sz="2400" dirty="0" err="1">
                <a:latin typeface="UAF Sans"/>
              </a:rPr>
              <a:t>разі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відмови</a:t>
            </a:r>
            <a:r>
              <a:rPr lang="ru-RU" sz="2400" dirty="0">
                <a:latin typeface="UAF Sans"/>
              </a:rPr>
              <a:t> – </a:t>
            </a:r>
            <a:r>
              <a:rPr lang="ru-RU" sz="2400" dirty="0" err="1">
                <a:latin typeface="UAF Sans"/>
              </a:rPr>
              <a:t>звернення</a:t>
            </a:r>
            <a:r>
              <a:rPr lang="ru-RU" sz="2400" dirty="0">
                <a:latin typeface="UAF Sans"/>
              </a:rPr>
              <a:t> до суду.</a:t>
            </a:r>
          </a:p>
        </p:txBody>
      </p:sp>
    </p:spTree>
    <p:extLst>
      <p:ext uri="{BB962C8B-B14F-4D97-AF65-F5344CB8AC3E}">
        <p14:creationId xmlns:p14="http://schemas.microsoft.com/office/powerpoint/2010/main" val="2424319030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FBC32-04E0-A996-01BB-964C150C3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9AEE95-FD4A-6D54-663A-09368221B4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F2199EF0-C5BD-84E0-96C1-94DF61FA2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A21208AF-5DEF-C1D5-4FC4-53C66B465D14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22E7033D-D152-EC52-0794-51DF014E03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FC32F942-9EC6-8EDA-EDEA-344EE51163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B34EDB9-E531-094C-2698-E684566E1D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B6EFD253-B567-B631-9AC2-9E3256CDC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F37F7C-E7A9-5397-BF52-D51F5D805CEC}"/>
              </a:ext>
            </a:extLst>
          </p:cNvPr>
          <p:cNvSpPr txBox="1"/>
          <p:nvPr/>
        </p:nvSpPr>
        <p:spPr>
          <a:xfrm>
            <a:off x="197246" y="2035372"/>
            <a:ext cx="845786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2400" b="1" dirty="0">
                <a:latin typeface="UAF Sans"/>
              </a:rPr>
              <a:t>Права</a:t>
            </a:r>
            <a:r>
              <a:rPr lang="uk-UA" sz="2400" dirty="0">
                <a:latin typeface="UAF Sans"/>
              </a:rPr>
              <a:t>:</a:t>
            </a:r>
          </a:p>
          <a:p>
            <a:r>
              <a:rPr lang="uk-UA" sz="2400" dirty="0">
                <a:latin typeface="UAF Sans"/>
              </a:rPr>
              <a:t>безоплатна медична допомога у військових шпиталях;</a:t>
            </a:r>
          </a:p>
          <a:p>
            <a:r>
              <a:rPr lang="uk-UA" sz="2400" dirty="0">
                <a:latin typeface="UAF Sans"/>
              </a:rPr>
              <a:t>лікування після поранення/контузії;</a:t>
            </a:r>
          </a:p>
          <a:p>
            <a:r>
              <a:rPr lang="uk-UA" sz="2400" dirty="0">
                <a:latin typeface="UAF Sans"/>
              </a:rPr>
              <a:t>протезування та реабілітація за рахунок держави;</a:t>
            </a:r>
          </a:p>
          <a:p>
            <a:r>
              <a:rPr lang="uk-UA" sz="2400" dirty="0">
                <a:latin typeface="UAF Sans"/>
              </a:rPr>
              <a:t>санаторно-курортне лікування.</a:t>
            </a:r>
          </a:p>
          <a:p>
            <a:pPr>
              <a:buFont typeface="Arial" panose="020B0604020202020204" pitchFamily="34" charset="0"/>
              <a:buChar char="•"/>
            </a:pPr>
            <a:endParaRPr lang="uk-UA" sz="2400" dirty="0">
              <a:latin typeface="UAF Sans"/>
            </a:endParaRPr>
          </a:p>
          <a:p>
            <a:pPr>
              <a:buNone/>
            </a:pPr>
            <a:r>
              <a:rPr lang="uk-UA" sz="2400" b="1" dirty="0">
                <a:latin typeface="UAF Sans"/>
              </a:rPr>
              <a:t>Типовий порядок звернення за наявності об’єктивних підстав</a:t>
            </a:r>
            <a:r>
              <a:rPr lang="uk-UA" sz="2400" dirty="0">
                <a:latin typeface="UAF Sans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Отримати направлення від військової частини чи лікаря;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Подати заяву до шпиталю чи МОЗ;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Для інвалідів війни – окремі пільги та черговість лікування.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5195A-CCA0-26D3-BDD0-7B06849908C1}"/>
              </a:ext>
            </a:extLst>
          </p:cNvPr>
          <p:cNvSpPr txBox="1"/>
          <p:nvPr/>
        </p:nvSpPr>
        <p:spPr>
          <a:xfrm>
            <a:off x="49510" y="1383869"/>
            <a:ext cx="121044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b="1" dirty="0"/>
              <a:t>4. Медичне забезпечення</a:t>
            </a:r>
          </a:p>
        </p:txBody>
      </p:sp>
    </p:spTree>
    <p:extLst>
      <p:ext uri="{BB962C8B-B14F-4D97-AF65-F5344CB8AC3E}">
        <p14:creationId xmlns:p14="http://schemas.microsoft.com/office/powerpoint/2010/main" val="2123342986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63F65-8289-1CF3-54A4-C14C67D23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7FBE713-2803-5041-9B56-F019384692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60C39A6A-B46D-14FF-2FA6-982DFE0AD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265611CA-4BA6-44EA-618C-0CE3EF8D6CE0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E4CDE3E1-635C-50E2-919C-DB423974B7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D038F903-10F4-55A4-2B2D-3BEF2BB8E4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3368669-0604-5117-1A6E-48B293E196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E6DD0F92-4636-C830-C22F-477132587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07D821-5C96-6631-349F-CB4A45FC4F17}"/>
              </a:ext>
            </a:extLst>
          </p:cNvPr>
          <p:cNvSpPr txBox="1"/>
          <p:nvPr/>
        </p:nvSpPr>
        <p:spPr>
          <a:xfrm>
            <a:off x="126749" y="1861603"/>
            <a:ext cx="985469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2400" b="1" dirty="0">
                <a:latin typeface="UAF Sans"/>
              </a:rPr>
              <a:t>Права</a:t>
            </a:r>
            <a:r>
              <a:rPr lang="uk-UA" sz="2400" dirty="0">
                <a:latin typeface="UAF Sans"/>
              </a:rPr>
              <a:t>:</a:t>
            </a:r>
          </a:p>
          <a:p>
            <a:r>
              <a:rPr lang="uk-UA" sz="2400" dirty="0">
                <a:latin typeface="UAF Sans"/>
              </a:rPr>
              <a:t>знижки на оплату житлово-комунальних послуг (50% для учасників бойових дій);</a:t>
            </a:r>
          </a:p>
          <a:p>
            <a:r>
              <a:rPr lang="uk-UA" sz="2400" dirty="0">
                <a:latin typeface="UAF Sans"/>
              </a:rPr>
              <a:t>безкоштовний проїзд у транспорті для інвалідів війни;</a:t>
            </a:r>
          </a:p>
          <a:p>
            <a:r>
              <a:rPr lang="uk-UA" sz="2400" dirty="0">
                <a:latin typeface="UAF Sans"/>
              </a:rPr>
              <a:t>право на позачергове влаштування дітей у садок, школу;</a:t>
            </a:r>
          </a:p>
          <a:p>
            <a:r>
              <a:rPr lang="uk-UA" sz="2400" dirty="0">
                <a:latin typeface="UAF Sans"/>
              </a:rPr>
              <a:t>податкові пільги для військових і сімей загиблих.</a:t>
            </a:r>
          </a:p>
          <a:p>
            <a:endParaRPr lang="uk-UA" sz="2400" dirty="0">
              <a:latin typeface="UAF Sans"/>
            </a:endParaRPr>
          </a:p>
          <a:p>
            <a:pPr>
              <a:buNone/>
            </a:pPr>
            <a:r>
              <a:rPr lang="uk-UA" sz="2400" b="1" dirty="0">
                <a:latin typeface="UAF Sans"/>
              </a:rPr>
              <a:t>Типовий порядок звернення за наявності об’єктивних підстав</a:t>
            </a:r>
            <a:r>
              <a:rPr lang="uk-UA" sz="2400" dirty="0">
                <a:latin typeface="UAF Sans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Подати заяву в орган </a:t>
            </a:r>
            <a:r>
              <a:rPr lang="uk-UA" sz="2400" dirty="0" err="1">
                <a:latin typeface="UAF Sans"/>
              </a:rPr>
              <a:t>соцзахисту</a:t>
            </a:r>
            <a:r>
              <a:rPr lang="uk-UA" sz="2400" dirty="0">
                <a:latin typeface="UAF Sans"/>
              </a:rPr>
              <a:t> за місцем проживання;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Додати документи: посвідчення УБД/інваліда війни/сім’ї загиблого;</a:t>
            </a:r>
          </a:p>
          <a:p>
            <a:pPr>
              <a:buFont typeface="+mj-lt"/>
              <a:buAutoNum type="arabicPeriod"/>
            </a:pPr>
            <a:r>
              <a:rPr lang="uk-UA" sz="2400" dirty="0">
                <a:latin typeface="UAF Sans"/>
              </a:rPr>
              <a:t>Отримати пільгу у вигляді компенсації чи знижки.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4EAA9E-1EDB-8804-6CE7-D5C78C5536EF}"/>
              </a:ext>
            </a:extLst>
          </p:cNvPr>
          <p:cNvSpPr txBox="1"/>
          <p:nvPr/>
        </p:nvSpPr>
        <p:spPr>
          <a:xfrm>
            <a:off x="0" y="1335265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b="1" dirty="0"/>
              <a:t>5. Соціальні пільги</a:t>
            </a:r>
          </a:p>
        </p:txBody>
      </p:sp>
    </p:spTree>
    <p:extLst>
      <p:ext uri="{BB962C8B-B14F-4D97-AF65-F5344CB8AC3E}">
        <p14:creationId xmlns:p14="http://schemas.microsoft.com/office/powerpoint/2010/main" val="3797359575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3F7B0-0F8F-8CB3-DB2E-E9625210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D77CAA-C725-C232-6DC4-D419121088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F3A8C1A-D22C-3E72-CD07-1EE079E93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A67ED525-AC06-0F12-1BAD-58F076F0B342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EE716A0F-4B62-931F-F2AB-B53E0AE72A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F15EAA2C-9945-8A29-743F-BE3A789D73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6C4349E4-A00F-9783-724B-C66AE7BB2F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078096BE-3458-1628-FF24-6721240C8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3F615F-6BBB-3E46-4F0A-BE691D52CD25}"/>
              </a:ext>
            </a:extLst>
          </p:cNvPr>
          <p:cNvSpPr txBox="1"/>
          <p:nvPr/>
        </p:nvSpPr>
        <p:spPr>
          <a:xfrm>
            <a:off x="115199" y="1920891"/>
            <a:ext cx="98824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/>
              <a:t>Права</a:t>
            </a:r>
            <a:r>
              <a:rPr lang="ru-RU" sz="2400" dirty="0"/>
              <a:t>:</a:t>
            </a:r>
          </a:p>
          <a:p>
            <a:r>
              <a:rPr lang="ru-RU" sz="2400" dirty="0"/>
              <a:t>одноразова </a:t>
            </a:r>
            <a:r>
              <a:rPr lang="ru-RU" sz="2400" dirty="0" err="1"/>
              <a:t>допомога</a:t>
            </a:r>
            <a:r>
              <a:rPr lang="ru-RU" sz="2400" dirty="0"/>
              <a:t> у </a:t>
            </a:r>
            <a:r>
              <a:rPr lang="ru-RU" sz="2400" dirty="0" err="1"/>
              <a:t>разі</a:t>
            </a:r>
            <a:r>
              <a:rPr lang="ru-RU" sz="2400" dirty="0"/>
              <a:t> </a:t>
            </a:r>
            <a:r>
              <a:rPr lang="ru-RU" sz="2400" dirty="0" err="1"/>
              <a:t>загибелі</a:t>
            </a:r>
            <a:r>
              <a:rPr lang="ru-RU" sz="2400" dirty="0"/>
              <a:t> (15 млн грн – </a:t>
            </a:r>
            <a:r>
              <a:rPr lang="ru-RU" sz="2400" dirty="0" err="1"/>
              <a:t>залежно</a:t>
            </a:r>
            <a:r>
              <a:rPr lang="ru-RU" sz="2400" dirty="0"/>
              <a:t> </a:t>
            </a:r>
            <a:r>
              <a:rPr lang="ru-RU" sz="2400" dirty="0" err="1"/>
              <a:t>від</a:t>
            </a:r>
            <a:r>
              <a:rPr lang="ru-RU" sz="2400" dirty="0"/>
              <a:t> </a:t>
            </a:r>
            <a:r>
              <a:rPr lang="ru-RU" sz="2400" dirty="0" err="1"/>
              <a:t>обставин</a:t>
            </a:r>
            <a:r>
              <a:rPr lang="ru-RU" sz="2400" dirty="0"/>
              <a:t>);</a:t>
            </a:r>
          </a:p>
          <a:p>
            <a:r>
              <a:rPr lang="ru-RU" sz="2400" dirty="0" err="1"/>
              <a:t>пенсія</a:t>
            </a:r>
            <a:r>
              <a:rPr lang="ru-RU" sz="2400" dirty="0"/>
              <a:t> у </a:t>
            </a:r>
            <a:r>
              <a:rPr lang="ru-RU" sz="2400" dirty="0" err="1"/>
              <a:t>разі</a:t>
            </a:r>
            <a:r>
              <a:rPr lang="ru-RU" sz="2400" dirty="0"/>
              <a:t> </a:t>
            </a:r>
            <a:r>
              <a:rPr lang="ru-RU" sz="2400" dirty="0" err="1"/>
              <a:t>втрати</a:t>
            </a:r>
            <a:r>
              <a:rPr lang="ru-RU" sz="2400" dirty="0"/>
              <a:t> </a:t>
            </a:r>
            <a:r>
              <a:rPr lang="ru-RU" sz="2400" dirty="0" err="1"/>
              <a:t>годувальника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безкоштовне</a:t>
            </a:r>
            <a:r>
              <a:rPr lang="ru-RU" sz="2400" dirty="0"/>
              <a:t> </a:t>
            </a:r>
            <a:r>
              <a:rPr lang="ru-RU" sz="2400" dirty="0" err="1"/>
              <a:t>навчання</a:t>
            </a:r>
            <a:r>
              <a:rPr lang="ru-RU" sz="2400" dirty="0"/>
              <a:t> </a:t>
            </a:r>
            <a:r>
              <a:rPr lang="ru-RU" sz="2400" dirty="0" err="1"/>
              <a:t>дітей</a:t>
            </a:r>
            <a:r>
              <a:rPr lang="ru-RU" sz="2400" dirty="0"/>
              <a:t> у </a:t>
            </a:r>
            <a:r>
              <a:rPr lang="ru-RU" sz="2400" dirty="0" err="1"/>
              <a:t>державних</a:t>
            </a:r>
            <a:r>
              <a:rPr lang="ru-RU" sz="2400" dirty="0"/>
              <a:t> закладах;</a:t>
            </a:r>
          </a:p>
          <a:p>
            <a:r>
              <a:rPr lang="ru-RU" sz="2400" dirty="0" err="1"/>
              <a:t>психологічна</a:t>
            </a:r>
            <a:r>
              <a:rPr lang="ru-RU" sz="2400" dirty="0"/>
              <a:t> </a:t>
            </a:r>
            <a:r>
              <a:rPr lang="ru-RU" sz="2400" dirty="0" err="1"/>
              <a:t>допомога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pPr>
              <a:buNone/>
            </a:pPr>
            <a:r>
              <a:rPr lang="uk-UA" sz="2400" b="1" dirty="0">
                <a:latin typeface="UAF Sans"/>
              </a:rPr>
              <a:t>Типовий порядок звернення за наявності об’єктивних підстав</a:t>
            </a:r>
            <a:r>
              <a:rPr lang="uk-UA" sz="2400" dirty="0">
                <a:latin typeface="UAF Sans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sz="2400" dirty="0"/>
              <a:t>Родина </a:t>
            </a:r>
            <a:r>
              <a:rPr lang="ru-RU" sz="2400" dirty="0" err="1"/>
              <a:t>звертається</a:t>
            </a:r>
            <a:r>
              <a:rPr lang="ru-RU" sz="2400" dirty="0"/>
              <a:t> до ТЦК та СП </a:t>
            </a:r>
            <a:r>
              <a:rPr lang="ru-RU" sz="2400" dirty="0" err="1"/>
              <a:t>із</a:t>
            </a:r>
            <a:r>
              <a:rPr lang="ru-RU" sz="2400" dirty="0"/>
              <a:t> </a:t>
            </a:r>
            <a:r>
              <a:rPr lang="ru-RU" sz="2400" dirty="0" err="1"/>
              <a:t>заявою</a:t>
            </a:r>
            <a:r>
              <a:rPr lang="ru-RU" sz="2400" dirty="0"/>
              <a:t>;</a:t>
            </a:r>
          </a:p>
          <a:p>
            <a:pPr>
              <a:buFont typeface="+mj-lt"/>
              <a:buAutoNum type="arabicPeriod"/>
            </a:pPr>
            <a:r>
              <a:rPr lang="ru-RU" sz="2400" dirty="0" err="1"/>
              <a:t>Подання</a:t>
            </a:r>
            <a:r>
              <a:rPr lang="ru-RU" sz="2400" dirty="0"/>
              <a:t> </a:t>
            </a:r>
            <a:r>
              <a:rPr lang="ru-RU" sz="2400" dirty="0" err="1"/>
              <a:t>довідки</a:t>
            </a:r>
            <a:r>
              <a:rPr lang="ru-RU" sz="2400" dirty="0"/>
              <a:t> про смерть/</a:t>
            </a:r>
            <a:r>
              <a:rPr lang="ru-RU" sz="2400" dirty="0" err="1"/>
              <a:t>поранення</a:t>
            </a:r>
            <a:r>
              <a:rPr lang="ru-RU" sz="2400" dirty="0"/>
              <a:t>, </a:t>
            </a:r>
            <a:r>
              <a:rPr lang="ru-RU" sz="2400" dirty="0" err="1"/>
              <a:t>документи</a:t>
            </a:r>
            <a:r>
              <a:rPr lang="ru-RU" sz="2400" dirty="0"/>
              <a:t> на </a:t>
            </a:r>
            <a:r>
              <a:rPr lang="ru-RU" sz="2400" dirty="0" err="1"/>
              <a:t>дітей</a:t>
            </a:r>
            <a:r>
              <a:rPr lang="ru-RU" sz="2400" dirty="0"/>
              <a:t>;</a:t>
            </a:r>
          </a:p>
          <a:p>
            <a:pPr>
              <a:buFont typeface="+mj-lt"/>
              <a:buAutoNum type="arabicPeriod"/>
            </a:pPr>
            <a:r>
              <a:rPr lang="ru-RU" sz="2400" dirty="0" err="1"/>
              <a:t>Рішення</a:t>
            </a:r>
            <a:r>
              <a:rPr lang="ru-RU" sz="2400" dirty="0"/>
              <a:t> </a:t>
            </a:r>
            <a:r>
              <a:rPr lang="ru-RU" sz="2400" dirty="0" err="1"/>
              <a:t>приймають</a:t>
            </a:r>
            <a:r>
              <a:rPr lang="ru-RU" sz="2400" dirty="0"/>
              <a:t> МОУ + </a:t>
            </a:r>
            <a:r>
              <a:rPr lang="ru-RU" sz="2400" dirty="0" err="1"/>
              <a:t>Мінсоцполітики</a:t>
            </a:r>
            <a:r>
              <a:rPr lang="ru-RU" sz="24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24CD1-21B2-906B-8523-45DCC08E4489}"/>
              </a:ext>
            </a:extLst>
          </p:cNvPr>
          <p:cNvSpPr txBox="1"/>
          <p:nvPr/>
        </p:nvSpPr>
        <p:spPr>
          <a:xfrm>
            <a:off x="0" y="1352147"/>
            <a:ext cx="12252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/>
              <a:t>6. </a:t>
            </a:r>
            <a:r>
              <a:rPr lang="ru-RU" b="1" dirty="0" err="1"/>
              <a:t>Підтримка</a:t>
            </a:r>
            <a:r>
              <a:rPr lang="ru-RU" b="1" dirty="0"/>
              <a:t> </a:t>
            </a:r>
            <a:r>
              <a:rPr lang="ru-RU" b="1" dirty="0" err="1"/>
              <a:t>сімей</a:t>
            </a:r>
            <a:r>
              <a:rPr lang="ru-RU" b="1" dirty="0"/>
              <a:t> </a:t>
            </a:r>
            <a:r>
              <a:rPr lang="ru-RU" b="1" dirty="0" err="1"/>
              <a:t>військових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68852761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9C20E-6E89-0210-E1A6-663C940BB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B11CEF-9BC1-FE36-3808-D14E231655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479D0D4-4C11-E58C-CD4A-EF191730F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F1448CE8-4371-A2DF-7447-1B1E7F2315FD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3861B874-3FD3-B12B-1C11-3ED7ECF9EB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02DF7352-2B3C-362B-E366-9736EBBC72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974B257-8683-8F4C-719E-7E6CBBDB72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F29B36A5-1D06-74C1-9CF6-BF4D12C0D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D9AF42-2B0E-5751-D59E-6EDE4AA43DFD}"/>
              </a:ext>
            </a:extLst>
          </p:cNvPr>
          <p:cNvSpPr txBox="1"/>
          <p:nvPr/>
        </p:nvSpPr>
        <p:spPr>
          <a:xfrm>
            <a:off x="49510" y="1865620"/>
            <a:ext cx="1025333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latin typeface="UAF Sans"/>
              </a:rPr>
              <a:t>Права</a:t>
            </a:r>
            <a:r>
              <a:rPr lang="ru-RU" sz="2400" dirty="0">
                <a:latin typeface="UAF Sans"/>
              </a:rPr>
              <a:t>:</a:t>
            </a:r>
          </a:p>
          <a:p>
            <a:r>
              <a:rPr lang="ru-RU" sz="2400" dirty="0" err="1">
                <a:latin typeface="UAF Sans"/>
              </a:rPr>
              <a:t>пенсія</a:t>
            </a:r>
            <a:r>
              <a:rPr lang="ru-RU" sz="2400" dirty="0">
                <a:latin typeface="UAF Sans"/>
              </a:rPr>
              <a:t> за </a:t>
            </a:r>
            <a:r>
              <a:rPr lang="ru-RU" sz="2400" dirty="0" err="1">
                <a:latin typeface="UAF Sans"/>
              </a:rPr>
              <a:t>вислугу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років</a:t>
            </a:r>
            <a:r>
              <a:rPr lang="ru-RU" sz="2400" dirty="0">
                <a:latin typeface="UAF Sans"/>
              </a:rPr>
              <a:t> (</a:t>
            </a:r>
            <a:r>
              <a:rPr lang="ru-RU" sz="2400" dirty="0" err="1">
                <a:latin typeface="UAF Sans"/>
              </a:rPr>
              <a:t>від</a:t>
            </a:r>
            <a:r>
              <a:rPr lang="ru-RU" sz="2400" dirty="0">
                <a:latin typeface="UAF Sans"/>
              </a:rPr>
              <a:t> 25 </a:t>
            </a:r>
            <a:r>
              <a:rPr lang="ru-RU" sz="2400" dirty="0" err="1">
                <a:latin typeface="UAF Sans"/>
              </a:rPr>
              <a:t>років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служби</a:t>
            </a:r>
            <a:r>
              <a:rPr lang="ru-RU" sz="2400" dirty="0">
                <a:latin typeface="UAF Sans"/>
              </a:rPr>
              <a:t>);</a:t>
            </a:r>
          </a:p>
          <a:p>
            <a:r>
              <a:rPr lang="ru-RU" sz="2400" dirty="0" err="1">
                <a:latin typeface="UAF Sans"/>
              </a:rPr>
              <a:t>пенсія</a:t>
            </a:r>
            <a:r>
              <a:rPr lang="ru-RU" sz="2400" dirty="0">
                <a:latin typeface="UAF Sans"/>
              </a:rPr>
              <a:t> по </a:t>
            </a:r>
            <a:r>
              <a:rPr lang="ru-RU" sz="2400" dirty="0" err="1">
                <a:latin typeface="UAF Sans"/>
              </a:rPr>
              <a:t>інвалідності</a:t>
            </a:r>
            <a:r>
              <a:rPr lang="ru-RU" sz="2400" dirty="0">
                <a:latin typeface="UAF Sans"/>
              </a:rPr>
              <a:t>;</a:t>
            </a:r>
          </a:p>
          <a:p>
            <a:r>
              <a:rPr lang="ru-RU" sz="2400" dirty="0" err="1">
                <a:latin typeface="UAF Sans"/>
              </a:rPr>
              <a:t>пенсія</a:t>
            </a:r>
            <a:r>
              <a:rPr lang="ru-RU" sz="2400" dirty="0">
                <a:latin typeface="UAF Sans"/>
              </a:rPr>
              <a:t> у </a:t>
            </a:r>
            <a:r>
              <a:rPr lang="ru-RU" sz="2400" dirty="0" err="1">
                <a:latin typeface="UAF Sans"/>
              </a:rPr>
              <a:t>разі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втрати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годувальника</a:t>
            </a:r>
            <a:r>
              <a:rPr lang="ru-RU" sz="2400" dirty="0">
                <a:latin typeface="UAF Sans"/>
              </a:rPr>
              <a:t> для </a:t>
            </a:r>
            <a:r>
              <a:rPr lang="ru-RU" sz="2400" dirty="0" err="1">
                <a:latin typeface="UAF Sans"/>
              </a:rPr>
              <a:t>сімей</a:t>
            </a:r>
            <a:r>
              <a:rPr lang="ru-RU" sz="2400" dirty="0">
                <a:latin typeface="UAF Sans"/>
              </a:rPr>
              <a:t>.</a:t>
            </a:r>
            <a:endParaRPr lang="en-US" sz="2400" dirty="0">
              <a:latin typeface="UAF Sans"/>
            </a:endParaRPr>
          </a:p>
          <a:p>
            <a:endParaRPr lang="ru-RU" sz="2400" dirty="0">
              <a:latin typeface="UAF Sans"/>
            </a:endParaRPr>
          </a:p>
          <a:p>
            <a:pPr>
              <a:buNone/>
            </a:pPr>
            <a:r>
              <a:rPr lang="ru-RU" sz="2400" b="1" dirty="0">
                <a:latin typeface="UAF Sans"/>
              </a:rPr>
              <a:t>Порядок </a:t>
            </a:r>
            <a:r>
              <a:rPr lang="ru-RU" sz="2400" b="1" dirty="0" err="1">
                <a:latin typeface="UAF Sans"/>
              </a:rPr>
              <a:t>звернення</a:t>
            </a:r>
            <a:r>
              <a:rPr lang="ru-RU" sz="2400" dirty="0">
                <a:latin typeface="UAF Sans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sz="2400" dirty="0" err="1">
                <a:latin typeface="UAF Sans"/>
              </a:rPr>
              <a:t>Звернення</a:t>
            </a:r>
            <a:r>
              <a:rPr lang="ru-RU" sz="2400" dirty="0">
                <a:latin typeface="UAF Sans"/>
              </a:rPr>
              <a:t> до </a:t>
            </a:r>
            <a:r>
              <a:rPr lang="ru-RU" sz="2400" dirty="0" err="1">
                <a:latin typeface="UAF Sans"/>
              </a:rPr>
              <a:t>Пенсійного</a:t>
            </a:r>
            <a:r>
              <a:rPr lang="ru-RU" sz="2400" dirty="0">
                <a:latin typeface="UAF Sans"/>
              </a:rPr>
              <a:t> фонду;</a:t>
            </a:r>
          </a:p>
          <a:p>
            <a:pPr>
              <a:buFont typeface="+mj-lt"/>
              <a:buAutoNum type="arabicPeriod"/>
            </a:pPr>
            <a:r>
              <a:rPr lang="ru-RU" sz="2400" dirty="0">
                <a:latin typeface="UAF Sans"/>
              </a:rPr>
              <a:t>Подати пакет </a:t>
            </a:r>
            <a:r>
              <a:rPr lang="ru-RU" sz="2400" dirty="0" err="1">
                <a:latin typeface="UAF Sans"/>
              </a:rPr>
              <a:t>документів</a:t>
            </a:r>
            <a:r>
              <a:rPr lang="ru-RU" sz="2400" dirty="0">
                <a:latin typeface="UAF Sans"/>
              </a:rPr>
              <a:t> (</a:t>
            </a:r>
            <a:r>
              <a:rPr lang="ru-RU" sz="2400" dirty="0" err="1">
                <a:latin typeface="UAF Sans"/>
              </a:rPr>
              <a:t>військовий</a:t>
            </a:r>
            <a:r>
              <a:rPr lang="ru-RU" sz="2400" dirty="0">
                <a:latin typeface="UAF Sans"/>
              </a:rPr>
              <a:t> квиток, </a:t>
            </a:r>
            <a:r>
              <a:rPr lang="ru-RU" sz="2400" dirty="0" err="1">
                <a:latin typeface="UAF Sans"/>
              </a:rPr>
              <a:t>довідка</a:t>
            </a:r>
            <a:r>
              <a:rPr lang="ru-RU" sz="2400" dirty="0">
                <a:latin typeface="UAF Sans"/>
              </a:rPr>
              <a:t> про </a:t>
            </a:r>
            <a:r>
              <a:rPr lang="ru-RU" sz="2400" dirty="0" err="1">
                <a:latin typeface="UAF Sans"/>
              </a:rPr>
              <a:t>вислугу</a:t>
            </a:r>
            <a:r>
              <a:rPr lang="ru-RU" sz="2400" dirty="0">
                <a:latin typeface="UAF Sans"/>
              </a:rPr>
              <a:t>, </a:t>
            </a:r>
            <a:r>
              <a:rPr lang="ru-RU" sz="2400" dirty="0" err="1">
                <a:latin typeface="UAF Sans"/>
              </a:rPr>
              <a:t>накази</a:t>
            </a:r>
            <a:r>
              <a:rPr lang="ru-RU" sz="2400" dirty="0">
                <a:latin typeface="UAF Sans"/>
              </a:rPr>
              <a:t>, </a:t>
            </a:r>
            <a:r>
              <a:rPr lang="ru-RU" sz="2400" dirty="0" err="1">
                <a:latin typeface="UAF Sans"/>
              </a:rPr>
              <a:t>документи</a:t>
            </a:r>
            <a:r>
              <a:rPr lang="ru-RU" sz="2400" dirty="0">
                <a:latin typeface="UAF Sans"/>
              </a:rPr>
              <a:t> про </a:t>
            </a:r>
            <a:r>
              <a:rPr lang="ru-RU" sz="2400" dirty="0" err="1">
                <a:latin typeface="UAF Sans"/>
              </a:rPr>
              <a:t>інвалідність</a:t>
            </a:r>
            <a:r>
              <a:rPr lang="ru-RU" sz="2400" dirty="0">
                <a:latin typeface="UAF Sans"/>
              </a:rPr>
              <a:t>);</a:t>
            </a:r>
          </a:p>
          <a:p>
            <a:pPr>
              <a:buFont typeface="+mj-lt"/>
              <a:buAutoNum type="arabicPeriod"/>
            </a:pPr>
            <a:r>
              <a:rPr lang="ru-RU" sz="2400" dirty="0" err="1">
                <a:latin typeface="UAF Sans"/>
              </a:rPr>
              <a:t>Призначення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пенсії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протягом</a:t>
            </a:r>
            <a:r>
              <a:rPr lang="ru-RU" sz="2400" dirty="0">
                <a:latin typeface="UAF Sans"/>
              </a:rPr>
              <a:t> 10 </a:t>
            </a:r>
            <a:r>
              <a:rPr lang="ru-RU" sz="2400" dirty="0" err="1">
                <a:latin typeface="UAF Sans"/>
              </a:rPr>
              <a:t>днів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після</a:t>
            </a:r>
            <a:r>
              <a:rPr lang="ru-RU" sz="2400" dirty="0">
                <a:latin typeface="UAF Sans"/>
              </a:rPr>
              <a:t> </a:t>
            </a:r>
            <a:r>
              <a:rPr lang="ru-RU" sz="2400" dirty="0" err="1">
                <a:latin typeface="UAF Sans"/>
              </a:rPr>
              <a:t>розгляду</a:t>
            </a:r>
            <a:r>
              <a:rPr lang="ru-RU" sz="2400" dirty="0">
                <a:latin typeface="UAF Sans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9404E-BE03-494A-014A-D5DE347715E7}"/>
              </a:ext>
            </a:extLst>
          </p:cNvPr>
          <p:cNvSpPr txBox="1"/>
          <p:nvPr/>
        </p:nvSpPr>
        <p:spPr>
          <a:xfrm>
            <a:off x="49510" y="1364179"/>
            <a:ext cx="121424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>
                <a:latin typeface="UAF Sans"/>
              </a:rPr>
              <a:t>7. </a:t>
            </a:r>
            <a:r>
              <a:rPr lang="ru-RU" b="1" dirty="0" err="1">
                <a:latin typeface="UAF Sans"/>
              </a:rPr>
              <a:t>Пенсійне</a:t>
            </a:r>
            <a:r>
              <a:rPr lang="ru-RU" b="1" dirty="0">
                <a:latin typeface="UAF Sans"/>
              </a:rPr>
              <a:t> </a:t>
            </a:r>
            <a:r>
              <a:rPr lang="ru-RU" b="1" dirty="0" err="1">
                <a:latin typeface="UAF Sans"/>
              </a:rPr>
              <a:t>забезпечення</a:t>
            </a:r>
            <a:endParaRPr lang="ru-RU" b="1" dirty="0">
              <a:latin typeface="UAF Sans"/>
            </a:endParaRPr>
          </a:p>
        </p:txBody>
      </p:sp>
    </p:spTree>
    <p:extLst>
      <p:ext uri="{BB962C8B-B14F-4D97-AF65-F5344CB8AC3E}">
        <p14:creationId xmlns:p14="http://schemas.microsoft.com/office/powerpoint/2010/main" val="3940585944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4CEF7-9CA8-96FC-74AD-F0AD71189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0D599E-481B-34A1-07FB-EF8E006F623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33136692-9E9C-DD59-BE09-F1FEF648C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1403D961-7351-E791-EA80-51C863FF8892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39C05030-0A40-812F-AAC3-79118DFDB8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DBCC1469-59E7-8437-9D04-4F037C7C52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6D91EF46-E561-7830-B07B-6ED07AC196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5D0B003B-5ED3-A8B1-E816-E95A66CC6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02B996-E93D-6E37-6949-D50BF9AB5D14}"/>
              </a:ext>
            </a:extLst>
          </p:cNvPr>
          <p:cNvSpPr txBox="1"/>
          <p:nvPr/>
        </p:nvSpPr>
        <p:spPr>
          <a:xfrm>
            <a:off x="154556" y="2496649"/>
            <a:ext cx="1085567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uk-UA" sz="3200" b="1" dirty="0"/>
              <a:t>Рапорт у військовій частині</a:t>
            </a:r>
            <a:r>
              <a:rPr lang="uk-UA" sz="3200" dirty="0"/>
              <a:t> – для отримання довідки.</a:t>
            </a:r>
          </a:p>
          <a:p>
            <a:pPr>
              <a:buFont typeface="+mj-lt"/>
              <a:buAutoNum type="arabicPeriod"/>
            </a:pPr>
            <a:r>
              <a:rPr lang="uk-UA" sz="3200" b="1" dirty="0"/>
              <a:t>ТЦК та СП</a:t>
            </a:r>
            <a:r>
              <a:rPr lang="uk-UA" sz="3200" dirty="0"/>
              <a:t> – передача документів далі.</a:t>
            </a:r>
          </a:p>
          <a:p>
            <a:pPr>
              <a:buFont typeface="+mj-lt"/>
              <a:buAutoNum type="arabicPeriod"/>
            </a:pPr>
            <a:r>
              <a:rPr lang="uk-UA" sz="3200" b="1" dirty="0"/>
              <a:t>Органи </a:t>
            </a:r>
            <a:r>
              <a:rPr lang="uk-UA" sz="3200" b="1" dirty="0" err="1"/>
              <a:t>соцзахисту</a:t>
            </a:r>
            <a:r>
              <a:rPr lang="uk-UA" sz="3200" b="1" dirty="0"/>
              <a:t> / Пенсійний фонд / МОУ</a:t>
            </a:r>
            <a:r>
              <a:rPr lang="uk-UA" sz="3200" dirty="0"/>
              <a:t> – рішення про призначення виплат.</a:t>
            </a:r>
          </a:p>
          <a:p>
            <a:pPr>
              <a:buFont typeface="+mj-lt"/>
              <a:buAutoNum type="arabicPeriod"/>
            </a:pPr>
            <a:r>
              <a:rPr lang="uk-UA" sz="3200" b="1" dirty="0"/>
              <a:t>Отримання виплати</a:t>
            </a:r>
            <a:r>
              <a:rPr lang="uk-UA" sz="3200" dirty="0"/>
              <a:t> на банківський рахунок.</a:t>
            </a:r>
          </a:p>
          <a:p>
            <a:pPr>
              <a:buFont typeface="+mj-lt"/>
              <a:buAutoNum type="arabicPeriod"/>
            </a:pPr>
            <a:r>
              <a:rPr lang="uk-UA" sz="3200" b="1" dirty="0"/>
              <a:t>Оскарження</a:t>
            </a:r>
            <a:r>
              <a:rPr lang="uk-UA" sz="3200" dirty="0"/>
              <a:t> у суді чи до Уповноваженого ВРУ з прав людини у разі відмови.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08A7D-A3B4-A809-8430-40404D488790}"/>
              </a:ext>
            </a:extLst>
          </p:cNvPr>
          <p:cNvSpPr txBox="1"/>
          <p:nvPr/>
        </p:nvSpPr>
        <p:spPr>
          <a:xfrm>
            <a:off x="99022" y="1399800"/>
            <a:ext cx="12043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b="1" dirty="0"/>
              <a:t>8. Алгоритм звернення (узагальнено)</a:t>
            </a:r>
          </a:p>
        </p:txBody>
      </p:sp>
    </p:spTree>
    <p:extLst>
      <p:ext uri="{BB962C8B-B14F-4D97-AF65-F5344CB8AC3E}">
        <p14:creationId xmlns:p14="http://schemas.microsoft.com/office/powerpoint/2010/main" val="2589782927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94FE0-5CF8-3A7B-49E0-AE4DDDCD7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EB3085-C7F5-B863-FDC5-A50BA0DD01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" y="1339282"/>
            <a:ext cx="12153937" cy="458507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C271ADA5-1ACD-B300-89C0-186E0DD64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C2751AC6-5018-7AE0-7438-59D674D14FAF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uk-UA" sz="4400" b="1" dirty="0">
                <a:solidFill>
                  <a:schemeClr val="bg1"/>
                </a:solidFill>
                <a:latin typeface="UAF Sans"/>
              </a:rPr>
              <a:t>Соціальна підтримка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D7998E6B-D69E-742F-D5C1-AEE0A5E609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E0FD25A7-ACD4-D265-5534-02EED42F81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50FC495B-4BDA-57AA-988A-F511F558F2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CE24A863-AAE6-7C25-C091-D762F6EE7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3B9588-932E-D2DF-0EA7-4F2895C37B65}"/>
              </a:ext>
            </a:extLst>
          </p:cNvPr>
          <p:cNvSpPr txBox="1"/>
          <p:nvPr/>
        </p:nvSpPr>
        <p:spPr>
          <a:xfrm>
            <a:off x="197246" y="1865620"/>
            <a:ext cx="978419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/>
          </a:p>
          <a:p>
            <a:r>
              <a:rPr lang="uk-UA" sz="2800" dirty="0"/>
              <a:t>усі звернення оформлювати </a:t>
            </a:r>
            <a:r>
              <a:rPr lang="uk-UA" sz="2800" b="1" dirty="0"/>
              <a:t>письмово</a:t>
            </a:r>
            <a:r>
              <a:rPr lang="uk-UA" sz="2800" dirty="0"/>
              <a:t>;</a:t>
            </a:r>
            <a:endParaRPr lang="en-US" sz="2800" dirty="0"/>
          </a:p>
          <a:p>
            <a:endParaRPr lang="uk-UA" sz="2800" dirty="0"/>
          </a:p>
          <a:p>
            <a:r>
              <a:rPr lang="uk-UA" sz="2800" dirty="0"/>
              <a:t>робити </a:t>
            </a:r>
            <a:r>
              <a:rPr lang="uk-UA" sz="2800" b="1" dirty="0"/>
              <a:t>копії всіх документів</a:t>
            </a:r>
            <a:r>
              <a:rPr lang="uk-UA" sz="2800" dirty="0"/>
              <a:t>;</a:t>
            </a:r>
            <a:endParaRPr lang="en-US" sz="2800" dirty="0"/>
          </a:p>
          <a:p>
            <a:endParaRPr lang="uk-UA" sz="2800" dirty="0"/>
          </a:p>
          <a:p>
            <a:r>
              <a:rPr lang="uk-UA" sz="2800" dirty="0"/>
              <a:t>вимагати </a:t>
            </a:r>
            <a:r>
              <a:rPr lang="uk-UA" sz="2800" b="1" dirty="0"/>
              <a:t>письмову відповідь</a:t>
            </a:r>
            <a:r>
              <a:rPr lang="uk-UA" sz="2800" dirty="0"/>
              <a:t> у разі відмови;</a:t>
            </a:r>
            <a:endParaRPr lang="en-US" sz="2800" dirty="0"/>
          </a:p>
          <a:p>
            <a:endParaRPr lang="uk-UA" sz="2800" dirty="0"/>
          </a:p>
          <a:p>
            <a:r>
              <a:rPr lang="uk-UA" sz="2800" dirty="0"/>
              <a:t>у складних випадках – залучати юриста, ветеранські або правозахисні організації.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E24D33-3F0C-D3D0-4467-926DBC313D93}"/>
              </a:ext>
            </a:extLst>
          </p:cNvPr>
          <p:cNvSpPr txBox="1"/>
          <p:nvPr/>
        </p:nvSpPr>
        <p:spPr>
          <a:xfrm>
            <a:off x="49510" y="1368958"/>
            <a:ext cx="120929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uk-UA" b="1" dirty="0"/>
              <a:t>9. Практичні поради</a:t>
            </a:r>
          </a:p>
        </p:txBody>
      </p:sp>
    </p:spTree>
    <p:extLst>
      <p:ext uri="{BB962C8B-B14F-4D97-AF65-F5344CB8AC3E}">
        <p14:creationId xmlns:p14="http://schemas.microsoft.com/office/powerpoint/2010/main" val="232686175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14466-5396-746B-D81E-0D2C9A5F9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>
            <a:extLst>
              <a:ext uri="{FF2B5EF4-FFF2-40B4-BE49-F238E27FC236}">
                <a16:creationId xmlns:a16="http://schemas.microsoft.com/office/drawing/2014/main" id="{CB0244F2-30A1-E80E-3AD5-A7840F824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>
            <a:extLst>
              <a:ext uri="{FF2B5EF4-FFF2-40B4-BE49-F238E27FC236}">
                <a16:creationId xmlns:a16="http://schemas.microsoft.com/office/drawing/2014/main" id="{5B33FDCF-7007-5F75-1E53-EC1AB47F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Заголовок 1">
            <a:extLst>
              <a:ext uri="{FF2B5EF4-FFF2-40B4-BE49-F238E27FC236}">
                <a16:creationId xmlns:a16="http://schemas.microsoft.com/office/drawing/2014/main" id="{36F256FC-73FC-85D8-654F-BC2EE0D1D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636" y="241765"/>
            <a:ext cx="7745685" cy="1857746"/>
          </a:xfrm>
        </p:spPr>
        <p:txBody>
          <a:bodyPr>
            <a:noAutofit/>
          </a:bodyPr>
          <a:lstStyle/>
          <a:p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Дякую за увагу</a:t>
            </a:r>
            <a:b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Питання?</a:t>
            </a:r>
            <a:endParaRPr lang="uk-UA" altLang="uk-UA" b="1" dirty="0">
              <a:solidFill>
                <a:schemeClr val="bg1"/>
              </a:solidFill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6" name="ДШВ">
            <a:extLst>
              <a:ext uri="{FF2B5EF4-FFF2-40B4-BE49-F238E27FC236}">
                <a16:creationId xmlns:a16="http://schemas.microsoft.com/office/drawing/2014/main" id="{90BCB0A6-A4DF-740B-CFCC-AC6ADE145B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7" name="псих">
            <a:extLst>
              <a:ext uri="{FF2B5EF4-FFF2-40B4-BE49-F238E27FC236}">
                <a16:creationId xmlns:a16="http://schemas.microsoft.com/office/drawing/2014/main" id="{C61C0228-0ABE-BACC-4440-E6224BDE48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9993C5-E671-3069-765A-B77746A072B0}"/>
              </a:ext>
            </a:extLst>
          </p:cNvPr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підполковник                   </a:t>
            </a:r>
            <a:r>
              <a:rPr lang="en-US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                                                 </a:t>
            </a: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Дмитро </a:t>
            </a:r>
            <a:r>
              <a:rPr lang="uk-UA" b="1" cap="all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Шимко</a:t>
            </a:r>
            <a:endParaRPr lang="uk-UA" sz="1600" b="1" cap="all" dirty="0">
              <a:solidFill>
                <a:schemeClr val="bg1">
                  <a:alpha val="84000"/>
                </a:schemeClr>
              </a:solidFill>
              <a:latin typeface="UAF Sans" pitchFamily="2" charset="-52"/>
              <a:ea typeface="UAF Sans" pitchFamily="2" charset="-52"/>
            </a:endParaRPr>
          </a:p>
        </p:txBody>
      </p:sp>
      <p:pic>
        <p:nvPicPr>
          <p:cNvPr id="3077" name="Рисунок 18">
            <a:extLst>
              <a:ext uri="{FF2B5EF4-FFF2-40B4-BE49-F238E27FC236}">
                <a16:creationId xmlns:a16="http://schemas.microsoft.com/office/drawing/2014/main" id="{26DCB01F-CB2C-3677-3BAF-FFB923B63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E25C7AA4-7C02-EE85-C21A-9024E4AC92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13" y="178877"/>
            <a:ext cx="1691662" cy="19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87911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694</Words>
  <Application>Microsoft Office PowerPoint</Application>
  <PresentationFormat>Широкий екран</PresentationFormat>
  <Paragraphs>110</Paragraphs>
  <Slides>11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UAF Sans</vt:lpstr>
      <vt:lpstr>Тема Office</vt:lpstr>
      <vt:lpstr>   Соціальна підтримка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 Дякую за увагу Питання?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Психологічна підготовка в системі індивідуальної підготовки в Збройних Силах України</dc:title>
  <dc:creator>artarmor@gmail.com</dc:creator>
  <cp:lastModifiedBy>Вячеслав Перепелиця</cp:lastModifiedBy>
  <cp:revision>57</cp:revision>
  <dcterms:created xsi:type="dcterms:W3CDTF">2025-03-23T21:26:12Z</dcterms:created>
  <dcterms:modified xsi:type="dcterms:W3CDTF">2025-08-21T16:18:42Z</dcterms:modified>
</cp:coreProperties>
</file>