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 id="263" r:id="rId8"/>
    <p:sldId id="264" r:id="rId9"/>
    <p:sldId id="266" r:id="rId10"/>
    <p:sldId id="265" r:id="rId11"/>
    <p:sldId id="267" r:id="rId12"/>
    <p:sldId id="268" r:id="rId13"/>
    <p:sldId id="269" r:id="rId14"/>
    <p:sldId id="271" r:id="rId15"/>
    <p:sldId id="272" r:id="rId16"/>
  </p:sldIdLst>
  <p:sldSz cx="12192000" cy="6858000"/>
  <p:notesSz cx="6858000" cy="9144000"/>
  <p:defaultText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58"/>
  </p:normalViewPr>
  <p:slideViewPr>
    <p:cSldViewPr snapToGrid="0">
      <p:cViewPr>
        <p:scale>
          <a:sx n="96" d="100"/>
          <a:sy n="96" d="100"/>
        </p:scale>
        <p:origin x="496" y="6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CA56D-DC4C-9239-7FFE-6E4876FFE6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A"/>
          </a:p>
        </p:txBody>
      </p:sp>
      <p:sp>
        <p:nvSpPr>
          <p:cNvPr id="3" name="Subtitle 2">
            <a:extLst>
              <a:ext uri="{FF2B5EF4-FFF2-40B4-BE49-F238E27FC236}">
                <a16:creationId xmlns:a16="http://schemas.microsoft.com/office/drawing/2014/main" id="{05697A16-0090-0DA4-5308-9C1F7F9817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A"/>
          </a:p>
        </p:txBody>
      </p:sp>
      <p:sp>
        <p:nvSpPr>
          <p:cNvPr id="4" name="Date Placeholder 3">
            <a:extLst>
              <a:ext uri="{FF2B5EF4-FFF2-40B4-BE49-F238E27FC236}">
                <a16:creationId xmlns:a16="http://schemas.microsoft.com/office/drawing/2014/main" id="{6774186D-6FFC-F22A-2B25-EACA4105D6F3}"/>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5" name="Footer Placeholder 4">
            <a:extLst>
              <a:ext uri="{FF2B5EF4-FFF2-40B4-BE49-F238E27FC236}">
                <a16:creationId xmlns:a16="http://schemas.microsoft.com/office/drawing/2014/main" id="{C46D1136-7B6F-480B-69BB-E1F46DAE992C}"/>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52CA1E1D-6509-0B99-51B7-D7C07554C6CB}"/>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841487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F0D96-0781-FF69-C2C6-DCE46A9AAB8A}"/>
              </a:ext>
            </a:extLst>
          </p:cNvPr>
          <p:cNvSpPr>
            <a:spLocks noGrp="1"/>
          </p:cNvSpPr>
          <p:nvPr>
            <p:ph type="title"/>
          </p:nvPr>
        </p:nvSpPr>
        <p:spPr/>
        <p:txBody>
          <a:bodyPr/>
          <a:lstStyle/>
          <a:p>
            <a:r>
              <a:rPr lang="en-US"/>
              <a:t>Click to edit Master title style</a:t>
            </a:r>
            <a:endParaRPr lang="en-UA"/>
          </a:p>
        </p:txBody>
      </p:sp>
      <p:sp>
        <p:nvSpPr>
          <p:cNvPr id="3" name="Content Placeholder 2">
            <a:extLst>
              <a:ext uri="{FF2B5EF4-FFF2-40B4-BE49-F238E27FC236}">
                <a16:creationId xmlns:a16="http://schemas.microsoft.com/office/drawing/2014/main" id="{B6461C5A-FB15-8293-3DB5-D88D8471BF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34019A55-E826-FCCE-8D49-F5E44FCFDF59}"/>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5" name="Footer Placeholder 4">
            <a:extLst>
              <a:ext uri="{FF2B5EF4-FFF2-40B4-BE49-F238E27FC236}">
                <a16:creationId xmlns:a16="http://schemas.microsoft.com/office/drawing/2014/main" id="{02A5AE1C-E8F1-38C0-B949-70D3991EE5E4}"/>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98D2A9FE-1189-0387-3526-A5AC60B335D2}"/>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4036944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3ADF8-A527-1E76-2870-8CC8FC4D29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A"/>
          </a:p>
        </p:txBody>
      </p:sp>
      <p:sp>
        <p:nvSpPr>
          <p:cNvPr id="3" name="Text Placeholder 2">
            <a:extLst>
              <a:ext uri="{FF2B5EF4-FFF2-40B4-BE49-F238E27FC236}">
                <a16:creationId xmlns:a16="http://schemas.microsoft.com/office/drawing/2014/main" id="{201B3B00-F498-6CE6-A735-309642A694B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398FDC0-633B-F76E-B24D-727C34907D1A}"/>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5" name="Footer Placeholder 4">
            <a:extLst>
              <a:ext uri="{FF2B5EF4-FFF2-40B4-BE49-F238E27FC236}">
                <a16:creationId xmlns:a16="http://schemas.microsoft.com/office/drawing/2014/main" id="{ED459CE8-C7E6-0783-C242-03E2C5DFBB04}"/>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42D50457-CF09-6387-2C42-53F665443107}"/>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3724202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1F9FC-3FED-10B1-3430-5523C1239467}"/>
              </a:ext>
            </a:extLst>
          </p:cNvPr>
          <p:cNvSpPr>
            <a:spLocks noGrp="1"/>
          </p:cNvSpPr>
          <p:nvPr>
            <p:ph type="title"/>
          </p:nvPr>
        </p:nvSpPr>
        <p:spPr/>
        <p:txBody>
          <a:bodyPr/>
          <a:lstStyle/>
          <a:p>
            <a:r>
              <a:rPr lang="en-US"/>
              <a:t>Click to edit Master title style</a:t>
            </a:r>
            <a:endParaRPr lang="en-UA"/>
          </a:p>
        </p:txBody>
      </p:sp>
      <p:sp>
        <p:nvSpPr>
          <p:cNvPr id="3" name="Content Placeholder 2">
            <a:extLst>
              <a:ext uri="{FF2B5EF4-FFF2-40B4-BE49-F238E27FC236}">
                <a16:creationId xmlns:a16="http://schemas.microsoft.com/office/drawing/2014/main" id="{195090B9-13F2-82DE-9FCA-7B72E27090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Content Placeholder 3">
            <a:extLst>
              <a:ext uri="{FF2B5EF4-FFF2-40B4-BE49-F238E27FC236}">
                <a16:creationId xmlns:a16="http://schemas.microsoft.com/office/drawing/2014/main" id="{AD01D522-8F38-9CA9-05BC-ABF9210F6E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5" name="Date Placeholder 4">
            <a:extLst>
              <a:ext uri="{FF2B5EF4-FFF2-40B4-BE49-F238E27FC236}">
                <a16:creationId xmlns:a16="http://schemas.microsoft.com/office/drawing/2014/main" id="{D0430070-C466-A49A-EB12-45C5F89C6E86}"/>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6" name="Footer Placeholder 5">
            <a:extLst>
              <a:ext uri="{FF2B5EF4-FFF2-40B4-BE49-F238E27FC236}">
                <a16:creationId xmlns:a16="http://schemas.microsoft.com/office/drawing/2014/main" id="{139F5F4E-2C01-2031-17EF-060B87E635B7}"/>
              </a:ext>
            </a:extLst>
          </p:cNvPr>
          <p:cNvSpPr>
            <a:spLocks noGrp="1"/>
          </p:cNvSpPr>
          <p:nvPr>
            <p:ph type="ftr" sz="quarter" idx="11"/>
          </p:nvPr>
        </p:nvSpPr>
        <p:spPr/>
        <p:txBody>
          <a:bodyPr/>
          <a:lstStyle/>
          <a:p>
            <a:endParaRPr lang="en-UA"/>
          </a:p>
        </p:txBody>
      </p:sp>
      <p:sp>
        <p:nvSpPr>
          <p:cNvPr id="7" name="Slide Number Placeholder 6">
            <a:extLst>
              <a:ext uri="{FF2B5EF4-FFF2-40B4-BE49-F238E27FC236}">
                <a16:creationId xmlns:a16="http://schemas.microsoft.com/office/drawing/2014/main" id="{F06FB3E7-2AAC-E2A4-DF99-FB8A8C7442A5}"/>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1252148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B136D-C432-AD94-AEAD-3C6F5A3EE5B8}"/>
              </a:ext>
            </a:extLst>
          </p:cNvPr>
          <p:cNvSpPr>
            <a:spLocks noGrp="1"/>
          </p:cNvSpPr>
          <p:nvPr>
            <p:ph type="title"/>
          </p:nvPr>
        </p:nvSpPr>
        <p:spPr>
          <a:xfrm>
            <a:off x="839788" y="365125"/>
            <a:ext cx="10515600" cy="1325563"/>
          </a:xfrm>
        </p:spPr>
        <p:txBody>
          <a:bodyPr/>
          <a:lstStyle/>
          <a:p>
            <a:r>
              <a:rPr lang="en-US"/>
              <a:t>Click to edit Master title style</a:t>
            </a:r>
            <a:endParaRPr lang="en-UA"/>
          </a:p>
        </p:txBody>
      </p:sp>
      <p:sp>
        <p:nvSpPr>
          <p:cNvPr id="3" name="Text Placeholder 2">
            <a:extLst>
              <a:ext uri="{FF2B5EF4-FFF2-40B4-BE49-F238E27FC236}">
                <a16:creationId xmlns:a16="http://schemas.microsoft.com/office/drawing/2014/main" id="{638E7592-0375-C0C9-E471-BC5AFAAA2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420CC0-36A4-946D-4086-D188D01EE1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5" name="Text Placeholder 4">
            <a:extLst>
              <a:ext uri="{FF2B5EF4-FFF2-40B4-BE49-F238E27FC236}">
                <a16:creationId xmlns:a16="http://schemas.microsoft.com/office/drawing/2014/main" id="{DDC92A6C-DDF9-1060-49B9-F29D212DF7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C877D5-790E-DCB7-9B7D-23FDE1D6B2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7" name="Date Placeholder 6">
            <a:extLst>
              <a:ext uri="{FF2B5EF4-FFF2-40B4-BE49-F238E27FC236}">
                <a16:creationId xmlns:a16="http://schemas.microsoft.com/office/drawing/2014/main" id="{D499D331-A6C4-D04A-876E-A9F86215DB77}"/>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8" name="Footer Placeholder 7">
            <a:extLst>
              <a:ext uri="{FF2B5EF4-FFF2-40B4-BE49-F238E27FC236}">
                <a16:creationId xmlns:a16="http://schemas.microsoft.com/office/drawing/2014/main" id="{FE50F0A3-C0C0-7EF9-4BCF-667E5DF82F72}"/>
              </a:ext>
            </a:extLst>
          </p:cNvPr>
          <p:cNvSpPr>
            <a:spLocks noGrp="1"/>
          </p:cNvSpPr>
          <p:nvPr>
            <p:ph type="ftr" sz="quarter" idx="11"/>
          </p:nvPr>
        </p:nvSpPr>
        <p:spPr/>
        <p:txBody>
          <a:bodyPr/>
          <a:lstStyle/>
          <a:p>
            <a:endParaRPr lang="en-UA"/>
          </a:p>
        </p:txBody>
      </p:sp>
      <p:sp>
        <p:nvSpPr>
          <p:cNvPr id="9" name="Slide Number Placeholder 8">
            <a:extLst>
              <a:ext uri="{FF2B5EF4-FFF2-40B4-BE49-F238E27FC236}">
                <a16:creationId xmlns:a16="http://schemas.microsoft.com/office/drawing/2014/main" id="{BCAB5F79-08F1-9923-D3DF-EDF8630343DE}"/>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3538429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C180D-BDA2-599D-91C6-7C690C6CB556}"/>
              </a:ext>
            </a:extLst>
          </p:cNvPr>
          <p:cNvSpPr>
            <a:spLocks noGrp="1"/>
          </p:cNvSpPr>
          <p:nvPr>
            <p:ph type="title"/>
          </p:nvPr>
        </p:nvSpPr>
        <p:spPr/>
        <p:txBody>
          <a:bodyPr/>
          <a:lstStyle/>
          <a:p>
            <a:r>
              <a:rPr lang="en-US"/>
              <a:t>Click to edit Master title style</a:t>
            </a:r>
            <a:endParaRPr lang="en-UA"/>
          </a:p>
        </p:txBody>
      </p:sp>
      <p:sp>
        <p:nvSpPr>
          <p:cNvPr id="3" name="Date Placeholder 2">
            <a:extLst>
              <a:ext uri="{FF2B5EF4-FFF2-40B4-BE49-F238E27FC236}">
                <a16:creationId xmlns:a16="http://schemas.microsoft.com/office/drawing/2014/main" id="{581EDF97-8F55-99C0-25C8-D73B3E3AAE94}"/>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4" name="Footer Placeholder 3">
            <a:extLst>
              <a:ext uri="{FF2B5EF4-FFF2-40B4-BE49-F238E27FC236}">
                <a16:creationId xmlns:a16="http://schemas.microsoft.com/office/drawing/2014/main" id="{7B06B359-F9C3-38D5-4342-096833992253}"/>
              </a:ext>
            </a:extLst>
          </p:cNvPr>
          <p:cNvSpPr>
            <a:spLocks noGrp="1"/>
          </p:cNvSpPr>
          <p:nvPr>
            <p:ph type="ftr" sz="quarter" idx="11"/>
          </p:nvPr>
        </p:nvSpPr>
        <p:spPr/>
        <p:txBody>
          <a:bodyPr/>
          <a:lstStyle/>
          <a:p>
            <a:endParaRPr lang="en-UA"/>
          </a:p>
        </p:txBody>
      </p:sp>
      <p:sp>
        <p:nvSpPr>
          <p:cNvPr id="5" name="Slide Number Placeholder 4">
            <a:extLst>
              <a:ext uri="{FF2B5EF4-FFF2-40B4-BE49-F238E27FC236}">
                <a16:creationId xmlns:a16="http://schemas.microsoft.com/office/drawing/2014/main" id="{2E79CC63-6869-D64D-B1A3-8367634ABFBE}"/>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1544721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8195F6-7F0A-E00A-25B5-183C0A612FB8}"/>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3" name="Footer Placeholder 2">
            <a:extLst>
              <a:ext uri="{FF2B5EF4-FFF2-40B4-BE49-F238E27FC236}">
                <a16:creationId xmlns:a16="http://schemas.microsoft.com/office/drawing/2014/main" id="{C74DF7DD-0A80-7061-D026-7E95E5C479D3}"/>
              </a:ext>
            </a:extLst>
          </p:cNvPr>
          <p:cNvSpPr>
            <a:spLocks noGrp="1"/>
          </p:cNvSpPr>
          <p:nvPr>
            <p:ph type="ftr" sz="quarter" idx="11"/>
          </p:nvPr>
        </p:nvSpPr>
        <p:spPr/>
        <p:txBody>
          <a:bodyPr/>
          <a:lstStyle/>
          <a:p>
            <a:endParaRPr lang="en-UA"/>
          </a:p>
        </p:txBody>
      </p:sp>
      <p:sp>
        <p:nvSpPr>
          <p:cNvPr id="4" name="Slide Number Placeholder 3">
            <a:extLst>
              <a:ext uri="{FF2B5EF4-FFF2-40B4-BE49-F238E27FC236}">
                <a16:creationId xmlns:a16="http://schemas.microsoft.com/office/drawing/2014/main" id="{A3B5A407-6564-BF53-69D9-39699A20FB65}"/>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1458191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BCD89-539C-E5D4-7A9E-16A5292381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A"/>
          </a:p>
        </p:txBody>
      </p:sp>
      <p:sp>
        <p:nvSpPr>
          <p:cNvPr id="3" name="Content Placeholder 2">
            <a:extLst>
              <a:ext uri="{FF2B5EF4-FFF2-40B4-BE49-F238E27FC236}">
                <a16:creationId xmlns:a16="http://schemas.microsoft.com/office/drawing/2014/main" id="{71655665-5928-7F9C-5847-692AAE48B0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Text Placeholder 3">
            <a:extLst>
              <a:ext uri="{FF2B5EF4-FFF2-40B4-BE49-F238E27FC236}">
                <a16:creationId xmlns:a16="http://schemas.microsoft.com/office/drawing/2014/main" id="{21980F52-8CE4-72E3-8491-79A909B9A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2E68F0-B2AD-B937-8CF3-4CC465BE32B3}"/>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6" name="Footer Placeholder 5">
            <a:extLst>
              <a:ext uri="{FF2B5EF4-FFF2-40B4-BE49-F238E27FC236}">
                <a16:creationId xmlns:a16="http://schemas.microsoft.com/office/drawing/2014/main" id="{FA17D146-931D-A22B-4EF1-4817C283DFBD}"/>
              </a:ext>
            </a:extLst>
          </p:cNvPr>
          <p:cNvSpPr>
            <a:spLocks noGrp="1"/>
          </p:cNvSpPr>
          <p:nvPr>
            <p:ph type="ftr" sz="quarter" idx="11"/>
          </p:nvPr>
        </p:nvSpPr>
        <p:spPr/>
        <p:txBody>
          <a:bodyPr/>
          <a:lstStyle/>
          <a:p>
            <a:endParaRPr lang="en-UA"/>
          </a:p>
        </p:txBody>
      </p:sp>
      <p:sp>
        <p:nvSpPr>
          <p:cNvPr id="7" name="Slide Number Placeholder 6">
            <a:extLst>
              <a:ext uri="{FF2B5EF4-FFF2-40B4-BE49-F238E27FC236}">
                <a16:creationId xmlns:a16="http://schemas.microsoft.com/office/drawing/2014/main" id="{4353DAE9-DB5C-8A46-2F15-0E6710CB6186}"/>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2145412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28D38-5085-E01B-8E09-8117797BC5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A"/>
          </a:p>
        </p:txBody>
      </p:sp>
      <p:sp>
        <p:nvSpPr>
          <p:cNvPr id="3" name="Picture Placeholder 2">
            <a:extLst>
              <a:ext uri="{FF2B5EF4-FFF2-40B4-BE49-F238E27FC236}">
                <a16:creationId xmlns:a16="http://schemas.microsoft.com/office/drawing/2014/main" id="{11C57A96-0530-2589-715E-0E26C1D1E7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A"/>
          </a:p>
        </p:txBody>
      </p:sp>
      <p:sp>
        <p:nvSpPr>
          <p:cNvPr id="4" name="Text Placeholder 3">
            <a:extLst>
              <a:ext uri="{FF2B5EF4-FFF2-40B4-BE49-F238E27FC236}">
                <a16:creationId xmlns:a16="http://schemas.microsoft.com/office/drawing/2014/main" id="{870A3F35-46DF-21ED-8546-9A3A15E67F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E19EFE-EB73-574F-C54B-2143A97AA07B}"/>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6" name="Footer Placeholder 5">
            <a:extLst>
              <a:ext uri="{FF2B5EF4-FFF2-40B4-BE49-F238E27FC236}">
                <a16:creationId xmlns:a16="http://schemas.microsoft.com/office/drawing/2014/main" id="{0AFABAD7-440C-E51F-8727-FEDE020C6B61}"/>
              </a:ext>
            </a:extLst>
          </p:cNvPr>
          <p:cNvSpPr>
            <a:spLocks noGrp="1"/>
          </p:cNvSpPr>
          <p:nvPr>
            <p:ph type="ftr" sz="quarter" idx="11"/>
          </p:nvPr>
        </p:nvSpPr>
        <p:spPr/>
        <p:txBody>
          <a:bodyPr/>
          <a:lstStyle/>
          <a:p>
            <a:endParaRPr lang="en-UA"/>
          </a:p>
        </p:txBody>
      </p:sp>
      <p:sp>
        <p:nvSpPr>
          <p:cNvPr id="7" name="Slide Number Placeholder 6">
            <a:extLst>
              <a:ext uri="{FF2B5EF4-FFF2-40B4-BE49-F238E27FC236}">
                <a16:creationId xmlns:a16="http://schemas.microsoft.com/office/drawing/2014/main" id="{FD2CF673-A09B-9E6D-5CE4-233A14BAE455}"/>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436507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E3A3-5CB3-5D17-45FA-F69CA3643951}"/>
              </a:ext>
            </a:extLst>
          </p:cNvPr>
          <p:cNvSpPr>
            <a:spLocks noGrp="1"/>
          </p:cNvSpPr>
          <p:nvPr>
            <p:ph type="title"/>
          </p:nvPr>
        </p:nvSpPr>
        <p:spPr/>
        <p:txBody>
          <a:bodyPr/>
          <a:lstStyle/>
          <a:p>
            <a:r>
              <a:rPr lang="en-US"/>
              <a:t>Click to edit Master title style</a:t>
            </a:r>
            <a:endParaRPr lang="en-UA"/>
          </a:p>
        </p:txBody>
      </p:sp>
      <p:sp>
        <p:nvSpPr>
          <p:cNvPr id="3" name="Vertical Text Placeholder 2">
            <a:extLst>
              <a:ext uri="{FF2B5EF4-FFF2-40B4-BE49-F238E27FC236}">
                <a16:creationId xmlns:a16="http://schemas.microsoft.com/office/drawing/2014/main" id="{6A86EB33-FA5F-F5D9-DE66-3D9F401B00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7EAF5FAC-6FA1-6A23-831B-566098B2BDCE}"/>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5" name="Footer Placeholder 4">
            <a:extLst>
              <a:ext uri="{FF2B5EF4-FFF2-40B4-BE49-F238E27FC236}">
                <a16:creationId xmlns:a16="http://schemas.microsoft.com/office/drawing/2014/main" id="{EEBE5838-A97B-E734-4AA8-9ACFBB33862F}"/>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04ED0B48-8A35-29FE-D339-786F6CA72036}"/>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129822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7227D8-2DB1-E491-C4C4-7C1E997FFF4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A"/>
          </a:p>
        </p:txBody>
      </p:sp>
      <p:sp>
        <p:nvSpPr>
          <p:cNvPr id="3" name="Vertical Text Placeholder 2">
            <a:extLst>
              <a:ext uri="{FF2B5EF4-FFF2-40B4-BE49-F238E27FC236}">
                <a16:creationId xmlns:a16="http://schemas.microsoft.com/office/drawing/2014/main" id="{AB5A37AF-1EC6-17BA-AADC-9FB2A7C91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886515C0-D14B-372B-9C82-F39AA40C53C1}"/>
              </a:ext>
            </a:extLst>
          </p:cNvPr>
          <p:cNvSpPr>
            <a:spLocks noGrp="1"/>
          </p:cNvSpPr>
          <p:nvPr>
            <p:ph type="dt" sz="half" idx="10"/>
          </p:nvPr>
        </p:nvSpPr>
        <p:spPr/>
        <p:txBody>
          <a:bodyPr/>
          <a:lstStyle/>
          <a:p>
            <a:fld id="{56F14A3A-4F17-0C4D-9A82-2B0899BC805F}" type="datetimeFigureOut">
              <a:rPr lang="en-UA" smtClean="0"/>
              <a:t>23.12.2025</a:t>
            </a:fld>
            <a:endParaRPr lang="en-UA"/>
          </a:p>
        </p:txBody>
      </p:sp>
      <p:sp>
        <p:nvSpPr>
          <p:cNvPr id="5" name="Footer Placeholder 4">
            <a:extLst>
              <a:ext uri="{FF2B5EF4-FFF2-40B4-BE49-F238E27FC236}">
                <a16:creationId xmlns:a16="http://schemas.microsoft.com/office/drawing/2014/main" id="{8B1D843E-0EC0-EAF5-FC7B-F19565F858B9}"/>
              </a:ext>
            </a:extLst>
          </p:cNvPr>
          <p:cNvSpPr>
            <a:spLocks noGrp="1"/>
          </p:cNvSpPr>
          <p:nvPr>
            <p:ph type="ftr" sz="quarter" idx="11"/>
          </p:nvPr>
        </p:nvSpPr>
        <p:spPr/>
        <p:txBody>
          <a:bodyPr/>
          <a:lstStyle/>
          <a:p>
            <a:endParaRPr lang="en-UA"/>
          </a:p>
        </p:txBody>
      </p:sp>
      <p:sp>
        <p:nvSpPr>
          <p:cNvPr id="6" name="Slide Number Placeholder 5">
            <a:extLst>
              <a:ext uri="{FF2B5EF4-FFF2-40B4-BE49-F238E27FC236}">
                <a16:creationId xmlns:a16="http://schemas.microsoft.com/office/drawing/2014/main" id="{5D0F3D28-1524-7D87-4881-E1084278B586}"/>
              </a:ext>
            </a:extLst>
          </p:cNvPr>
          <p:cNvSpPr>
            <a:spLocks noGrp="1"/>
          </p:cNvSpPr>
          <p:nvPr>
            <p:ph type="sldNum" sz="quarter" idx="12"/>
          </p:nvPr>
        </p:nvSpPr>
        <p:spPr/>
        <p:txBody>
          <a:bodyPr/>
          <a:lstStyle/>
          <a:p>
            <a:fld id="{DF6C8073-238E-C449-8544-BEE093652FDD}" type="slidenum">
              <a:rPr lang="en-UA" smtClean="0"/>
              <a:t>‹#›</a:t>
            </a:fld>
            <a:endParaRPr lang="en-UA"/>
          </a:p>
        </p:txBody>
      </p:sp>
    </p:spTree>
    <p:extLst>
      <p:ext uri="{BB962C8B-B14F-4D97-AF65-F5344CB8AC3E}">
        <p14:creationId xmlns:p14="http://schemas.microsoft.com/office/powerpoint/2010/main" val="2016103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95CE84-3D22-3A12-0F16-D471BDEB0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A"/>
          </a:p>
        </p:txBody>
      </p:sp>
      <p:sp>
        <p:nvSpPr>
          <p:cNvPr id="3" name="Text Placeholder 2">
            <a:extLst>
              <a:ext uri="{FF2B5EF4-FFF2-40B4-BE49-F238E27FC236}">
                <a16:creationId xmlns:a16="http://schemas.microsoft.com/office/drawing/2014/main" id="{0576D82D-B9ED-7513-B158-45C0BBEDBC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A"/>
          </a:p>
        </p:txBody>
      </p:sp>
      <p:sp>
        <p:nvSpPr>
          <p:cNvPr id="4" name="Date Placeholder 3">
            <a:extLst>
              <a:ext uri="{FF2B5EF4-FFF2-40B4-BE49-F238E27FC236}">
                <a16:creationId xmlns:a16="http://schemas.microsoft.com/office/drawing/2014/main" id="{E83765AF-F01D-C5D5-6AE5-5B619A089A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F14A3A-4F17-0C4D-9A82-2B0899BC805F}" type="datetimeFigureOut">
              <a:rPr lang="en-UA" smtClean="0"/>
              <a:t>23.12.2025</a:t>
            </a:fld>
            <a:endParaRPr lang="en-UA"/>
          </a:p>
        </p:txBody>
      </p:sp>
      <p:sp>
        <p:nvSpPr>
          <p:cNvPr id="5" name="Footer Placeholder 4">
            <a:extLst>
              <a:ext uri="{FF2B5EF4-FFF2-40B4-BE49-F238E27FC236}">
                <a16:creationId xmlns:a16="http://schemas.microsoft.com/office/drawing/2014/main" id="{C9251D56-8E17-2F73-55D7-13BA0B5562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A"/>
          </a:p>
        </p:txBody>
      </p:sp>
      <p:sp>
        <p:nvSpPr>
          <p:cNvPr id="6" name="Slide Number Placeholder 5">
            <a:extLst>
              <a:ext uri="{FF2B5EF4-FFF2-40B4-BE49-F238E27FC236}">
                <a16:creationId xmlns:a16="http://schemas.microsoft.com/office/drawing/2014/main" id="{AB3D7B42-C249-5F89-F174-B8268D3F08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6C8073-238E-C449-8544-BEE093652FDD}" type="slidenum">
              <a:rPr lang="en-UA" smtClean="0"/>
              <a:t>‹#›</a:t>
            </a:fld>
            <a:endParaRPr lang="en-UA"/>
          </a:p>
        </p:txBody>
      </p:sp>
    </p:spTree>
    <p:extLst>
      <p:ext uri="{BB962C8B-B14F-4D97-AF65-F5344CB8AC3E}">
        <p14:creationId xmlns:p14="http://schemas.microsoft.com/office/powerpoint/2010/main" val="3292730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F2596A96-02B8-3A78-45A1-D9663E882F1C}"/>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2" name="Down Arrow 31">
            <a:extLst>
              <a:ext uri="{FF2B5EF4-FFF2-40B4-BE49-F238E27FC236}">
                <a16:creationId xmlns:a16="http://schemas.microsoft.com/office/drawing/2014/main" id="{20FBDD59-C36A-EDC7-0417-982DF4A7664D}"/>
              </a:ext>
            </a:extLst>
          </p:cNvPr>
          <p:cNvSpPr/>
          <p:nvPr/>
        </p:nvSpPr>
        <p:spPr>
          <a:xfrm>
            <a:off x="5127480" y="4978752"/>
            <a:ext cx="1606378" cy="753762"/>
          </a:xfrm>
          <a:prstGeom prst="downArrow">
            <a:avLst/>
          </a:prstGeom>
          <a:solidFill>
            <a:schemeClr val="accent4">
              <a:lumMod val="60000"/>
              <a:lumOff val="40000"/>
            </a:schemeClr>
          </a:solidFill>
          <a:ln>
            <a:solidFill>
              <a:schemeClr val="accent4">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33" name="TextBox 32">
            <a:extLst>
              <a:ext uri="{FF2B5EF4-FFF2-40B4-BE49-F238E27FC236}">
                <a16:creationId xmlns:a16="http://schemas.microsoft.com/office/drawing/2014/main" id="{F29A2C4B-821C-02BE-961B-241ADD7D3EFF}"/>
              </a:ext>
            </a:extLst>
          </p:cNvPr>
          <p:cNvSpPr txBox="1"/>
          <p:nvPr/>
        </p:nvSpPr>
        <p:spPr>
          <a:xfrm>
            <a:off x="627322" y="5735621"/>
            <a:ext cx="10930270" cy="523220"/>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Після планування інформація подається ЗКБ (четвер) </a:t>
            </a:r>
            <a:endParaRPr lang="en-UA" sz="2800" dirty="0">
              <a:latin typeface="Inter Medium" panose="02000503000000020004" pitchFamily="2" charset="0"/>
              <a:ea typeface="Inter Medium" panose="02000503000000020004" pitchFamily="2" charset="0"/>
            </a:endParaRPr>
          </a:p>
        </p:txBody>
      </p:sp>
      <p:pic>
        <p:nvPicPr>
          <p:cNvPr id="21" name="Picture 20" descr="A close up of a red fabric&#10;&#10;AI-generated content may be incorrect.">
            <a:extLst>
              <a:ext uri="{FF2B5EF4-FFF2-40B4-BE49-F238E27FC236}">
                <a16:creationId xmlns:a16="http://schemas.microsoft.com/office/drawing/2014/main" id="{B787B9C7-6FA3-AFF3-AE58-72755CCB90BE}"/>
              </a:ext>
            </a:extLst>
          </p:cNvPr>
          <p:cNvPicPr>
            <a:picLocks noChangeAspect="1"/>
          </p:cNvPicPr>
          <p:nvPr/>
        </p:nvPicPr>
        <p:blipFill>
          <a:blip r:embed="rId3"/>
          <a:srcRect t="33874" b="38198"/>
          <a:stretch>
            <a:fillRect/>
          </a:stretch>
        </p:blipFill>
        <p:spPr>
          <a:xfrm>
            <a:off x="0" y="0"/>
            <a:ext cx="12493256" cy="1542803"/>
          </a:xfrm>
          <a:prstGeom prst="rect">
            <a:avLst/>
          </a:prstGeom>
        </p:spPr>
      </p:pic>
      <p:sp>
        <p:nvSpPr>
          <p:cNvPr id="4" name="TextBox 3">
            <a:extLst>
              <a:ext uri="{FF2B5EF4-FFF2-40B4-BE49-F238E27FC236}">
                <a16:creationId xmlns:a16="http://schemas.microsoft.com/office/drawing/2014/main" id="{9A4968FD-5F48-EE23-CF22-47DD1B984359}"/>
              </a:ext>
            </a:extLst>
          </p:cNvPr>
          <p:cNvSpPr txBox="1"/>
          <p:nvPr/>
        </p:nvSpPr>
        <p:spPr>
          <a:xfrm>
            <a:off x="1052623" y="414670"/>
            <a:ext cx="10217889" cy="769441"/>
          </a:xfrm>
          <a:prstGeom prst="rect">
            <a:avLst/>
          </a:prstGeom>
          <a:noFill/>
        </p:spPr>
        <p:txBody>
          <a:bodyPr wrap="square" rtlCol="0">
            <a:spAutoFit/>
          </a:bodyPr>
          <a:lstStyle/>
          <a:p>
            <a:pPr algn="ctr"/>
            <a:r>
              <a:rPr lang="uk-UA" sz="4400" b="1" dirty="0">
                <a:solidFill>
                  <a:schemeClr val="bg1"/>
                </a:solidFill>
                <a:latin typeface="Inter ExtraBold" panose="02000503000000020004" pitchFamily="2" charset="0"/>
                <a:ea typeface="Inter ExtraBold" panose="02000503000000020004" pitchFamily="2" charset="0"/>
              </a:rPr>
              <a:t>1.  ПЛАНУВАННЯ СТРІЛЬБ</a:t>
            </a:r>
            <a:endParaRPr lang="en-UA" sz="4400" b="1" dirty="0">
              <a:solidFill>
                <a:schemeClr val="bg1"/>
              </a:solidFill>
              <a:latin typeface="Inter ExtraBold" panose="02000503000000020004" pitchFamily="2" charset="0"/>
              <a:ea typeface="Inter ExtraBold" panose="02000503000000020004" pitchFamily="2" charset="0"/>
            </a:endParaRPr>
          </a:p>
        </p:txBody>
      </p:sp>
      <p:sp>
        <p:nvSpPr>
          <p:cNvPr id="5" name="TextBox 4">
            <a:extLst>
              <a:ext uri="{FF2B5EF4-FFF2-40B4-BE49-F238E27FC236}">
                <a16:creationId xmlns:a16="http://schemas.microsoft.com/office/drawing/2014/main" id="{BD0EBFCF-8B43-E7EB-1131-8CBE800F3FE2}"/>
              </a:ext>
            </a:extLst>
          </p:cNvPr>
          <p:cNvSpPr txBox="1"/>
          <p:nvPr/>
        </p:nvSpPr>
        <p:spPr>
          <a:xfrm>
            <a:off x="627322" y="1682605"/>
            <a:ext cx="10930270" cy="954107"/>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Понеділок – середа </a:t>
            </a:r>
            <a:r>
              <a:rPr lang="uk-UA" sz="2800" b="1" dirty="0">
                <a:latin typeface="Inter ExtraBold" panose="02000503000000020004" pitchFamily="2" charset="0"/>
                <a:ea typeface="Inter ExtraBold" panose="02000503000000020004" pitchFamily="2" charset="0"/>
              </a:rPr>
              <a:t>командир роти </a:t>
            </a:r>
            <a:r>
              <a:rPr lang="uk-UA" sz="2800" dirty="0">
                <a:latin typeface="Inter Medium" panose="02000503000000020004" pitchFamily="2" charset="0"/>
                <a:ea typeface="Inter Medium" panose="02000503000000020004" pitchFamily="2" charset="0"/>
              </a:rPr>
              <a:t>планує заняття на наступний тиждень.</a:t>
            </a:r>
            <a:endParaRPr lang="en-UA" sz="2800" dirty="0">
              <a:latin typeface="Inter Medium" panose="02000503000000020004" pitchFamily="2" charset="0"/>
              <a:ea typeface="Inter Medium" panose="02000503000000020004" pitchFamily="2" charset="0"/>
            </a:endParaRPr>
          </a:p>
        </p:txBody>
      </p:sp>
      <p:sp>
        <p:nvSpPr>
          <p:cNvPr id="7" name="TextBox 6">
            <a:extLst>
              <a:ext uri="{FF2B5EF4-FFF2-40B4-BE49-F238E27FC236}">
                <a16:creationId xmlns:a16="http://schemas.microsoft.com/office/drawing/2014/main" id="{7CE16F6D-7E13-1CCE-C5AE-32649FDAA064}"/>
              </a:ext>
            </a:extLst>
          </p:cNvPr>
          <p:cNvSpPr txBox="1"/>
          <p:nvPr/>
        </p:nvSpPr>
        <p:spPr>
          <a:xfrm>
            <a:off x="779721" y="3956973"/>
            <a:ext cx="3186223" cy="954107"/>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ЛІНІЙНИЙ ГРАФІК</a:t>
            </a:r>
            <a:endParaRPr lang="en-UA" sz="2800" dirty="0">
              <a:latin typeface="Inter Medium" panose="02000503000000020004" pitchFamily="2" charset="0"/>
              <a:ea typeface="Inter Medium" panose="02000503000000020004" pitchFamily="2" charset="0"/>
            </a:endParaRPr>
          </a:p>
        </p:txBody>
      </p:sp>
      <p:cxnSp>
        <p:nvCxnSpPr>
          <p:cNvPr id="9" name="Straight Arrow Connector 8">
            <a:extLst>
              <a:ext uri="{FF2B5EF4-FFF2-40B4-BE49-F238E27FC236}">
                <a16:creationId xmlns:a16="http://schemas.microsoft.com/office/drawing/2014/main" id="{EB9A1A36-CCD9-FB04-7438-BCA8886C0656}"/>
              </a:ext>
            </a:extLst>
          </p:cNvPr>
          <p:cNvCxnSpPr/>
          <p:nvPr/>
        </p:nvCxnSpPr>
        <p:spPr>
          <a:xfrm flipH="1">
            <a:off x="2594344" y="2845679"/>
            <a:ext cx="850605" cy="792991"/>
          </a:xfrm>
          <a:prstGeom prst="straightConnector1">
            <a:avLst/>
          </a:prstGeom>
          <a:ln w="14605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76E301CA-931B-7FE4-FC00-F32C1C066DC2}"/>
              </a:ext>
            </a:extLst>
          </p:cNvPr>
          <p:cNvCxnSpPr>
            <a:cxnSpLocks/>
          </p:cNvCxnSpPr>
          <p:nvPr/>
        </p:nvCxnSpPr>
        <p:spPr>
          <a:xfrm>
            <a:off x="5930669" y="2935194"/>
            <a:ext cx="0" cy="1021779"/>
          </a:xfrm>
          <a:prstGeom prst="straightConnector1">
            <a:avLst/>
          </a:prstGeom>
          <a:ln w="14605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386A824A-C972-7719-3801-3499537093E6}"/>
              </a:ext>
            </a:extLst>
          </p:cNvPr>
          <p:cNvSpPr txBox="1"/>
          <p:nvPr/>
        </p:nvSpPr>
        <p:spPr>
          <a:xfrm>
            <a:off x="4180115" y="3956973"/>
            <a:ext cx="3344576" cy="954107"/>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КНИГА </a:t>
            </a:r>
            <a:br>
              <a:rPr lang="uk-UA" sz="2800" dirty="0">
                <a:latin typeface="Inter Medium" panose="02000503000000020004" pitchFamily="2" charset="0"/>
                <a:ea typeface="Inter Medium" panose="02000503000000020004" pitchFamily="2" charset="0"/>
              </a:rPr>
            </a:br>
            <a:r>
              <a:rPr lang="uk-UA" sz="2800" dirty="0">
                <a:latin typeface="Inter Medium" panose="02000503000000020004" pitchFamily="2" charset="0"/>
                <a:ea typeface="Inter Medium" panose="02000503000000020004" pitchFamily="2" charset="0"/>
              </a:rPr>
              <a:t>ПРОГРАМА БЗВП</a:t>
            </a:r>
            <a:endParaRPr lang="en-UA" sz="2800" dirty="0">
              <a:latin typeface="Inter Medium" panose="02000503000000020004" pitchFamily="2" charset="0"/>
              <a:ea typeface="Inter Medium" panose="02000503000000020004" pitchFamily="2" charset="0"/>
            </a:endParaRPr>
          </a:p>
        </p:txBody>
      </p:sp>
      <p:cxnSp>
        <p:nvCxnSpPr>
          <p:cNvPr id="15" name="Straight Arrow Connector 14">
            <a:extLst>
              <a:ext uri="{FF2B5EF4-FFF2-40B4-BE49-F238E27FC236}">
                <a16:creationId xmlns:a16="http://schemas.microsoft.com/office/drawing/2014/main" id="{3B930724-0E90-BBB6-F6EA-9BC39C7EEC4F}"/>
              </a:ext>
            </a:extLst>
          </p:cNvPr>
          <p:cNvCxnSpPr>
            <a:cxnSpLocks/>
          </p:cNvCxnSpPr>
          <p:nvPr/>
        </p:nvCxnSpPr>
        <p:spPr>
          <a:xfrm>
            <a:off x="8481670" y="2845679"/>
            <a:ext cx="530765" cy="792991"/>
          </a:xfrm>
          <a:prstGeom prst="straightConnector1">
            <a:avLst/>
          </a:prstGeom>
          <a:ln w="14605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54FC98DC-A909-55C3-245D-F80CB3326D4E}"/>
              </a:ext>
            </a:extLst>
          </p:cNvPr>
          <p:cNvSpPr txBox="1"/>
          <p:nvPr/>
        </p:nvSpPr>
        <p:spPr>
          <a:xfrm>
            <a:off x="7736575" y="3956973"/>
            <a:ext cx="3186223" cy="954107"/>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КНИГА </a:t>
            </a:r>
            <a:br>
              <a:rPr lang="uk-UA" sz="2800" dirty="0">
                <a:latin typeface="Inter Medium" panose="02000503000000020004" pitchFamily="2" charset="0"/>
                <a:ea typeface="Inter Medium" panose="02000503000000020004" pitchFamily="2" charset="0"/>
              </a:rPr>
            </a:br>
            <a:r>
              <a:rPr lang="uk-UA" sz="2800" dirty="0">
                <a:latin typeface="Inter Medium" panose="02000503000000020004" pitchFamily="2" charset="0"/>
                <a:ea typeface="Inter Medium" panose="02000503000000020004" pitchFamily="2" charset="0"/>
              </a:rPr>
              <a:t>КУРС СТРІЛЬБ</a:t>
            </a:r>
            <a:endParaRPr lang="en-UA" sz="2800" dirty="0">
              <a:latin typeface="Inter Medium" panose="02000503000000020004" pitchFamily="2" charset="0"/>
              <a:ea typeface="Inter Medium" panose="02000503000000020004" pitchFamily="2" charset="0"/>
            </a:endParaRPr>
          </a:p>
        </p:txBody>
      </p:sp>
      <p:pic>
        <p:nvPicPr>
          <p:cNvPr id="25" name="Picture 24" descr="A screenshot of a computer&#10;&#10;AI-generated content may be incorrect.">
            <a:extLst>
              <a:ext uri="{FF2B5EF4-FFF2-40B4-BE49-F238E27FC236}">
                <a16:creationId xmlns:a16="http://schemas.microsoft.com/office/drawing/2014/main" id="{D26BCA73-B31A-F5E6-365A-CBF8C7B4EEA7}"/>
              </a:ext>
            </a:extLst>
          </p:cNvPr>
          <p:cNvPicPr>
            <a:picLocks noChangeAspect="1"/>
          </p:cNvPicPr>
          <p:nvPr/>
        </p:nvPicPr>
        <p:blipFill>
          <a:blip r:embed="rId4"/>
          <a:stretch>
            <a:fillRect/>
          </a:stretch>
        </p:blipFill>
        <p:spPr>
          <a:xfrm>
            <a:off x="-3750" y="1"/>
            <a:ext cx="12191998" cy="6857999"/>
          </a:xfrm>
          <a:prstGeom prst="rect">
            <a:avLst/>
          </a:prstGeom>
        </p:spPr>
      </p:pic>
      <p:pic>
        <p:nvPicPr>
          <p:cNvPr id="29" name="Picture 28">
            <a:extLst>
              <a:ext uri="{FF2B5EF4-FFF2-40B4-BE49-F238E27FC236}">
                <a16:creationId xmlns:a16="http://schemas.microsoft.com/office/drawing/2014/main" id="{7FDFD9F7-A3FB-1FDC-0459-9600232F8B18}"/>
              </a:ext>
            </a:extLst>
          </p:cNvPr>
          <p:cNvPicPr>
            <a:picLocks noChangeAspect="1"/>
          </p:cNvPicPr>
          <p:nvPr/>
        </p:nvPicPr>
        <p:blipFill>
          <a:blip r:embed="rId5"/>
          <a:stretch>
            <a:fillRect/>
          </a:stretch>
        </p:blipFill>
        <p:spPr>
          <a:xfrm>
            <a:off x="7192028" y="25625"/>
            <a:ext cx="5004486" cy="6858000"/>
          </a:xfrm>
          <a:prstGeom prst="rect">
            <a:avLst/>
          </a:prstGeom>
        </p:spPr>
      </p:pic>
      <p:pic>
        <p:nvPicPr>
          <p:cNvPr id="31" name="Picture 30" descr="A book with a picture of soldiers&#10;&#10;AI-generated content may be incorrect.">
            <a:extLst>
              <a:ext uri="{FF2B5EF4-FFF2-40B4-BE49-F238E27FC236}">
                <a16:creationId xmlns:a16="http://schemas.microsoft.com/office/drawing/2014/main" id="{68219C4D-1326-6FF1-F749-C7F62EBA4EA7}"/>
              </a:ext>
            </a:extLst>
          </p:cNvPr>
          <p:cNvPicPr>
            <a:picLocks noChangeAspect="1"/>
          </p:cNvPicPr>
          <p:nvPr/>
        </p:nvPicPr>
        <p:blipFill>
          <a:blip r:embed="rId6"/>
          <a:stretch>
            <a:fillRect/>
          </a:stretch>
        </p:blipFill>
        <p:spPr>
          <a:xfrm>
            <a:off x="3820136" y="427043"/>
            <a:ext cx="4210537" cy="6003914"/>
          </a:xfrm>
          <a:prstGeom prst="rect">
            <a:avLst/>
          </a:prstGeom>
        </p:spPr>
      </p:pic>
    </p:spTree>
    <p:extLst>
      <p:ext uri="{BB962C8B-B14F-4D97-AF65-F5344CB8AC3E}">
        <p14:creationId xmlns:p14="http://schemas.microsoft.com/office/powerpoint/2010/main" val="20206516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7"/>
                  </p:tgtEl>
                </p:cond>
              </p:nextCondLst>
            </p:seq>
            <p:seq concurrent="1" nextAc="seek">
              <p:cTn id="9" restart="whenNotActive" fill="hold" evtFilter="cancelBubble" nodeType="interactiveSeq">
                <p:stCondLst>
                  <p:cond evt="onClick" delay="0">
                    <p:tgtEl>
                      <p:spTgt spid="25"/>
                    </p:tgtEl>
                  </p:cond>
                </p:stCondLst>
                <p:endSync evt="end" delay="0">
                  <p:rtn val="all"/>
                </p:endSync>
                <p:childTnLst>
                  <p:par>
                    <p:cTn id="10" fill="hold">
                      <p:stCondLst>
                        <p:cond delay="0"/>
                      </p:stCondLst>
                      <p:childTnLst>
                        <p:par>
                          <p:cTn id="11" fill="hold">
                            <p:stCondLst>
                              <p:cond delay="0"/>
                            </p:stCondLst>
                            <p:childTnLst>
                              <p:par>
                                <p:cTn id="12" presetID="16" presetClass="exit" presetSubtype="21" fill="hold" nodeType="clickEffect">
                                  <p:stCondLst>
                                    <p:cond delay="0"/>
                                  </p:stCondLst>
                                  <p:childTnLst>
                                    <p:animEffect transition="out" filter="barn(inVertical)">
                                      <p:cBhvr>
                                        <p:cTn id="13" dur="500"/>
                                        <p:tgtEl>
                                          <p:spTgt spid="25"/>
                                        </p:tgtEl>
                                      </p:cBhvr>
                                    </p:animEffect>
                                    <p:set>
                                      <p:cBhvr>
                                        <p:cTn id="14"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15" restart="whenNotActive" fill="hold" evtFilter="cancelBubble" nodeType="interactiveSeq">
                <p:stCondLst>
                  <p:cond evt="onClick" delay="0">
                    <p:tgtEl>
                      <p:spTgt spid="17"/>
                    </p:tgtEl>
                  </p:cond>
                </p:stCondLst>
                <p:endSync evt="end" delay="0">
                  <p:rtn val="all"/>
                </p:endSync>
                <p:childTnLst>
                  <p:par>
                    <p:cTn id="16" fill="hold">
                      <p:stCondLst>
                        <p:cond delay="0"/>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500" fill="hold"/>
                                        <p:tgtEl>
                                          <p:spTgt spid="29"/>
                                        </p:tgtEl>
                                        <p:attrNameLst>
                                          <p:attrName>ppt_x</p:attrName>
                                        </p:attrNameLst>
                                      </p:cBhvr>
                                      <p:tavLst>
                                        <p:tav tm="0">
                                          <p:val>
                                            <p:strVal val="#ppt_x"/>
                                          </p:val>
                                        </p:tav>
                                        <p:tav tm="100000">
                                          <p:val>
                                            <p:strVal val="#ppt_x"/>
                                          </p:val>
                                        </p:tav>
                                      </p:tavLst>
                                    </p:anim>
                                    <p:anim calcmode="lin" valueType="num">
                                      <p:cBhvr additive="base">
                                        <p:cTn id="2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7"/>
                  </p:tgtEl>
                </p:cond>
              </p:nextCondLst>
            </p:seq>
            <p:seq concurrent="1" nextAc="seek">
              <p:cTn id="22" restart="whenNotActive" fill="hold" evtFilter="cancelBubble" nodeType="interactiveSeq">
                <p:stCondLst>
                  <p:cond evt="onClick" delay="0">
                    <p:tgtEl>
                      <p:spTgt spid="29"/>
                    </p:tgtEl>
                  </p:cond>
                </p:stCondLst>
                <p:endSync evt="end" delay="0">
                  <p:rtn val="all"/>
                </p:endSync>
                <p:childTnLst>
                  <p:par>
                    <p:cTn id="23" fill="hold">
                      <p:stCondLst>
                        <p:cond delay="0"/>
                      </p:stCondLst>
                      <p:childTnLst>
                        <p:par>
                          <p:cTn id="24" fill="hold">
                            <p:stCondLst>
                              <p:cond delay="0"/>
                            </p:stCondLst>
                            <p:childTnLst>
                              <p:par>
                                <p:cTn id="25" presetID="16" presetClass="exit" presetSubtype="21" fill="hold" nodeType="clickEffect">
                                  <p:stCondLst>
                                    <p:cond delay="0"/>
                                  </p:stCondLst>
                                  <p:childTnLst>
                                    <p:animEffect transition="out" filter="barn(inVertical)">
                                      <p:cBhvr>
                                        <p:cTn id="26" dur="500"/>
                                        <p:tgtEl>
                                          <p:spTgt spid="29"/>
                                        </p:tgtEl>
                                      </p:cBhvr>
                                    </p:animEffect>
                                    <p:set>
                                      <p:cBhvr>
                                        <p:cTn id="27" dur="1" fill="hold">
                                          <p:stCondLst>
                                            <p:cond delay="4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8" restart="whenNotActive" fill="hold" evtFilter="cancelBubble" nodeType="interactiveSeq">
                <p:stCondLst>
                  <p:cond evt="onClick" delay="0">
                    <p:tgtEl>
                      <p:spTgt spid="14"/>
                    </p:tgtEl>
                  </p:cond>
                </p:stCondLst>
                <p:endSync evt="end" delay="0">
                  <p:rtn val="all"/>
                </p:endSync>
                <p:childTnLst>
                  <p:par>
                    <p:cTn id="29" fill="hold">
                      <p:stCondLst>
                        <p:cond delay="0"/>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4"/>
                  </p:tgtEl>
                </p:cond>
              </p:nextCondLst>
            </p:seq>
            <p:seq concurrent="1" nextAc="seek">
              <p:cTn id="35" restart="whenNotActive" fill="hold" evtFilter="cancelBubble" nodeType="interactiveSeq">
                <p:stCondLst>
                  <p:cond evt="onClick" delay="0">
                    <p:tgtEl>
                      <p:spTgt spid="31"/>
                    </p:tgtEl>
                  </p:cond>
                </p:stCondLst>
                <p:endSync evt="end" delay="0">
                  <p:rtn val="all"/>
                </p:endSync>
                <p:childTnLst>
                  <p:par>
                    <p:cTn id="36" fill="hold">
                      <p:stCondLst>
                        <p:cond delay="0"/>
                      </p:stCondLst>
                      <p:childTnLst>
                        <p:par>
                          <p:cTn id="37" fill="hold">
                            <p:stCondLst>
                              <p:cond delay="0"/>
                            </p:stCondLst>
                            <p:childTnLst>
                              <p:par>
                                <p:cTn id="38" presetID="16" presetClass="exit" presetSubtype="21" fill="hold" nodeType="clickEffect">
                                  <p:stCondLst>
                                    <p:cond delay="0"/>
                                  </p:stCondLst>
                                  <p:childTnLst>
                                    <p:animEffect transition="out" filter="barn(inVertical)">
                                      <p:cBhvr>
                                        <p:cTn id="39" dur="500"/>
                                        <p:tgtEl>
                                          <p:spTgt spid="31"/>
                                        </p:tgtEl>
                                      </p:cBhvr>
                                    </p:animEffect>
                                    <p:set>
                                      <p:cBhvr>
                                        <p:cTn id="40"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F1D6477-546D-1C08-B07C-0C5B96189304}"/>
              </a:ext>
            </a:extLst>
          </p:cNvPr>
          <p:cNvSpPr/>
          <p:nvPr/>
        </p:nvSpPr>
        <p:spPr>
          <a:xfrm>
            <a:off x="332509" y="308757"/>
            <a:ext cx="11483439" cy="6324885"/>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6" name="TextBox 5">
            <a:extLst>
              <a:ext uri="{FF2B5EF4-FFF2-40B4-BE49-F238E27FC236}">
                <a16:creationId xmlns:a16="http://schemas.microsoft.com/office/drawing/2014/main" id="{244EBBC2-88EB-125A-0C5B-634BD991F996}"/>
              </a:ext>
            </a:extLst>
          </p:cNvPr>
          <p:cNvSpPr txBox="1"/>
          <p:nvPr/>
        </p:nvSpPr>
        <p:spPr>
          <a:xfrm>
            <a:off x="779721" y="552311"/>
            <a:ext cx="10930270" cy="2000548"/>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Після того, як планування погоджено ЗКБ, подається </a:t>
            </a:r>
          </a:p>
          <a:p>
            <a:pPr algn="ctr"/>
            <a:endParaRPr lang="uk-UA" sz="2800" dirty="0">
              <a:latin typeface="Inter Medium" panose="02000503000000020004" pitchFamily="2" charset="0"/>
              <a:ea typeface="Inter Medium" panose="02000503000000020004" pitchFamily="2" charset="0"/>
            </a:endParaRPr>
          </a:p>
          <a:p>
            <a:pPr algn="ctr"/>
            <a:r>
              <a:rPr lang="uk-UA" sz="2800" dirty="0">
                <a:latin typeface="Inter Medium" panose="02000503000000020004" pitchFamily="2" charset="0"/>
                <a:ea typeface="Inter Medium" panose="02000503000000020004" pitchFamily="2" charset="0"/>
              </a:rPr>
              <a:t>через СЕДО.</a:t>
            </a:r>
          </a:p>
          <a:p>
            <a:pPr algn="ctr"/>
            <a:r>
              <a:rPr lang="uk-UA" sz="2000" dirty="0">
                <a:latin typeface="Inter Medium" panose="02000503000000020004" pitchFamily="2" charset="0"/>
                <a:ea typeface="Inter Medium" panose="02000503000000020004" pitchFamily="2" charset="0"/>
              </a:rPr>
              <a:t>(контроль підписання рапорту в СЕДО, </a:t>
            </a:r>
            <a:br>
              <a:rPr lang="uk-UA" sz="2000" dirty="0">
                <a:latin typeface="Inter Medium" panose="02000503000000020004" pitchFamily="2" charset="0"/>
                <a:ea typeface="Inter Medium" panose="02000503000000020004" pitchFamily="2" charset="0"/>
              </a:rPr>
            </a:br>
            <a:r>
              <a:rPr lang="uk-UA" sz="2000" dirty="0">
                <a:latin typeface="Inter Medium" panose="02000503000000020004" pitchFamily="2" charset="0"/>
                <a:ea typeface="Inter Medium" panose="02000503000000020004" pitchFamily="2" charset="0"/>
              </a:rPr>
              <a:t>в примітках вказати бажану кількість витягів з наказу).</a:t>
            </a:r>
            <a:endParaRPr lang="en-UA" sz="2000" dirty="0">
              <a:latin typeface="Inter Medium" panose="02000503000000020004" pitchFamily="2" charset="0"/>
              <a:ea typeface="Inter Medium" panose="02000503000000020004" pitchFamily="2" charset="0"/>
            </a:endParaRPr>
          </a:p>
        </p:txBody>
      </p:sp>
      <p:sp>
        <p:nvSpPr>
          <p:cNvPr id="10" name="TextBox 9">
            <a:extLst>
              <a:ext uri="{FF2B5EF4-FFF2-40B4-BE49-F238E27FC236}">
                <a16:creationId xmlns:a16="http://schemas.microsoft.com/office/drawing/2014/main" id="{F78D2948-2979-0CE0-6735-77DBF65FB69E}"/>
              </a:ext>
            </a:extLst>
          </p:cNvPr>
          <p:cNvSpPr txBox="1"/>
          <p:nvPr/>
        </p:nvSpPr>
        <p:spPr>
          <a:xfrm>
            <a:off x="1267693" y="981491"/>
            <a:ext cx="10179327" cy="523220"/>
          </a:xfrm>
          <a:prstGeom prst="rect">
            <a:avLst/>
          </a:prstGeom>
          <a:noFill/>
        </p:spPr>
        <p:txBody>
          <a:bodyPr wrap="square">
            <a:spAutoFit/>
          </a:bodyPr>
          <a:lstStyle/>
          <a:p>
            <a:r>
              <a:rPr lang="uk-UA" sz="2800" b="1" dirty="0">
                <a:solidFill>
                  <a:srgbClr val="C00000"/>
                </a:solidFill>
                <a:latin typeface="Inter" panose="02000503000000020004" pitchFamily="2" charset="0"/>
                <a:ea typeface="Inter" panose="02000503000000020004" pitchFamily="2" charset="0"/>
              </a:rPr>
              <a:t>рапорт на адміністрацію занять з вогневої підготовки </a:t>
            </a:r>
            <a:endParaRPr lang="en-UA" sz="2800" dirty="0"/>
          </a:p>
        </p:txBody>
      </p:sp>
      <p:sp>
        <p:nvSpPr>
          <p:cNvPr id="12" name="TextBox 11">
            <a:extLst>
              <a:ext uri="{FF2B5EF4-FFF2-40B4-BE49-F238E27FC236}">
                <a16:creationId xmlns:a16="http://schemas.microsoft.com/office/drawing/2014/main" id="{D4A4A3BA-AC35-0BF3-4C4A-DBBB845D8C27}"/>
              </a:ext>
            </a:extLst>
          </p:cNvPr>
          <p:cNvSpPr txBox="1"/>
          <p:nvPr/>
        </p:nvSpPr>
        <p:spPr>
          <a:xfrm>
            <a:off x="2053377" y="2704077"/>
            <a:ext cx="9656614" cy="954107"/>
          </a:xfrm>
          <a:prstGeom prst="rect">
            <a:avLst/>
          </a:prstGeom>
          <a:noFill/>
        </p:spPr>
        <p:txBody>
          <a:bodyPr wrap="square" rtlCol="0">
            <a:spAutoFit/>
          </a:bodyPr>
          <a:lstStyle/>
          <a:p>
            <a:pPr algn="ctr"/>
            <a:r>
              <a:rPr lang="uk-UA" sz="2800" b="1" dirty="0">
                <a:latin typeface="Inter ExtraBold" panose="02000503000000020004" pitchFamily="2" charset="0"/>
                <a:ea typeface="Inter ExtraBold" panose="02000503000000020004" pitchFamily="2" charset="0"/>
              </a:rPr>
              <a:t>Якщо необхідно терміново: </a:t>
            </a:r>
            <a:r>
              <a:rPr lang="uk-UA" sz="2800" dirty="0">
                <a:latin typeface="Inter Medium" panose="02000503000000020004" pitchFamily="2" charset="0"/>
                <a:ea typeface="Inter Medium" panose="02000503000000020004" pitchFamily="2" charset="0"/>
              </a:rPr>
              <a:t>подається на наступний день в паперовому форматі</a:t>
            </a:r>
            <a:r>
              <a:rPr lang="en-US" sz="2800" dirty="0">
                <a:latin typeface="Inter Medium" panose="02000503000000020004" pitchFamily="2" charset="0"/>
                <a:ea typeface="Inter Medium" panose="02000503000000020004" pitchFamily="2" charset="0"/>
              </a:rPr>
              <a:t>.</a:t>
            </a:r>
            <a:endParaRPr lang="en-UA" sz="2800" dirty="0">
              <a:latin typeface="Inter Medium" panose="02000503000000020004" pitchFamily="2" charset="0"/>
              <a:ea typeface="Inter Medium" panose="02000503000000020004" pitchFamily="2" charset="0"/>
            </a:endParaRPr>
          </a:p>
        </p:txBody>
      </p:sp>
      <p:pic>
        <p:nvPicPr>
          <p:cNvPr id="1026" name="Picture 2" descr="Векторы на тему «Time logo» — скачивайте бесплатные векторы высокого  качества на Freepik | Freepik">
            <a:extLst>
              <a:ext uri="{FF2B5EF4-FFF2-40B4-BE49-F238E27FC236}">
                <a16:creationId xmlns:a16="http://schemas.microsoft.com/office/drawing/2014/main" id="{166D466C-F535-0313-E1EB-ACBCDF500E3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40946" y1="32027" x2="59324" y2="44189"/>
                      </a14:backgroundRemoval>
                    </a14:imgEffect>
                  </a14:imgLayer>
                </a14:imgProps>
              </a:ext>
              <a:ext uri="{28A0092B-C50C-407E-A947-70E740481C1C}">
                <a14:useLocalDpi xmlns:a14="http://schemas.microsoft.com/office/drawing/2010/main" val="0"/>
              </a:ext>
            </a:extLst>
          </a:blip>
          <a:srcRect/>
          <a:stretch>
            <a:fillRect/>
          </a:stretch>
        </p:blipFill>
        <p:spPr bwMode="auto">
          <a:xfrm>
            <a:off x="482009" y="2291249"/>
            <a:ext cx="1571368" cy="157136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1345C93-76C3-6503-9F78-3F92FE6D5A41}"/>
              </a:ext>
            </a:extLst>
          </p:cNvPr>
          <p:cNvSpPr txBox="1"/>
          <p:nvPr/>
        </p:nvSpPr>
        <p:spPr>
          <a:xfrm>
            <a:off x="654908" y="3921501"/>
            <a:ext cx="11055083" cy="3108543"/>
          </a:xfrm>
          <a:prstGeom prst="rect">
            <a:avLst/>
          </a:prstGeom>
          <a:noFill/>
        </p:spPr>
        <p:txBody>
          <a:bodyPr wrap="square" rtlCol="0">
            <a:spAutoFit/>
          </a:bodyPr>
          <a:lstStyle/>
          <a:p>
            <a:pPr algn="ctr"/>
            <a:r>
              <a:rPr lang="uk-UA" sz="2800" b="1" dirty="0" err="1">
                <a:latin typeface="Inter ExtraBold" panose="02000503000000020004" pitchFamily="2" charset="0"/>
                <a:ea typeface="Inter ExtraBold" panose="02000503000000020004" pitchFamily="2" charset="0"/>
              </a:rPr>
              <a:t>ОБОВʼЯЗКОВО</a:t>
            </a:r>
            <a:r>
              <a:rPr lang="uk-UA" sz="2800" b="1" dirty="0">
                <a:latin typeface="Inter ExtraBold" panose="02000503000000020004" pitchFamily="2" charset="0"/>
                <a:ea typeface="Inter ExtraBold" panose="02000503000000020004" pitchFamily="2" charset="0"/>
              </a:rPr>
              <a:t> ЗВЕРНІТЬ УВАГУ:</a:t>
            </a:r>
          </a:p>
          <a:p>
            <a:pPr marL="514350" indent="-514350">
              <a:buAutoNum type="arabicPeriod"/>
            </a:pPr>
            <a:r>
              <a:rPr lang="uk-UA" sz="2000" dirty="0">
                <a:latin typeface="Inter Medium" panose="02000503000000020004" pitchFamily="2" charset="0"/>
                <a:ea typeface="Inter Medium" panose="02000503000000020004" pitchFamily="2" charset="0"/>
              </a:rPr>
              <a:t>Часові показники проведення занять (зима-літо);</a:t>
            </a:r>
          </a:p>
          <a:p>
            <a:pPr marL="514350" indent="-514350">
              <a:buAutoNum type="arabicPeriod"/>
            </a:pPr>
            <a:r>
              <a:rPr lang="uk-UA" sz="2000" dirty="0">
                <a:latin typeface="Inter Medium" panose="02000503000000020004" pitchFamily="2" charset="0"/>
                <a:ea typeface="Inter Medium" panose="02000503000000020004" pitchFamily="2" charset="0"/>
              </a:rPr>
              <a:t>Кількість особового складу;</a:t>
            </a:r>
          </a:p>
          <a:p>
            <a:pPr marL="514350" indent="-514350" algn="just">
              <a:buAutoNum type="arabicPeriod"/>
            </a:pPr>
            <a:r>
              <a:rPr lang="uk-UA" sz="2000" dirty="0">
                <a:latin typeface="Inter Medium" panose="02000503000000020004" pitchFamily="2" charset="0"/>
                <a:ea typeface="Inter Medium" panose="02000503000000020004" pitchFamily="2" charset="0"/>
              </a:rPr>
              <a:t>Використання </a:t>
            </a:r>
            <a:r>
              <a:rPr lang="uk-UA" sz="2000" dirty="0" err="1">
                <a:latin typeface="Inter Medium" panose="02000503000000020004" pitchFamily="2" charset="0"/>
                <a:ea typeface="Inter Medium" panose="02000503000000020004" pitchFamily="2" charset="0"/>
              </a:rPr>
              <a:t>страйкбольного</a:t>
            </a:r>
            <a:r>
              <a:rPr lang="uk-UA" sz="2000" dirty="0">
                <a:latin typeface="Inter Medium" panose="02000503000000020004" pitchFamily="2" charset="0"/>
                <a:ea typeface="Inter Medium" panose="02000503000000020004" pitchFamily="2" charset="0"/>
              </a:rPr>
              <a:t> обладнання, БПЛА, засобів імітації чи машин для метання тарілок вказується в адміністрації на стрільбу;</a:t>
            </a:r>
          </a:p>
          <a:p>
            <a:pPr marL="514350" indent="-514350" algn="just">
              <a:buAutoNum type="arabicPeriod"/>
            </a:pPr>
            <a:r>
              <a:rPr lang="uk-UA" sz="2000" dirty="0">
                <a:latin typeface="Inter Medium" panose="02000503000000020004" pitchFamily="2" charset="0"/>
                <a:ea typeface="Inter Medium" panose="02000503000000020004" pitchFamily="2" charset="0"/>
              </a:rPr>
              <a:t>Фельдшер, пункт боєпостачання;</a:t>
            </a:r>
          </a:p>
          <a:p>
            <a:pPr marL="514350" indent="-514350" algn="just">
              <a:buAutoNum type="arabicPeriod"/>
            </a:pPr>
            <a:r>
              <a:rPr lang="uk-UA" sz="2000" dirty="0">
                <a:latin typeface="Inter Medium" panose="02000503000000020004" pitchFamily="2" charset="0"/>
                <a:ea typeface="Inter Medium" panose="02000503000000020004" pitchFamily="2" charset="0"/>
              </a:rPr>
              <a:t>Врахуйте прізвища тих викладачів, хто проводитиме точки, якщо вони зараз у відпустці, відрядженні, лікарняному, але на момент проведення будуть присутні.</a:t>
            </a:r>
          </a:p>
          <a:p>
            <a:endParaRPr lang="en-UA" sz="2800" dirty="0">
              <a:latin typeface="Inter Medium" panose="02000503000000020004" pitchFamily="2" charset="0"/>
              <a:ea typeface="Inter Medium" panose="02000503000000020004" pitchFamily="2" charset="0"/>
            </a:endParaRPr>
          </a:p>
        </p:txBody>
      </p:sp>
      <p:pic>
        <p:nvPicPr>
          <p:cNvPr id="11" name="Picture 10">
            <a:extLst>
              <a:ext uri="{FF2B5EF4-FFF2-40B4-BE49-F238E27FC236}">
                <a16:creationId xmlns:a16="http://schemas.microsoft.com/office/drawing/2014/main" id="{6A63428D-3135-06B2-E58C-3DC02A1A28C5}"/>
              </a:ext>
            </a:extLst>
          </p:cNvPr>
          <p:cNvPicPr>
            <a:picLocks noChangeAspect="1"/>
          </p:cNvPicPr>
          <p:nvPr/>
        </p:nvPicPr>
        <p:blipFill>
          <a:blip r:embed="rId5"/>
          <a:stretch>
            <a:fillRect/>
          </a:stretch>
        </p:blipFill>
        <p:spPr>
          <a:xfrm>
            <a:off x="1610906" y="519181"/>
            <a:ext cx="9492900" cy="6159764"/>
          </a:xfrm>
          <a:prstGeom prst="rect">
            <a:avLst/>
          </a:prstGeom>
          <a:ln w="38100">
            <a:solidFill>
              <a:schemeClr val="accent4">
                <a:lumMod val="60000"/>
                <a:lumOff val="40000"/>
              </a:schemeClr>
            </a:solidFill>
          </a:ln>
        </p:spPr>
      </p:pic>
    </p:spTree>
    <p:extLst>
      <p:ext uri="{BB962C8B-B14F-4D97-AF65-F5344CB8AC3E}">
        <p14:creationId xmlns:p14="http://schemas.microsoft.com/office/powerpoint/2010/main" val="33605073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0"/>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6" presetClass="exit" presetSubtype="21" fill="hold" nodeType="clickEffect">
                                  <p:stCondLst>
                                    <p:cond delay="0"/>
                                  </p:stCondLst>
                                  <p:childTnLst>
                                    <p:animEffect transition="out" filter="barn(inVertical)">
                                      <p:cBhvr>
                                        <p:cTn id="13" dur="500"/>
                                        <p:tgtEl>
                                          <p:spTgt spid="11"/>
                                        </p:tgtEl>
                                      </p:cBhvr>
                                    </p:animEffect>
                                    <p:set>
                                      <p:cBhvr>
                                        <p:cTn id="14"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8C349F-D995-C336-155F-565A683AC93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57AEF95-15C4-BB66-A315-194A85D4E4E9}"/>
              </a:ext>
            </a:extLst>
          </p:cNvPr>
          <p:cNvSpPr txBox="1"/>
          <p:nvPr/>
        </p:nvSpPr>
        <p:spPr>
          <a:xfrm>
            <a:off x="1045029" y="872944"/>
            <a:ext cx="9939646" cy="1384995"/>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Звертаємося до відповідальних за стрільбище та уточнюємо щодо </a:t>
            </a:r>
            <a:br>
              <a:rPr lang="uk-UA" sz="2800" dirty="0">
                <a:latin typeface="Inter Medium" panose="02000503000000020004" pitchFamily="2" charset="0"/>
                <a:ea typeface="Inter Medium" panose="02000503000000020004" pitchFamily="2" charset="0"/>
              </a:rPr>
            </a:br>
            <a:r>
              <a:rPr lang="uk-UA" sz="2800" b="1" dirty="0">
                <a:latin typeface="Inter ExtraBold" panose="02000503000000020004" pitchFamily="2" charset="0"/>
                <a:ea typeface="Inter ExtraBold" panose="02000503000000020004" pitchFamily="2" charset="0"/>
              </a:rPr>
              <a:t>спроможності забезпечення мішенями.</a:t>
            </a:r>
            <a:endParaRPr lang="en-UA" sz="2800" b="1" dirty="0">
              <a:latin typeface="Inter ExtraBold" panose="02000503000000020004" pitchFamily="2" charset="0"/>
              <a:ea typeface="Inter ExtraBold" panose="02000503000000020004" pitchFamily="2" charset="0"/>
            </a:endParaRPr>
          </a:p>
        </p:txBody>
      </p:sp>
      <p:cxnSp>
        <p:nvCxnSpPr>
          <p:cNvPr id="2" name="Straight Arrow Connector 1">
            <a:extLst>
              <a:ext uri="{FF2B5EF4-FFF2-40B4-BE49-F238E27FC236}">
                <a16:creationId xmlns:a16="http://schemas.microsoft.com/office/drawing/2014/main" id="{AA8021F6-02A8-6B8C-EC05-B55137E56BA0}"/>
              </a:ext>
            </a:extLst>
          </p:cNvPr>
          <p:cNvCxnSpPr>
            <a:cxnSpLocks/>
          </p:cNvCxnSpPr>
          <p:nvPr/>
        </p:nvCxnSpPr>
        <p:spPr>
          <a:xfrm>
            <a:off x="6092457" y="2350704"/>
            <a:ext cx="0" cy="1720702"/>
          </a:xfrm>
          <a:prstGeom prst="straightConnector1">
            <a:avLst/>
          </a:prstGeom>
          <a:ln w="146050">
            <a:solidFill>
              <a:schemeClr val="accent4">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4342DA4C-377A-0FE8-CE6E-CF0880AE42EE}"/>
              </a:ext>
            </a:extLst>
          </p:cNvPr>
          <p:cNvSpPr txBox="1"/>
          <p:nvPr/>
        </p:nvSpPr>
        <p:spPr>
          <a:xfrm>
            <a:off x="1045029" y="4071406"/>
            <a:ext cx="9939646" cy="954107"/>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Якщо потрібних мішеней немає, пишемо рапорт щодо забезпечення мішенями.</a:t>
            </a:r>
            <a:endParaRPr lang="en-UA" sz="2800" dirty="0">
              <a:latin typeface="Inter Medium" panose="02000503000000020004" pitchFamily="2" charset="0"/>
              <a:ea typeface="Inter Medium" panose="02000503000000020004" pitchFamily="2" charset="0"/>
            </a:endParaRPr>
          </a:p>
        </p:txBody>
      </p:sp>
      <p:sp>
        <p:nvSpPr>
          <p:cNvPr id="11" name="Rectangle 10">
            <a:extLst>
              <a:ext uri="{FF2B5EF4-FFF2-40B4-BE49-F238E27FC236}">
                <a16:creationId xmlns:a16="http://schemas.microsoft.com/office/drawing/2014/main" id="{A19FAC90-15FF-EB93-521F-861BBE518AA8}"/>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3157552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F89F82-347E-DE4E-80F5-DFAC69F72D8C}"/>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B7C1895-2E2F-82D1-7C17-4CD1F5A66258}"/>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pic>
        <p:nvPicPr>
          <p:cNvPr id="4" name="Picture 3" descr="A close up of a red fabric&#10;&#10;AI-generated content may be incorrect.">
            <a:extLst>
              <a:ext uri="{FF2B5EF4-FFF2-40B4-BE49-F238E27FC236}">
                <a16:creationId xmlns:a16="http://schemas.microsoft.com/office/drawing/2014/main" id="{CBAC4E85-2052-444B-39D2-1261B05D5EFF}"/>
              </a:ext>
            </a:extLst>
          </p:cNvPr>
          <p:cNvPicPr>
            <a:picLocks noChangeAspect="1"/>
          </p:cNvPicPr>
          <p:nvPr/>
        </p:nvPicPr>
        <p:blipFill>
          <a:blip r:embed="rId3"/>
          <a:srcRect t="33874" b="38198"/>
          <a:stretch>
            <a:fillRect/>
          </a:stretch>
        </p:blipFill>
        <p:spPr>
          <a:xfrm>
            <a:off x="0" y="0"/>
            <a:ext cx="12493256" cy="1542803"/>
          </a:xfrm>
          <a:prstGeom prst="rect">
            <a:avLst/>
          </a:prstGeom>
        </p:spPr>
      </p:pic>
      <p:sp>
        <p:nvSpPr>
          <p:cNvPr id="5" name="TextBox 4">
            <a:extLst>
              <a:ext uri="{FF2B5EF4-FFF2-40B4-BE49-F238E27FC236}">
                <a16:creationId xmlns:a16="http://schemas.microsoft.com/office/drawing/2014/main" id="{C487DD8F-801C-E480-86CC-2F7B965EC04D}"/>
              </a:ext>
            </a:extLst>
          </p:cNvPr>
          <p:cNvSpPr txBox="1"/>
          <p:nvPr/>
        </p:nvSpPr>
        <p:spPr>
          <a:xfrm>
            <a:off x="1052623" y="414670"/>
            <a:ext cx="10217889" cy="769441"/>
          </a:xfrm>
          <a:prstGeom prst="rect">
            <a:avLst/>
          </a:prstGeom>
          <a:noFill/>
        </p:spPr>
        <p:txBody>
          <a:bodyPr wrap="square" rtlCol="0">
            <a:spAutoFit/>
          </a:bodyPr>
          <a:lstStyle/>
          <a:p>
            <a:pPr algn="ctr"/>
            <a:r>
              <a:rPr lang="uk-UA" sz="4400" b="1" dirty="0">
                <a:solidFill>
                  <a:schemeClr val="bg1"/>
                </a:solidFill>
                <a:latin typeface="Inter ExtraBold" panose="02000503000000020004" pitchFamily="2" charset="0"/>
                <a:ea typeface="Inter ExtraBold" panose="02000503000000020004" pitchFamily="2" charset="0"/>
              </a:rPr>
              <a:t>2.  ПІДГОТОВКА ДО СТРІЛЬБИ</a:t>
            </a:r>
            <a:endParaRPr lang="en-UA" sz="4400" b="1" dirty="0">
              <a:solidFill>
                <a:schemeClr val="bg1"/>
              </a:solidFill>
              <a:latin typeface="Inter ExtraBold" panose="02000503000000020004" pitchFamily="2" charset="0"/>
              <a:ea typeface="Inter ExtraBold" panose="02000503000000020004" pitchFamily="2" charset="0"/>
            </a:endParaRPr>
          </a:p>
        </p:txBody>
      </p:sp>
      <p:sp>
        <p:nvSpPr>
          <p:cNvPr id="6" name="TextBox 5">
            <a:extLst>
              <a:ext uri="{FF2B5EF4-FFF2-40B4-BE49-F238E27FC236}">
                <a16:creationId xmlns:a16="http://schemas.microsoft.com/office/drawing/2014/main" id="{740E0CBD-137C-47CC-89F4-650558299211}"/>
              </a:ext>
            </a:extLst>
          </p:cNvPr>
          <p:cNvSpPr txBox="1"/>
          <p:nvPr/>
        </p:nvSpPr>
        <p:spPr>
          <a:xfrm>
            <a:off x="1605746" y="1766847"/>
            <a:ext cx="8980507" cy="2677656"/>
          </a:xfrm>
          <a:prstGeom prst="rect">
            <a:avLst/>
          </a:prstGeom>
          <a:noFill/>
        </p:spPr>
        <p:txBody>
          <a:bodyPr wrap="square" rtlCol="0">
            <a:spAutoFit/>
          </a:bodyPr>
          <a:lstStyle/>
          <a:p>
            <a:pPr marL="514350" indent="-514350">
              <a:buAutoNum type="arabicPeriod"/>
            </a:pPr>
            <a:r>
              <a:rPr lang="uk-UA" sz="2800" b="1" dirty="0">
                <a:latin typeface="Inter" panose="02000503000000020004" pitchFamily="2" charset="0"/>
                <a:ea typeface="Inter" panose="02000503000000020004" pitchFamily="2" charset="0"/>
              </a:rPr>
              <a:t>Отримуємо витяг з наказу</a:t>
            </a:r>
            <a:r>
              <a:rPr lang="uk-UA" sz="2800" dirty="0">
                <a:latin typeface="Inter Medium" panose="02000503000000020004" pitchFamily="2" charset="0"/>
                <a:ea typeface="Inter Medium" panose="02000503000000020004" pitchFamily="2" charset="0"/>
              </a:rPr>
              <a:t>, перевіряємо його відповідність щодо рапорту адміністрації на стрільбу;</a:t>
            </a:r>
          </a:p>
          <a:p>
            <a:pPr marL="514350" indent="-514350">
              <a:buAutoNum type="arabicPeriod"/>
            </a:pPr>
            <a:r>
              <a:rPr lang="uk-UA" sz="2800" dirty="0">
                <a:latin typeface="Inter Medium" panose="02000503000000020004" pitchFamily="2" charset="0"/>
                <a:ea typeface="Inter Medium" panose="02000503000000020004" pitchFamily="2" charset="0"/>
              </a:rPr>
              <a:t>Формуємо </a:t>
            </a:r>
            <a:r>
              <a:rPr lang="uk-UA" sz="2800" b="1" dirty="0">
                <a:solidFill>
                  <a:srgbClr val="C00000"/>
                </a:solidFill>
                <a:latin typeface="Inter" panose="02000503000000020004" pitchFamily="2" charset="0"/>
                <a:ea typeface="Inter" panose="02000503000000020004" pitchFamily="2" charset="0"/>
              </a:rPr>
              <a:t>заявку на отримання БК</a:t>
            </a:r>
            <a:r>
              <a:rPr lang="uk-UA" sz="2800" b="1" dirty="0">
                <a:solidFill>
                  <a:srgbClr val="C00000"/>
                </a:solidFill>
                <a:latin typeface="Inter Medium" panose="02000503000000020004" pitchFamily="2" charset="0"/>
                <a:ea typeface="Inter Medium" panose="02000503000000020004" pitchFamily="2" charset="0"/>
              </a:rPr>
              <a:t>;</a:t>
            </a:r>
          </a:p>
          <a:p>
            <a:pPr marL="514350" indent="-514350">
              <a:buAutoNum type="arabicPeriod"/>
            </a:pPr>
            <a:r>
              <a:rPr lang="uk-UA" sz="2800" b="1" dirty="0">
                <a:latin typeface="Inter Medium" panose="02000503000000020004" pitchFamily="2" charset="0"/>
                <a:ea typeface="Inter Medium" panose="02000503000000020004" pitchFamily="2" charset="0"/>
              </a:rPr>
              <a:t>Готуємо </a:t>
            </a:r>
            <a:r>
              <a:rPr lang="uk-UA" sz="2800" b="1" dirty="0">
                <a:solidFill>
                  <a:srgbClr val="C00000"/>
                </a:solidFill>
                <a:latin typeface="Inter" panose="02000503000000020004" pitchFamily="2" charset="0"/>
                <a:ea typeface="Inter" panose="02000503000000020004" pitchFamily="2" charset="0"/>
              </a:rPr>
              <a:t>варіанти показу цілей.</a:t>
            </a:r>
          </a:p>
          <a:p>
            <a:pPr marL="514350" indent="-514350">
              <a:buAutoNum type="arabicPeriod"/>
            </a:pPr>
            <a:endParaRPr lang="en-UA" sz="2800" dirty="0">
              <a:latin typeface="Inter Medium" panose="02000503000000020004" pitchFamily="2" charset="0"/>
              <a:ea typeface="Inter Medium" panose="02000503000000020004" pitchFamily="2" charset="0"/>
            </a:endParaRPr>
          </a:p>
        </p:txBody>
      </p:sp>
      <p:sp>
        <p:nvSpPr>
          <p:cNvPr id="2" name="TextBox 1">
            <a:extLst>
              <a:ext uri="{FF2B5EF4-FFF2-40B4-BE49-F238E27FC236}">
                <a16:creationId xmlns:a16="http://schemas.microsoft.com/office/drawing/2014/main" id="{35D82105-0ADB-9A52-80CB-E4BD4E7FDDBC}"/>
              </a:ext>
            </a:extLst>
          </p:cNvPr>
          <p:cNvSpPr txBox="1"/>
          <p:nvPr/>
        </p:nvSpPr>
        <p:spPr>
          <a:xfrm>
            <a:off x="2116386" y="1766311"/>
            <a:ext cx="4985059" cy="523220"/>
          </a:xfrm>
          <a:prstGeom prst="rect">
            <a:avLst/>
          </a:prstGeom>
          <a:noFill/>
        </p:spPr>
        <p:txBody>
          <a:bodyPr wrap="square" rtlCol="0">
            <a:spAutoFit/>
          </a:bodyPr>
          <a:lstStyle/>
          <a:p>
            <a:r>
              <a:rPr lang="uk-UA" sz="2800" b="1" dirty="0">
                <a:solidFill>
                  <a:srgbClr val="C00000"/>
                </a:solidFill>
                <a:latin typeface="Inter" panose="02000503000000020004" pitchFamily="2" charset="0"/>
                <a:ea typeface="Inter" panose="02000503000000020004" pitchFamily="2" charset="0"/>
              </a:rPr>
              <a:t>Отримуємо витяг з наказу</a:t>
            </a:r>
            <a:endParaRPr lang="en-UA" sz="2800" dirty="0">
              <a:latin typeface="Inter Medium" panose="02000503000000020004" pitchFamily="2" charset="0"/>
              <a:ea typeface="Inter Medium" panose="02000503000000020004" pitchFamily="2" charset="0"/>
            </a:endParaRPr>
          </a:p>
        </p:txBody>
      </p:sp>
      <p:sp>
        <p:nvSpPr>
          <p:cNvPr id="3" name="TextBox 2">
            <a:extLst>
              <a:ext uri="{FF2B5EF4-FFF2-40B4-BE49-F238E27FC236}">
                <a16:creationId xmlns:a16="http://schemas.microsoft.com/office/drawing/2014/main" id="{276FB67B-DA6C-9D04-9340-5ADF955589C3}"/>
              </a:ext>
            </a:extLst>
          </p:cNvPr>
          <p:cNvSpPr txBox="1"/>
          <p:nvPr/>
        </p:nvSpPr>
        <p:spPr>
          <a:xfrm>
            <a:off x="4122230" y="3048990"/>
            <a:ext cx="4606134" cy="523220"/>
          </a:xfrm>
          <a:prstGeom prst="rect">
            <a:avLst/>
          </a:prstGeom>
          <a:noFill/>
        </p:spPr>
        <p:txBody>
          <a:bodyPr wrap="square" rtlCol="0">
            <a:spAutoFit/>
          </a:bodyPr>
          <a:lstStyle/>
          <a:p>
            <a:r>
              <a:rPr lang="uk-UA" sz="2800" b="1" dirty="0">
                <a:solidFill>
                  <a:srgbClr val="C00000"/>
                </a:solidFill>
                <a:latin typeface="Inter" panose="02000503000000020004" pitchFamily="2" charset="0"/>
                <a:ea typeface="Inter" panose="02000503000000020004" pitchFamily="2" charset="0"/>
              </a:rPr>
              <a:t>заявку на отримання БК</a:t>
            </a:r>
            <a:endParaRPr lang="uk-UA" sz="2800" dirty="0">
              <a:latin typeface="Inter Medium" panose="02000503000000020004" pitchFamily="2" charset="0"/>
              <a:ea typeface="Inter Medium" panose="02000503000000020004" pitchFamily="2" charset="0"/>
            </a:endParaRPr>
          </a:p>
        </p:txBody>
      </p:sp>
      <p:sp>
        <p:nvSpPr>
          <p:cNvPr id="9" name="TextBox 8">
            <a:extLst>
              <a:ext uri="{FF2B5EF4-FFF2-40B4-BE49-F238E27FC236}">
                <a16:creationId xmlns:a16="http://schemas.microsoft.com/office/drawing/2014/main" id="{31F33AE3-443D-2260-D18E-55A9D6F43A37}"/>
              </a:ext>
            </a:extLst>
          </p:cNvPr>
          <p:cNvSpPr txBox="1"/>
          <p:nvPr/>
        </p:nvSpPr>
        <p:spPr>
          <a:xfrm>
            <a:off x="2116386" y="4022911"/>
            <a:ext cx="7704510" cy="2308324"/>
          </a:xfrm>
          <a:prstGeom prst="rect">
            <a:avLst/>
          </a:prstGeom>
          <a:noFill/>
        </p:spPr>
        <p:txBody>
          <a:bodyPr wrap="square" rtlCol="0">
            <a:spAutoFit/>
          </a:bodyPr>
          <a:lstStyle/>
          <a:p>
            <a:pPr algn="just"/>
            <a:r>
              <a:rPr lang="uk-UA" dirty="0">
                <a:latin typeface="Inter" panose="02000503000000020004" pitchFamily="2" charset="0"/>
                <a:ea typeface="Inter" panose="02000503000000020004" pitchFamily="2" charset="0"/>
              </a:rPr>
              <a:t>	Кількість варіантів показу рухомих і нерухомих цілей під час виконання кожної вправи навчальних і контрольних стрільб повинна бути: вдень – не менше трьох, вночі – двох;</a:t>
            </a:r>
          </a:p>
          <a:p>
            <a:pPr algn="just"/>
            <a:r>
              <a:rPr lang="uk-UA" dirty="0">
                <a:latin typeface="Inter" panose="02000503000000020004" pitchFamily="2" charset="0"/>
                <a:ea typeface="Inter" panose="02000503000000020004" pitchFamily="2" charset="0"/>
              </a:rPr>
              <a:t>	Варіанти показу цілей розробляються командиром підрозділу, що стріляє, та затверджуються старшим командиром (начальником) і повинні забезпечити показ цілей приблизно на дальній, середній і ближній межах </a:t>
            </a:r>
            <a:r>
              <a:rPr lang="uk-UA" dirty="0" err="1">
                <a:latin typeface="Inter" panose="02000503000000020004" pitchFamily="2" charset="0"/>
                <a:ea typeface="Inter" panose="02000503000000020004" pitchFamily="2" charset="0"/>
              </a:rPr>
              <a:t>дальностей</a:t>
            </a:r>
            <a:r>
              <a:rPr lang="uk-UA" dirty="0">
                <a:latin typeface="Inter" panose="02000503000000020004" pitchFamily="2" charset="0"/>
                <a:ea typeface="Inter" panose="02000503000000020004" pitchFamily="2" charset="0"/>
              </a:rPr>
              <a:t>, обумовлених умовами вправи в кожному варіанті (посилання 12);</a:t>
            </a:r>
          </a:p>
        </p:txBody>
      </p:sp>
      <p:sp>
        <p:nvSpPr>
          <p:cNvPr id="12" name="TextBox 11">
            <a:extLst>
              <a:ext uri="{FF2B5EF4-FFF2-40B4-BE49-F238E27FC236}">
                <a16:creationId xmlns:a16="http://schemas.microsoft.com/office/drawing/2014/main" id="{3397F434-1FE7-631E-32A0-6C725CFF0284}"/>
              </a:ext>
            </a:extLst>
          </p:cNvPr>
          <p:cNvSpPr txBox="1"/>
          <p:nvPr/>
        </p:nvSpPr>
        <p:spPr>
          <a:xfrm>
            <a:off x="3669682" y="3475947"/>
            <a:ext cx="4399208" cy="954107"/>
          </a:xfrm>
          <a:prstGeom prst="rect">
            <a:avLst/>
          </a:prstGeom>
          <a:noFill/>
        </p:spPr>
        <p:txBody>
          <a:bodyPr wrap="square" rtlCol="0">
            <a:spAutoFit/>
          </a:bodyPr>
          <a:lstStyle/>
          <a:p>
            <a:r>
              <a:rPr lang="uk-UA" sz="2800" b="1" dirty="0">
                <a:solidFill>
                  <a:srgbClr val="C00000"/>
                </a:solidFill>
                <a:latin typeface="Inter" panose="02000503000000020004" pitchFamily="2" charset="0"/>
                <a:ea typeface="Inter" panose="02000503000000020004" pitchFamily="2" charset="0"/>
              </a:rPr>
              <a:t>варіанти показу цілей.</a:t>
            </a:r>
          </a:p>
          <a:p>
            <a:pPr marL="514350" indent="-514350">
              <a:buAutoNum type="arabicPeriod"/>
            </a:pPr>
            <a:endParaRPr lang="en-UA" sz="2800" dirty="0">
              <a:latin typeface="Inter Medium" panose="02000503000000020004" pitchFamily="2" charset="0"/>
              <a:ea typeface="Inter Medium" panose="02000503000000020004" pitchFamily="2" charset="0"/>
            </a:endParaRPr>
          </a:p>
        </p:txBody>
      </p:sp>
      <p:pic>
        <p:nvPicPr>
          <p:cNvPr id="10" name="Picture 9">
            <a:extLst>
              <a:ext uri="{FF2B5EF4-FFF2-40B4-BE49-F238E27FC236}">
                <a16:creationId xmlns:a16="http://schemas.microsoft.com/office/drawing/2014/main" id="{749FE1A1-3967-EAA6-C477-0A88575410AD}"/>
              </a:ext>
            </a:extLst>
          </p:cNvPr>
          <p:cNvPicPr>
            <a:picLocks noChangeAspect="1"/>
          </p:cNvPicPr>
          <p:nvPr/>
        </p:nvPicPr>
        <p:blipFill>
          <a:blip r:embed="rId4"/>
          <a:stretch>
            <a:fillRect/>
          </a:stretch>
        </p:blipFill>
        <p:spPr>
          <a:xfrm>
            <a:off x="2539097" y="231159"/>
            <a:ext cx="7772400" cy="6489576"/>
          </a:xfrm>
          <a:prstGeom prst="rect">
            <a:avLst/>
          </a:prstGeom>
          <a:ln w="57150">
            <a:solidFill>
              <a:schemeClr val="accent4">
                <a:lumMod val="60000"/>
                <a:lumOff val="40000"/>
              </a:schemeClr>
            </a:solidFill>
          </a:ln>
        </p:spPr>
      </p:pic>
      <p:pic>
        <p:nvPicPr>
          <p:cNvPr id="11" name="Picture 10">
            <a:extLst>
              <a:ext uri="{FF2B5EF4-FFF2-40B4-BE49-F238E27FC236}">
                <a16:creationId xmlns:a16="http://schemas.microsoft.com/office/drawing/2014/main" id="{CB7920E9-B525-1271-E026-F9C57812729A}"/>
              </a:ext>
            </a:extLst>
          </p:cNvPr>
          <p:cNvPicPr>
            <a:picLocks noChangeAspect="1"/>
          </p:cNvPicPr>
          <p:nvPr/>
        </p:nvPicPr>
        <p:blipFill>
          <a:blip r:embed="rId5"/>
          <a:stretch>
            <a:fillRect/>
          </a:stretch>
        </p:blipFill>
        <p:spPr>
          <a:xfrm>
            <a:off x="2209799" y="670701"/>
            <a:ext cx="7772400" cy="4971040"/>
          </a:xfrm>
          <a:prstGeom prst="rect">
            <a:avLst/>
          </a:prstGeom>
          <a:ln w="57150">
            <a:solidFill>
              <a:schemeClr val="accent4">
                <a:lumMod val="60000"/>
                <a:lumOff val="40000"/>
              </a:schemeClr>
            </a:solidFill>
          </a:ln>
        </p:spPr>
      </p:pic>
      <p:pic>
        <p:nvPicPr>
          <p:cNvPr id="13" name="Picture 12">
            <a:extLst>
              <a:ext uri="{FF2B5EF4-FFF2-40B4-BE49-F238E27FC236}">
                <a16:creationId xmlns:a16="http://schemas.microsoft.com/office/drawing/2014/main" id="{ED6719CD-AE75-AF18-15A7-B1B0B66F94B4}"/>
              </a:ext>
            </a:extLst>
          </p:cNvPr>
          <p:cNvPicPr>
            <a:picLocks noChangeAspect="1"/>
          </p:cNvPicPr>
          <p:nvPr/>
        </p:nvPicPr>
        <p:blipFill>
          <a:blip r:embed="rId6"/>
          <a:stretch>
            <a:fillRect/>
          </a:stretch>
        </p:blipFill>
        <p:spPr>
          <a:xfrm>
            <a:off x="3800229" y="197220"/>
            <a:ext cx="4597780" cy="6489576"/>
          </a:xfrm>
          <a:prstGeom prst="rect">
            <a:avLst/>
          </a:prstGeom>
        </p:spPr>
      </p:pic>
    </p:spTree>
    <p:extLst>
      <p:ext uri="{BB962C8B-B14F-4D97-AF65-F5344CB8AC3E}">
        <p14:creationId xmlns:p14="http://schemas.microsoft.com/office/powerpoint/2010/main" val="16080373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2"/>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6" presetClass="exit" presetSubtype="21" fill="hold" nodeType="clickEffect">
                                  <p:stCondLst>
                                    <p:cond delay="0"/>
                                  </p:stCondLst>
                                  <p:childTnLst>
                                    <p:animEffect transition="out" filter="barn(inVertical)">
                                      <p:cBhvr>
                                        <p:cTn id="13" dur="500"/>
                                        <p:tgtEl>
                                          <p:spTgt spid="10"/>
                                        </p:tgtEl>
                                      </p:cBhvr>
                                    </p:animEffect>
                                    <p:set>
                                      <p:cBhvr>
                                        <p:cTn id="14"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p:stCondLst>
                        <p:cond delay="0"/>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3"/>
                  </p:tgtEl>
                </p:cond>
              </p:nextCondLst>
            </p:seq>
            <p:seq concurrent="1" nextAc="seek">
              <p:cTn id="22" restart="whenNotActive" fill="hold" evtFilter="cancelBubble" nodeType="interactiveSeq">
                <p:stCondLst>
                  <p:cond evt="onClick" delay="0">
                    <p:tgtEl>
                      <p:spTgt spid="11"/>
                    </p:tgtEl>
                  </p:cond>
                </p:stCondLst>
                <p:endSync evt="end" delay="0">
                  <p:rtn val="all"/>
                </p:endSync>
                <p:childTnLst>
                  <p:par>
                    <p:cTn id="23" fill="hold">
                      <p:stCondLst>
                        <p:cond delay="0"/>
                      </p:stCondLst>
                      <p:childTnLst>
                        <p:par>
                          <p:cTn id="24" fill="hold">
                            <p:stCondLst>
                              <p:cond delay="0"/>
                            </p:stCondLst>
                            <p:childTnLst>
                              <p:par>
                                <p:cTn id="25" presetID="16" presetClass="exit" presetSubtype="21" fill="hold" nodeType="clickEffect">
                                  <p:stCondLst>
                                    <p:cond delay="0"/>
                                  </p:stCondLst>
                                  <p:childTnLst>
                                    <p:animEffect transition="out" filter="barn(inVertical)">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8" restart="whenNotActive" fill="hold" evtFilter="cancelBubble" nodeType="interactiveSeq">
                <p:stCondLst>
                  <p:cond evt="onClick" delay="0">
                    <p:tgtEl>
                      <p:spTgt spid="12"/>
                    </p:tgtEl>
                  </p:cond>
                </p:stCondLst>
                <p:endSync evt="end" delay="0">
                  <p:rtn val="all"/>
                </p:endSync>
                <p:childTnLst>
                  <p:par>
                    <p:cTn id="29" fill="hold">
                      <p:stCondLst>
                        <p:cond delay="0"/>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6" presetClass="exit" presetSubtype="21" fill="hold" nodeType="clickEffect">
                                  <p:stCondLst>
                                    <p:cond delay="0"/>
                                  </p:stCondLst>
                                  <p:childTnLst>
                                    <p:animEffect transition="out" filter="barn(inVertical)">
                                      <p:cBhvr>
                                        <p:cTn id="39" dur="500"/>
                                        <p:tgtEl>
                                          <p:spTgt spid="13"/>
                                        </p:tgtEl>
                                      </p:cBhvr>
                                    </p:animEffect>
                                    <p:set>
                                      <p:cBhvr>
                                        <p:cTn id="40"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BC6231-BCBD-D1C6-59CD-499CB67DC51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07560D3-2A1B-2BEC-4D95-7B68DC603B8A}"/>
              </a:ext>
            </a:extLst>
          </p:cNvPr>
          <p:cNvSpPr txBox="1"/>
          <p:nvPr/>
        </p:nvSpPr>
        <p:spPr>
          <a:xfrm>
            <a:off x="1052623" y="414670"/>
            <a:ext cx="10217889" cy="769441"/>
          </a:xfrm>
          <a:prstGeom prst="rect">
            <a:avLst/>
          </a:prstGeom>
          <a:noFill/>
        </p:spPr>
        <p:txBody>
          <a:bodyPr wrap="square" rtlCol="0">
            <a:spAutoFit/>
          </a:bodyPr>
          <a:lstStyle/>
          <a:p>
            <a:pPr algn="ctr"/>
            <a:r>
              <a:rPr lang="uk-UA" sz="4400" b="1" dirty="0">
                <a:latin typeface="Inter ExtraBold" panose="02000503000000020004" pitchFamily="2" charset="0"/>
                <a:ea typeface="Inter ExtraBold" panose="02000503000000020004" pitchFamily="2" charset="0"/>
              </a:rPr>
              <a:t>ЗА ГОДИНУ ДО ІНСТРУКТАЖУ</a:t>
            </a:r>
            <a:endParaRPr lang="en-UA" sz="4400" b="1" dirty="0">
              <a:latin typeface="Inter ExtraBold" panose="02000503000000020004" pitchFamily="2" charset="0"/>
              <a:ea typeface="Inter ExtraBold" panose="02000503000000020004" pitchFamily="2" charset="0"/>
            </a:endParaRPr>
          </a:p>
        </p:txBody>
      </p:sp>
      <p:sp>
        <p:nvSpPr>
          <p:cNvPr id="6" name="TextBox 5">
            <a:extLst>
              <a:ext uri="{FF2B5EF4-FFF2-40B4-BE49-F238E27FC236}">
                <a16:creationId xmlns:a16="http://schemas.microsoft.com/office/drawing/2014/main" id="{2ACF13D3-ACB2-98D3-BBEA-209976902480}"/>
              </a:ext>
            </a:extLst>
          </p:cNvPr>
          <p:cNvSpPr txBox="1"/>
          <p:nvPr/>
        </p:nvSpPr>
        <p:spPr>
          <a:xfrm>
            <a:off x="627322" y="1624343"/>
            <a:ext cx="10930270" cy="3970318"/>
          </a:xfrm>
          <a:prstGeom prst="rect">
            <a:avLst/>
          </a:prstGeom>
          <a:noFill/>
        </p:spPr>
        <p:txBody>
          <a:bodyPr wrap="square" rtlCol="0">
            <a:spAutoFit/>
          </a:bodyPr>
          <a:lstStyle/>
          <a:p>
            <a:pPr algn="ctr"/>
            <a:r>
              <a:rPr lang="uk-UA" sz="2800" dirty="0">
                <a:latin typeface="Inter Medium" panose="02000503000000020004" pitchFamily="2" charset="0"/>
                <a:ea typeface="Inter Medium" panose="02000503000000020004" pitchFamily="2" charset="0"/>
              </a:rPr>
              <a:t>Обов'язково заїжджаємо на стрільбище і завозимо варіанти показу цілей. Ще раз уточнюємо спроможність накриття ділянки згідно умов виконання вправи.</a:t>
            </a:r>
          </a:p>
          <a:p>
            <a:pPr algn="ctr"/>
            <a:endParaRPr lang="uk-UA" sz="2800" dirty="0">
              <a:latin typeface="Inter Medium" panose="02000503000000020004" pitchFamily="2" charset="0"/>
              <a:ea typeface="Inter Medium" panose="02000503000000020004" pitchFamily="2" charset="0"/>
            </a:endParaRPr>
          </a:p>
          <a:p>
            <a:pPr algn="ctr"/>
            <a:r>
              <a:rPr lang="uk-UA" sz="2800" dirty="0">
                <a:latin typeface="Inter Medium" panose="02000503000000020004" pitchFamily="2" charset="0"/>
                <a:ea typeface="Inter Medium" panose="02000503000000020004" pitchFamily="2" charset="0"/>
              </a:rPr>
              <a:t>Інструктаж </a:t>
            </a:r>
            <a:r>
              <a:rPr lang="uk-UA" sz="2800" b="1" dirty="0">
                <a:latin typeface="Inter" panose="02000503000000020004" pitchFamily="2" charset="0"/>
                <a:ea typeface="Inter" panose="02000503000000020004" pitchFamily="2" charset="0"/>
              </a:rPr>
              <a:t>сьогодні о 16:00 </a:t>
            </a:r>
            <a:r>
              <a:rPr lang="uk-UA" sz="2800" dirty="0">
                <a:latin typeface="Inter Medium" panose="02000503000000020004" pitchFamily="2" charset="0"/>
                <a:ea typeface="Inter Medium" panose="02000503000000020004" pitchFamily="2" charset="0"/>
              </a:rPr>
              <a:t>на нічні заняття на цей день, та заняття на наступний день.</a:t>
            </a:r>
          </a:p>
          <a:p>
            <a:pPr algn="ctr"/>
            <a:endParaRPr lang="uk-UA" sz="2800" dirty="0">
              <a:latin typeface="Inter Medium" panose="02000503000000020004" pitchFamily="2" charset="0"/>
              <a:ea typeface="Inter Medium" panose="02000503000000020004" pitchFamily="2" charset="0"/>
            </a:endParaRPr>
          </a:p>
          <a:p>
            <a:pPr algn="ctr"/>
            <a:r>
              <a:rPr lang="uk-UA" sz="2800" dirty="0">
                <a:latin typeface="Inter Medium" panose="02000503000000020004" pitchFamily="2" charset="0"/>
                <a:ea typeface="Inter Medium" panose="02000503000000020004" pitchFamily="2" charset="0"/>
              </a:rPr>
              <a:t>Додатково нарада з ІВС щодо розуміння ними накриття точки та наявної матеріально-технічної бази.</a:t>
            </a:r>
            <a:endParaRPr lang="en-UA" sz="2800" dirty="0">
              <a:latin typeface="Inter Medium" panose="02000503000000020004" pitchFamily="2" charset="0"/>
              <a:ea typeface="Inter Medium" panose="02000503000000020004" pitchFamily="2" charset="0"/>
            </a:endParaRPr>
          </a:p>
        </p:txBody>
      </p:sp>
      <p:sp>
        <p:nvSpPr>
          <p:cNvPr id="2" name="Rectangle 1">
            <a:extLst>
              <a:ext uri="{FF2B5EF4-FFF2-40B4-BE49-F238E27FC236}">
                <a16:creationId xmlns:a16="http://schemas.microsoft.com/office/drawing/2014/main" id="{3799E291-B664-6DAA-2068-A26C3EC263D8}"/>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1767924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1BF144-792F-E503-3259-87ABE66BBA9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8B95B8-D539-9225-BF78-10F03D0C06F4}"/>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pic>
        <p:nvPicPr>
          <p:cNvPr id="4" name="Picture 3" descr="A close up of a red fabric&#10;&#10;AI-generated content may be incorrect.">
            <a:extLst>
              <a:ext uri="{FF2B5EF4-FFF2-40B4-BE49-F238E27FC236}">
                <a16:creationId xmlns:a16="http://schemas.microsoft.com/office/drawing/2014/main" id="{5A5899B8-C324-DAD2-57D0-5E93696D6309}"/>
              </a:ext>
            </a:extLst>
          </p:cNvPr>
          <p:cNvPicPr>
            <a:picLocks noChangeAspect="1"/>
          </p:cNvPicPr>
          <p:nvPr/>
        </p:nvPicPr>
        <p:blipFill>
          <a:blip r:embed="rId3"/>
          <a:srcRect t="33874" b="38198"/>
          <a:stretch>
            <a:fillRect/>
          </a:stretch>
        </p:blipFill>
        <p:spPr>
          <a:xfrm>
            <a:off x="0" y="0"/>
            <a:ext cx="12493256" cy="1542803"/>
          </a:xfrm>
          <a:prstGeom prst="rect">
            <a:avLst/>
          </a:prstGeom>
        </p:spPr>
      </p:pic>
      <p:sp>
        <p:nvSpPr>
          <p:cNvPr id="5" name="TextBox 4">
            <a:extLst>
              <a:ext uri="{FF2B5EF4-FFF2-40B4-BE49-F238E27FC236}">
                <a16:creationId xmlns:a16="http://schemas.microsoft.com/office/drawing/2014/main" id="{68C38F33-2D0B-868F-5145-6A8225F207B0}"/>
              </a:ext>
            </a:extLst>
          </p:cNvPr>
          <p:cNvSpPr txBox="1"/>
          <p:nvPr/>
        </p:nvSpPr>
        <p:spPr>
          <a:xfrm>
            <a:off x="1052623" y="414670"/>
            <a:ext cx="10217889" cy="769441"/>
          </a:xfrm>
          <a:prstGeom prst="rect">
            <a:avLst/>
          </a:prstGeom>
          <a:noFill/>
        </p:spPr>
        <p:txBody>
          <a:bodyPr wrap="square" rtlCol="0">
            <a:spAutoFit/>
          </a:bodyPr>
          <a:lstStyle/>
          <a:p>
            <a:pPr algn="ctr"/>
            <a:r>
              <a:rPr lang="uk-UA" sz="4400" b="1" dirty="0">
                <a:solidFill>
                  <a:schemeClr val="bg1"/>
                </a:solidFill>
                <a:latin typeface="Inter ExtraBold" panose="02000503000000020004" pitchFamily="2" charset="0"/>
                <a:ea typeface="Inter ExtraBold" panose="02000503000000020004" pitchFamily="2" charset="0"/>
              </a:rPr>
              <a:t>3.  ВИКОНАННЯ СТРІЛЬБ</a:t>
            </a:r>
            <a:endParaRPr lang="en-UA" sz="4400" b="1" dirty="0">
              <a:solidFill>
                <a:schemeClr val="bg1"/>
              </a:solidFill>
              <a:latin typeface="Inter ExtraBold" panose="02000503000000020004" pitchFamily="2" charset="0"/>
              <a:ea typeface="Inter ExtraBold" panose="02000503000000020004" pitchFamily="2" charset="0"/>
            </a:endParaRPr>
          </a:p>
        </p:txBody>
      </p:sp>
      <p:sp>
        <p:nvSpPr>
          <p:cNvPr id="6" name="TextBox 5">
            <a:extLst>
              <a:ext uri="{FF2B5EF4-FFF2-40B4-BE49-F238E27FC236}">
                <a16:creationId xmlns:a16="http://schemas.microsoft.com/office/drawing/2014/main" id="{76E4FDF5-C0C6-4F62-68A3-4C757D74A609}"/>
              </a:ext>
            </a:extLst>
          </p:cNvPr>
          <p:cNvSpPr txBox="1"/>
          <p:nvPr/>
        </p:nvSpPr>
        <p:spPr>
          <a:xfrm>
            <a:off x="630865" y="2474884"/>
            <a:ext cx="10930270" cy="3477875"/>
          </a:xfrm>
          <a:prstGeom prst="rect">
            <a:avLst/>
          </a:prstGeom>
          <a:noFill/>
        </p:spPr>
        <p:txBody>
          <a:bodyPr wrap="square" rtlCol="0">
            <a:spAutoFit/>
          </a:bodyPr>
          <a:lstStyle/>
          <a:p>
            <a:pPr algn="ctr"/>
            <a:r>
              <a:rPr lang="uk-UA" sz="2000" dirty="0">
                <a:latin typeface="Inter Medium" panose="02000503000000020004" pitchFamily="2" charset="0"/>
                <a:ea typeface="Inter Medium" panose="02000503000000020004" pitchFamily="2" charset="0"/>
              </a:rPr>
              <a:t>Керівник стрільби прибуває на 7:00 для інструктажу.</a:t>
            </a:r>
          </a:p>
          <a:p>
            <a:pPr algn="ctr"/>
            <a:endParaRPr lang="uk-UA" sz="2000" dirty="0">
              <a:latin typeface="Inter Medium" panose="02000503000000020004" pitchFamily="2" charset="0"/>
              <a:ea typeface="Inter Medium" panose="02000503000000020004" pitchFamily="2" charset="0"/>
            </a:endParaRPr>
          </a:p>
          <a:p>
            <a:pPr algn="just"/>
            <a:r>
              <a:rPr lang="uk-UA" sz="2000" dirty="0"/>
              <a:t>	Підрозділи прибувають на військове стрільбище (директрису, вогневе містечко тощо) не пізніше ніж за 30 хвилин до початку стрільби. Цей час використовується для перевірки зброї (озброєння) на розрядження, організації занять на навчальних місцях, перевірки роботи полігонного обладнання мішеневого поля та огляду мішеней; перевірки зв’язку старшого керівника стрільби з керівниками стрільби на ділянках, із бойовими машинами та навчальними місцями, на яких буде проводитися стрільба, бліндажами, а також для перевірки готовності озброєння та зброї до стрільби та розрахунку вихідних установок ведення вогню.</a:t>
            </a:r>
          </a:p>
          <a:p>
            <a:pPr algn="ctr"/>
            <a:endParaRPr lang="en-UA" sz="2000" dirty="0">
              <a:latin typeface="Inter Medium" panose="02000503000000020004" pitchFamily="2" charset="0"/>
              <a:ea typeface="Inter Medium" panose="02000503000000020004" pitchFamily="2" charset="0"/>
            </a:endParaRPr>
          </a:p>
        </p:txBody>
      </p:sp>
      <p:sp>
        <p:nvSpPr>
          <p:cNvPr id="2" name="TextBox 1">
            <a:extLst>
              <a:ext uri="{FF2B5EF4-FFF2-40B4-BE49-F238E27FC236}">
                <a16:creationId xmlns:a16="http://schemas.microsoft.com/office/drawing/2014/main" id="{9FB7D5AC-832A-4B90-B0D7-5B4EE732C5A0}"/>
              </a:ext>
            </a:extLst>
          </p:cNvPr>
          <p:cNvSpPr txBox="1"/>
          <p:nvPr/>
        </p:nvSpPr>
        <p:spPr>
          <a:xfrm>
            <a:off x="1052623" y="1634307"/>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Організація та проведення стрільб</a:t>
            </a:r>
          </a:p>
        </p:txBody>
      </p:sp>
    </p:spTree>
    <p:extLst>
      <p:ext uri="{BB962C8B-B14F-4D97-AF65-F5344CB8AC3E}">
        <p14:creationId xmlns:p14="http://schemas.microsoft.com/office/powerpoint/2010/main" val="2348620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7CF962-919B-EFF5-53A4-5E9731E36FE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DC0CB18-EA5E-72B4-8CD9-5769B1F87DFE}"/>
              </a:ext>
            </a:extLst>
          </p:cNvPr>
          <p:cNvSpPr txBox="1"/>
          <p:nvPr/>
        </p:nvSpPr>
        <p:spPr>
          <a:xfrm>
            <a:off x="627322" y="1697063"/>
            <a:ext cx="10930270" cy="3785652"/>
          </a:xfrm>
          <a:prstGeom prst="rect">
            <a:avLst/>
          </a:prstGeom>
          <a:noFill/>
        </p:spPr>
        <p:txBody>
          <a:bodyPr wrap="square" rtlCol="0">
            <a:spAutoFit/>
          </a:bodyPr>
          <a:lstStyle/>
          <a:p>
            <a:pPr algn="just"/>
            <a:r>
              <a:rPr lang="uk-UA" sz="2000" dirty="0">
                <a:latin typeface="Inter Medium" panose="02000503000000020004" pitchFamily="2" charset="0"/>
                <a:ea typeface="Inter Medium" panose="02000503000000020004" pitchFamily="2" charset="0"/>
              </a:rPr>
              <a:t>	Керівник стрільби на ділянці повинен бути в польовій формі одягу з польовим спорядженням, у шоломі та бронежилеті під час виконання вправ із метання гранат і стрільб із гранатометів усіх типів. Під час виконання вправ стрільб зі стрілецької зброї шолом і бронежилет дозволяється не використовувати, крім вправ стрільб у русі та стрільби по гонгах, які розміщені ближче 50 м;</a:t>
            </a:r>
          </a:p>
          <a:p>
            <a:pPr algn="just"/>
            <a:endParaRPr lang="uk-UA" sz="2000" dirty="0">
              <a:latin typeface="Inter Medium" panose="02000503000000020004" pitchFamily="2" charset="0"/>
              <a:ea typeface="Inter Medium" panose="02000503000000020004" pitchFamily="2" charset="0"/>
            </a:endParaRPr>
          </a:p>
          <a:p>
            <a:pPr algn="just"/>
            <a:r>
              <a:rPr lang="uk-UA" sz="2000" dirty="0">
                <a:latin typeface="Inter Medium" panose="02000503000000020004" pitchFamily="2" charset="0"/>
                <a:ea typeface="Inter Medium" panose="02000503000000020004" pitchFamily="2" charset="0"/>
              </a:rPr>
              <a:t>	За необхідності розгортаються навчальні місця для вивірки оптичних прицілів і перевірки бою та приведення зброї (озброєння БМ) до нормального бою. Під час вогневих тренувань уночі додатково розгортаються навчальні місця для навчання стрільби з використанням прицілів нічного бачення та тепловізорів.</a:t>
            </a:r>
          </a:p>
          <a:p>
            <a:pPr algn="just"/>
            <a:endParaRPr lang="uk-UA" sz="2000" dirty="0">
              <a:latin typeface="Inter Medium" panose="02000503000000020004" pitchFamily="2" charset="0"/>
              <a:ea typeface="Inter Medium" panose="02000503000000020004" pitchFamily="2" charset="0"/>
            </a:endParaRPr>
          </a:p>
          <a:p>
            <a:pPr algn="just"/>
            <a:endParaRPr lang="uk-UA" sz="2000" dirty="0">
              <a:latin typeface="Inter Medium" panose="02000503000000020004" pitchFamily="2" charset="0"/>
              <a:ea typeface="Inter Medium" panose="02000503000000020004" pitchFamily="2" charset="0"/>
            </a:endParaRPr>
          </a:p>
        </p:txBody>
      </p:sp>
      <p:sp>
        <p:nvSpPr>
          <p:cNvPr id="2" name="TextBox 1">
            <a:extLst>
              <a:ext uri="{FF2B5EF4-FFF2-40B4-BE49-F238E27FC236}">
                <a16:creationId xmlns:a16="http://schemas.microsoft.com/office/drawing/2014/main" id="{2D0C29C6-DD3D-3B9F-4B24-1C9F50B95699}"/>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Керівники стрільби на ділянці</a:t>
            </a:r>
            <a:endParaRPr lang="en-UA" sz="3600" b="1" dirty="0">
              <a:latin typeface="Inter ExtraBold" panose="02000503000000020004" pitchFamily="2" charset="0"/>
              <a:ea typeface="Inter ExtraBold" panose="02000503000000020004" pitchFamily="2" charset="0"/>
            </a:endParaRPr>
          </a:p>
        </p:txBody>
      </p:sp>
      <p:sp>
        <p:nvSpPr>
          <p:cNvPr id="3" name="Rectangle 2">
            <a:extLst>
              <a:ext uri="{FF2B5EF4-FFF2-40B4-BE49-F238E27FC236}">
                <a16:creationId xmlns:a16="http://schemas.microsoft.com/office/drawing/2014/main" id="{64065856-887C-F804-D882-207B824C6B6E}"/>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2538948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C2A8A0-DE27-3727-DBA5-5E7200AB067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E4B87E3-8CF3-5BEA-6894-082FB2CB6876}"/>
              </a:ext>
            </a:extLst>
          </p:cNvPr>
          <p:cNvSpPr txBox="1"/>
          <p:nvPr/>
        </p:nvSpPr>
        <p:spPr>
          <a:xfrm>
            <a:off x="627322" y="1228397"/>
            <a:ext cx="10930270" cy="4401205"/>
          </a:xfrm>
          <a:prstGeom prst="rect">
            <a:avLst/>
          </a:prstGeom>
          <a:noFill/>
        </p:spPr>
        <p:txBody>
          <a:bodyPr wrap="square" rtlCol="0">
            <a:spAutoFit/>
          </a:bodyPr>
          <a:lstStyle/>
          <a:p>
            <a:pPr algn="just"/>
            <a:r>
              <a:rPr lang="uk-UA" sz="2000" dirty="0">
                <a:latin typeface="Inter Medium" panose="02000503000000020004" pitchFamily="2" charset="0"/>
                <a:ea typeface="Inter Medium" panose="02000503000000020004" pitchFamily="2" charset="0"/>
              </a:rPr>
              <a:t>	Перед початком виконання ВБС (БС) у складі бойової групи (бойової двійки, трійки, пари), відділення (екіпажу), взводу повинні проводитися тактико-стройові заняття та тренування з управління вогнем, а з керівниками стрільби – </a:t>
            </a:r>
            <a:r>
              <a:rPr lang="uk-UA" sz="2000" dirty="0" err="1">
                <a:latin typeface="Inter Medium" panose="02000503000000020004" pitchFamily="2" charset="0"/>
                <a:ea typeface="Inter Medium" panose="02000503000000020004" pitchFamily="2" charset="0"/>
              </a:rPr>
              <a:t>інструкторсько</a:t>
            </a:r>
            <a:r>
              <a:rPr lang="uk-UA" sz="2000" dirty="0">
                <a:latin typeface="Inter Medium" panose="02000503000000020004" pitchFamily="2" charset="0"/>
                <a:ea typeface="Inter Medium" panose="02000503000000020004" pitchFamily="2" charset="0"/>
              </a:rPr>
              <a:t>-методичні (показові) заняття.</a:t>
            </a:r>
          </a:p>
          <a:p>
            <a:pPr algn="just"/>
            <a:endParaRPr lang="uk-UA" sz="2000" dirty="0">
              <a:latin typeface="Inter Medium" panose="02000503000000020004" pitchFamily="2" charset="0"/>
              <a:ea typeface="Inter Medium" panose="02000503000000020004" pitchFamily="2" charset="0"/>
            </a:endParaRPr>
          </a:p>
          <a:p>
            <a:pPr algn="just"/>
            <a:r>
              <a:rPr lang="uk-UA" sz="2000" dirty="0">
                <a:latin typeface="Inter Medium" panose="02000503000000020004" pitchFamily="2" charset="0"/>
                <a:ea typeface="Inter Medium" panose="02000503000000020004" pitchFamily="2" charset="0"/>
              </a:rPr>
              <a:t>	До виконання вправ стрільб (ВБС, БС) допускаються лише ті військовослужбовці, які успішно склали заліки (нормативи, тести) на володіння матеріальною частиною озброєння (зброї) та боєприпасів, з основ і правил стрільби, умов вправи (ВБС) і заходів безпеки.</a:t>
            </a:r>
          </a:p>
          <a:p>
            <a:pPr algn="just"/>
            <a:endParaRPr lang="uk-UA" sz="2000" dirty="0">
              <a:latin typeface="Inter Medium" panose="02000503000000020004" pitchFamily="2" charset="0"/>
              <a:ea typeface="Inter Medium" panose="02000503000000020004" pitchFamily="2" charset="0"/>
            </a:endParaRPr>
          </a:p>
          <a:p>
            <a:pPr algn="just"/>
            <a:r>
              <a:rPr lang="uk-UA" sz="2000" dirty="0">
                <a:latin typeface="Inter Medium" panose="02000503000000020004" pitchFamily="2" charset="0"/>
                <a:ea typeface="Inter Medium" panose="02000503000000020004" pitchFamily="2" charset="0"/>
              </a:rPr>
              <a:t>	Військовослужбовці, які не склали залік, до стрільби не допускаються. Протягом навчання стрільбі ті, хто навчаються, періодично повинні виконувати вправи стрільб у протигазах. Стрільба в протигазах проводиться без змін умов вправи. </a:t>
            </a:r>
          </a:p>
        </p:txBody>
      </p:sp>
      <p:sp>
        <p:nvSpPr>
          <p:cNvPr id="2" name="TextBox 1">
            <a:extLst>
              <a:ext uri="{FF2B5EF4-FFF2-40B4-BE49-F238E27FC236}">
                <a16:creationId xmlns:a16="http://schemas.microsoft.com/office/drawing/2014/main" id="{F593E25A-69AC-8D00-CA99-FBB43C03A197}"/>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Допуск до виконання вправ стрільб</a:t>
            </a:r>
            <a:endParaRPr lang="en-UA" sz="3600" b="1" dirty="0">
              <a:latin typeface="Inter ExtraBold" panose="02000503000000020004" pitchFamily="2" charset="0"/>
              <a:ea typeface="Inter ExtraBold" panose="02000503000000020004" pitchFamily="2" charset="0"/>
            </a:endParaRPr>
          </a:p>
        </p:txBody>
      </p:sp>
      <p:sp>
        <p:nvSpPr>
          <p:cNvPr id="3" name="Rectangle 2">
            <a:extLst>
              <a:ext uri="{FF2B5EF4-FFF2-40B4-BE49-F238E27FC236}">
                <a16:creationId xmlns:a16="http://schemas.microsoft.com/office/drawing/2014/main" id="{CD1D3D23-776F-048C-CA51-5B664D8413AF}"/>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1620838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4E9699-59DE-35E1-7A83-8DA2960C531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B397526-2174-E4A7-302A-B182A68A2E54}"/>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ОРГАНІЗАЦІЯ ПРОВЕДЕННЯ СТРІЛЬБ</a:t>
            </a:r>
            <a:endParaRPr lang="en-UA" sz="3600" b="1" dirty="0">
              <a:latin typeface="Inter ExtraBold" panose="02000503000000020004" pitchFamily="2" charset="0"/>
              <a:ea typeface="Inter ExtraBold" panose="02000503000000020004" pitchFamily="2" charset="0"/>
            </a:endParaRPr>
          </a:p>
        </p:txBody>
      </p:sp>
      <p:sp>
        <p:nvSpPr>
          <p:cNvPr id="3" name="TextBox 2">
            <a:extLst>
              <a:ext uri="{FF2B5EF4-FFF2-40B4-BE49-F238E27FC236}">
                <a16:creationId xmlns:a16="http://schemas.microsoft.com/office/drawing/2014/main" id="{A4B997FC-D0EB-E9CB-B800-4366BD0D0EA9}"/>
              </a:ext>
            </a:extLst>
          </p:cNvPr>
          <p:cNvSpPr txBox="1"/>
          <p:nvPr/>
        </p:nvSpPr>
        <p:spPr>
          <a:xfrm>
            <a:off x="627322" y="1749930"/>
            <a:ext cx="10930270" cy="4093428"/>
          </a:xfrm>
          <a:prstGeom prst="rect">
            <a:avLst/>
          </a:prstGeom>
          <a:noFill/>
        </p:spPr>
        <p:txBody>
          <a:bodyPr wrap="square" rtlCol="0">
            <a:spAutoFit/>
          </a:bodyPr>
          <a:lstStyle/>
          <a:p>
            <a:pPr algn="just"/>
            <a:r>
              <a:rPr lang="uk-UA" sz="2000" dirty="0">
                <a:latin typeface="Inter Medium" panose="02000503000000020004" pitchFamily="2" charset="0"/>
                <a:ea typeface="Inter Medium" panose="02000503000000020004" pitchFamily="2" charset="0"/>
              </a:rPr>
              <a:t>	Для організації проведення стрільб (ВБС, БС і вогневих тренувань, у ході яких виконується стрільба), керівництва стрільбою, її обслуговування та забезпечення виконання заходів безпеки наказом командира військової частини призначаються (додаток 1 до Курсу стрільб):</a:t>
            </a:r>
          </a:p>
          <a:p>
            <a:pPr algn="just"/>
            <a:endParaRPr lang="uk-UA" sz="2000" dirty="0">
              <a:latin typeface="Inter Medium" panose="02000503000000020004" pitchFamily="2" charset="0"/>
              <a:ea typeface="Inter Medium" panose="02000503000000020004" pitchFamily="2" charset="0"/>
            </a:endParaRPr>
          </a:p>
          <a:p>
            <a:pPr algn="just"/>
            <a:r>
              <a:rPr lang="uk-UA" sz="2000" dirty="0">
                <a:latin typeface="Inter Medium" panose="02000503000000020004" pitchFamily="2" charset="0"/>
                <a:ea typeface="Inter Medium" panose="02000503000000020004" pitchFamily="2" charset="0"/>
              </a:rPr>
              <a:t>	- старший керівник стрільби;</a:t>
            </a:r>
          </a:p>
          <a:p>
            <a:pPr algn="just"/>
            <a:r>
              <a:rPr lang="uk-UA" sz="2000" dirty="0">
                <a:latin typeface="Inter Medium" panose="02000503000000020004" pitchFamily="2" charset="0"/>
                <a:ea typeface="Inter Medium" panose="02000503000000020004" pitchFamily="2" charset="0"/>
              </a:rPr>
              <a:t>	- керівники стрільби на ділянці (навчальному об’єкті вогневої підготовки,</a:t>
            </a:r>
          </a:p>
          <a:p>
            <a:pPr algn="just"/>
            <a:r>
              <a:rPr lang="uk-UA" sz="2000" dirty="0">
                <a:latin typeface="Inter Medium" panose="02000503000000020004" pitchFamily="2" charset="0"/>
                <a:ea typeface="Inter Medium" panose="02000503000000020004" pitchFamily="2" charset="0"/>
              </a:rPr>
              <a:t>навчальному місці);</a:t>
            </a:r>
          </a:p>
          <a:p>
            <a:pPr algn="just"/>
            <a:r>
              <a:rPr lang="uk-UA" sz="2000" dirty="0">
                <a:latin typeface="Inter Medium" panose="02000503000000020004" pitchFamily="2" charset="0"/>
                <a:ea typeface="Inter Medium" panose="02000503000000020004" pitchFamily="2" charset="0"/>
              </a:rPr>
              <a:t>	- начальник оточення та підрозділ, від якого призначається особовий склад</a:t>
            </a:r>
          </a:p>
          <a:p>
            <a:pPr algn="just"/>
            <a:r>
              <a:rPr lang="uk-UA" sz="2000" dirty="0">
                <a:latin typeface="Inter Medium" panose="02000503000000020004" pitchFamily="2" charset="0"/>
                <a:ea typeface="Inter Medium" panose="02000503000000020004" pitchFamily="2" charset="0"/>
              </a:rPr>
              <a:t>оточення;</a:t>
            </a:r>
          </a:p>
          <a:p>
            <a:pPr algn="just"/>
            <a:r>
              <a:rPr lang="uk-UA" sz="2000" dirty="0">
                <a:latin typeface="Inter Medium" panose="02000503000000020004" pitchFamily="2" charset="0"/>
                <a:ea typeface="Inter Medium" panose="02000503000000020004" pitchFamily="2" charset="0"/>
              </a:rPr>
              <a:t>	- черговий медик;</a:t>
            </a:r>
          </a:p>
          <a:p>
            <a:pPr algn="just"/>
            <a:r>
              <a:rPr lang="uk-UA" sz="2000" dirty="0">
                <a:latin typeface="Inter Medium" panose="02000503000000020004" pitchFamily="2" charset="0"/>
                <a:ea typeface="Inter Medium" panose="02000503000000020004" pitchFamily="2" charset="0"/>
              </a:rPr>
              <a:t>	- начальник пункту бойового постачання;</a:t>
            </a:r>
          </a:p>
          <a:p>
            <a:pPr algn="just"/>
            <a:endParaRPr lang="uk-UA" sz="2000" dirty="0">
              <a:latin typeface="Inter Medium" panose="02000503000000020004" pitchFamily="2" charset="0"/>
              <a:ea typeface="Inter Medium" panose="02000503000000020004" pitchFamily="2" charset="0"/>
            </a:endParaRPr>
          </a:p>
        </p:txBody>
      </p:sp>
      <p:sp>
        <p:nvSpPr>
          <p:cNvPr id="4" name="Rectangle 3">
            <a:extLst>
              <a:ext uri="{FF2B5EF4-FFF2-40B4-BE49-F238E27FC236}">
                <a16:creationId xmlns:a16="http://schemas.microsoft.com/office/drawing/2014/main" id="{5853FE0A-1F30-0871-3A9F-764FF7B6D479}"/>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1036595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15B9E9-65FE-488C-0332-6491798047E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4A218EF-4895-9287-6B95-EC9FF95E5334}"/>
              </a:ext>
            </a:extLst>
          </p:cNvPr>
          <p:cNvSpPr txBox="1"/>
          <p:nvPr/>
        </p:nvSpPr>
        <p:spPr>
          <a:xfrm>
            <a:off x="630865" y="1720911"/>
            <a:ext cx="10930270" cy="4093428"/>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a:t>
            </a:r>
            <a:r>
              <a:rPr lang="uk-UA" b="1" dirty="0">
                <a:latin typeface="Inter ExtraBold" panose="02000503000000020004" pitchFamily="2" charset="0"/>
                <a:ea typeface="Inter ExtraBold" panose="02000503000000020004" pitchFamily="2" charset="0"/>
              </a:rPr>
              <a:t>Начальник полігону </a:t>
            </a:r>
            <a:r>
              <a:rPr lang="uk-UA" dirty="0"/>
              <a:t>відповідає за своєчасну та якісну підготовку полігонного обладнання, мішеневого поля, забезпечення захисту від небезпечного впливу електричного струму мереж живлення полігонного обладнання, створення умов для проведення занять.</a:t>
            </a:r>
          </a:p>
          <a:p>
            <a:endParaRPr lang="uk-UA" dirty="0"/>
          </a:p>
          <a:p>
            <a:r>
              <a:rPr lang="uk-UA" dirty="0"/>
              <a:t>	Усі роботи щодо підготовки навчальних об’єктів вогневої підготовки до стрільби закінчуються не пізніше ніж за годину до початку заняття.</a:t>
            </a:r>
          </a:p>
          <a:p>
            <a:endParaRPr lang="uk-UA" dirty="0"/>
          </a:p>
          <a:p>
            <a:r>
              <a:rPr lang="uk-UA" dirty="0"/>
              <a:t>	</a:t>
            </a:r>
            <a:r>
              <a:rPr lang="uk-UA" b="1" dirty="0">
                <a:latin typeface="Inter ExtraBold" panose="02000503000000020004" pitchFamily="2" charset="0"/>
                <a:ea typeface="Inter ExtraBold" panose="02000503000000020004" pitchFamily="2" charset="0"/>
              </a:rPr>
              <a:t>Керівник стрільби </a:t>
            </a:r>
            <a:r>
              <a:rPr lang="uk-UA" dirty="0"/>
              <a:t>перевіряє функціонування мішеневого поля, готовність до проведення занять, відповідність мішеневої обстановки умовам виконання вправи.</a:t>
            </a:r>
          </a:p>
          <a:p>
            <a:endParaRPr lang="uk-UA" dirty="0"/>
          </a:p>
          <a:p>
            <a:endParaRPr lang="uk-UA" dirty="0"/>
          </a:p>
        </p:txBody>
      </p:sp>
      <p:sp>
        <p:nvSpPr>
          <p:cNvPr id="2" name="TextBox 1">
            <a:extLst>
              <a:ext uri="{FF2B5EF4-FFF2-40B4-BE49-F238E27FC236}">
                <a16:creationId xmlns:a16="http://schemas.microsoft.com/office/drawing/2014/main" id="{2A2D1107-BA96-7DDB-B8E2-41147157A272}"/>
              </a:ext>
            </a:extLst>
          </p:cNvPr>
          <p:cNvSpPr txBox="1"/>
          <p:nvPr/>
        </p:nvSpPr>
        <p:spPr>
          <a:xfrm>
            <a:off x="1052623" y="414670"/>
            <a:ext cx="10217889" cy="1200329"/>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Загальні обов’язки осіб, що керують стрільбою та обслуговують її</a:t>
            </a:r>
          </a:p>
        </p:txBody>
      </p:sp>
      <p:sp>
        <p:nvSpPr>
          <p:cNvPr id="3" name="Rectangle 2">
            <a:extLst>
              <a:ext uri="{FF2B5EF4-FFF2-40B4-BE49-F238E27FC236}">
                <a16:creationId xmlns:a16="http://schemas.microsoft.com/office/drawing/2014/main" id="{BD9D2AC5-992E-A735-A6F5-5F8555704B15}"/>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2995369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5474A29-BBE3-32E2-1932-C8745453355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BDF5971-D09B-0551-3B69-417AEE98854E}"/>
              </a:ext>
            </a:extLst>
          </p:cNvPr>
          <p:cNvSpPr txBox="1"/>
          <p:nvPr/>
        </p:nvSpPr>
        <p:spPr>
          <a:xfrm>
            <a:off x="630865" y="1583675"/>
            <a:ext cx="10930270" cy="4524315"/>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Під час виконання вправ стрільб із місця або на ходу, на військових стрільбищах </a:t>
            </a:r>
            <a:r>
              <a:rPr lang="uk-UA" dirty="0" err="1"/>
              <a:t>рубежем</a:t>
            </a:r>
            <a:r>
              <a:rPr lang="uk-UA" dirty="0"/>
              <a:t> відкриття вогню (далі – РВВ) є вогнева позиція на цьому </a:t>
            </a:r>
            <a:r>
              <a:rPr lang="uk-UA" dirty="0" err="1"/>
              <a:t>рубежі</a:t>
            </a:r>
            <a:r>
              <a:rPr lang="uk-UA" dirty="0"/>
              <a:t>. Вогнева позиція на РВВ включає два – три окопи для стрільби стоячи або</a:t>
            </a:r>
          </a:p>
          <a:p>
            <a:r>
              <a:rPr lang="uk-UA" dirty="0"/>
              <a:t>не менше трьох </a:t>
            </a:r>
            <a:r>
              <a:rPr lang="uk-UA" dirty="0" err="1"/>
              <a:t>укриттів</a:t>
            </a:r>
            <a:r>
              <a:rPr lang="uk-UA" dirty="0"/>
              <a:t> (стінка, </a:t>
            </a:r>
            <a:r>
              <a:rPr lang="uk-UA" dirty="0" err="1"/>
              <a:t>камені</a:t>
            </a:r>
            <a:r>
              <a:rPr lang="uk-UA" dirty="0"/>
              <a:t>, колоди, інші природні укриття) для стрільби з різних положень на кожному напрямку військового стрільбища.</a:t>
            </a:r>
          </a:p>
          <a:p>
            <a:endParaRPr lang="uk-UA" dirty="0"/>
          </a:p>
          <a:p>
            <a:r>
              <a:rPr lang="uk-UA" dirty="0"/>
              <a:t>	Окопи розташовуються на віддаленні 10 – 12 м один від одного по фронту та між собою з’єднуються ходом сполучення завглибшки 1,5 м, у якому обладнуються два входи.</a:t>
            </a:r>
          </a:p>
          <a:p>
            <a:endParaRPr lang="uk-UA" dirty="0"/>
          </a:p>
          <a:p>
            <a:r>
              <a:rPr lang="uk-UA" dirty="0"/>
              <a:t>	РВВ (вогнева позиція) повинен розташовуватися на віддаленні від вихідного </a:t>
            </a:r>
            <a:r>
              <a:rPr lang="uk-UA" dirty="0" err="1"/>
              <a:t>рубежу</a:t>
            </a:r>
            <a:r>
              <a:rPr lang="uk-UA" dirty="0"/>
              <a:t> не ближче </a:t>
            </a:r>
            <a:r>
              <a:rPr lang="uk-UA" sz="2800" b="1" dirty="0">
                <a:latin typeface="Inter ExtraBold" panose="02000503000000020004" pitchFamily="2" charset="0"/>
                <a:ea typeface="Inter ExtraBold" panose="02000503000000020004" pitchFamily="2" charset="0"/>
              </a:rPr>
              <a:t>10 м </a:t>
            </a:r>
            <a:r>
              <a:rPr lang="uk-UA" dirty="0"/>
              <a:t>для стрільби зі стрілецької зброї.</a:t>
            </a:r>
          </a:p>
          <a:p>
            <a:endParaRPr lang="uk-UA" dirty="0"/>
          </a:p>
          <a:p>
            <a:endParaRPr lang="uk-UA" dirty="0"/>
          </a:p>
        </p:txBody>
      </p:sp>
      <p:sp>
        <p:nvSpPr>
          <p:cNvPr id="2" name="TextBox 1">
            <a:extLst>
              <a:ext uri="{FF2B5EF4-FFF2-40B4-BE49-F238E27FC236}">
                <a16:creationId xmlns:a16="http://schemas.microsoft.com/office/drawing/2014/main" id="{AC4EE3B6-E9E2-7336-02F5-166752CCAAAB}"/>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РВВ (Вогнева позиція)</a:t>
            </a:r>
          </a:p>
        </p:txBody>
      </p:sp>
      <p:sp>
        <p:nvSpPr>
          <p:cNvPr id="3" name="Rectangle 2">
            <a:extLst>
              <a:ext uri="{FF2B5EF4-FFF2-40B4-BE49-F238E27FC236}">
                <a16:creationId xmlns:a16="http://schemas.microsoft.com/office/drawing/2014/main" id="{7804BEA5-7A1C-8752-94F4-3A6846D3C17C}"/>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3778570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1E950B-C70A-0917-0B60-FA76167C6D0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2256A28-58BD-51B9-D871-D24B5395DF84}"/>
              </a:ext>
            </a:extLst>
          </p:cNvPr>
          <p:cNvSpPr txBox="1"/>
          <p:nvPr/>
        </p:nvSpPr>
        <p:spPr>
          <a:xfrm>
            <a:off x="630865" y="1583675"/>
            <a:ext cx="10930270" cy="4524315"/>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Під час виконання вправ стрільб із місця або на ходу, на військових стрільбищах </a:t>
            </a:r>
            <a:r>
              <a:rPr lang="uk-UA" dirty="0" err="1"/>
              <a:t>рубежем</a:t>
            </a:r>
            <a:r>
              <a:rPr lang="uk-UA" dirty="0"/>
              <a:t> відкриття вогню (далі – РВВ) є вогнева позиція на цьому </a:t>
            </a:r>
            <a:r>
              <a:rPr lang="uk-UA" dirty="0" err="1"/>
              <a:t>рубежі</a:t>
            </a:r>
            <a:r>
              <a:rPr lang="uk-UA" dirty="0"/>
              <a:t>. Вогнева позиція на РВВ включає два – три окопи для стрільби стоячи або</a:t>
            </a:r>
          </a:p>
          <a:p>
            <a:r>
              <a:rPr lang="uk-UA" dirty="0"/>
              <a:t>не менше трьох </a:t>
            </a:r>
            <a:r>
              <a:rPr lang="uk-UA" dirty="0" err="1"/>
              <a:t>укриттів</a:t>
            </a:r>
            <a:r>
              <a:rPr lang="uk-UA" dirty="0"/>
              <a:t> (стінка, </a:t>
            </a:r>
            <a:r>
              <a:rPr lang="uk-UA" dirty="0" err="1"/>
              <a:t>камені</a:t>
            </a:r>
            <a:r>
              <a:rPr lang="uk-UA" dirty="0"/>
              <a:t>, колоди, інші природні укриття) для стрільби з різних положень на кожному напрямку військового стрільбища.</a:t>
            </a:r>
          </a:p>
          <a:p>
            <a:endParaRPr lang="uk-UA" dirty="0"/>
          </a:p>
          <a:p>
            <a:r>
              <a:rPr lang="uk-UA" dirty="0"/>
              <a:t>	Окопи розташовуються на віддаленні 10 – 12 м один від одного по фронту та між собою з’єднуються ходом сполучення завглибшки 1,5 м, у якому обладнуються два входи.</a:t>
            </a:r>
          </a:p>
          <a:p>
            <a:endParaRPr lang="uk-UA" dirty="0"/>
          </a:p>
          <a:p>
            <a:r>
              <a:rPr lang="uk-UA" dirty="0"/>
              <a:t>	РВВ (вогнева позиція) повинен розташовуватися на віддаленні від вихідного </a:t>
            </a:r>
            <a:r>
              <a:rPr lang="uk-UA" dirty="0" err="1"/>
              <a:t>рубежу</a:t>
            </a:r>
            <a:r>
              <a:rPr lang="uk-UA" dirty="0"/>
              <a:t> не ближче </a:t>
            </a:r>
            <a:r>
              <a:rPr lang="uk-UA" sz="2800" b="1" dirty="0">
                <a:latin typeface="Inter ExtraBold" panose="02000503000000020004" pitchFamily="2" charset="0"/>
                <a:ea typeface="Inter ExtraBold" panose="02000503000000020004" pitchFamily="2" charset="0"/>
              </a:rPr>
              <a:t>10 м </a:t>
            </a:r>
            <a:r>
              <a:rPr lang="uk-UA" dirty="0"/>
              <a:t>для стрільби зі стрілецької зброї.</a:t>
            </a:r>
          </a:p>
          <a:p>
            <a:endParaRPr lang="uk-UA" dirty="0"/>
          </a:p>
          <a:p>
            <a:endParaRPr lang="uk-UA" dirty="0"/>
          </a:p>
        </p:txBody>
      </p:sp>
      <p:sp>
        <p:nvSpPr>
          <p:cNvPr id="2" name="TextBox 1">
            <a:extLst>
              <a:ext uri="{FF2B5EF4-FFF2-40B4-BE49-F238E27FC236}">
                <a16:creationId xmlns:a16="http://schemas.microsoft.com/office/drawing/2014/main" id="{6C2A56AF-46BC-A3DB-3B9F-D202F2453D86}"/>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РВВ (Вогнева позиція)</a:t>
            </a:r>
          </a:p>
        </p:txBody>
      </p:sp>
      <p:sp>
        <p:nvSpPr>
          <p:cNvPr id="3" name="Rectangle 2">
            <a:extLst>
              <a:ext uri="{FF2B5EF4-FFF2-40B4-BE49-F238E27FC236}">
                <a16:creationId xmlns:a16="http://schemas.microsoft.com/office/drawing/2014/main" id="{0B7D97AE-7091-DD0F-C0E5-FF3AC0E11B15}"/>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748536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929F83-62D0-A8D2-D5C4-C646861FAA6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5963F89-D7E1-89DA-30B7-CD020D0AF7E4}"/>
              </a:ext>
            </a:extLst>
          </p:cNvPr>
          <p:cNvSpPr txBox="1"/>
          <p:nvPr/>
        </p:nvSpPr>
        <p:spPr>
          <a:xfrm>
            <a:off x="630865" y="1583675"/>
            <a:ext cx="10930270" cy="4708981"/>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Кількість варіантів показу рухомих і нерухомих цілей під час виконання кожної вправи навчальних і контрольних стрільб повинна бути: вдень – не менше</a:t>
            </a:r>
          </a:p>
          <a:p>
            <a:r>
              <a:rPr lang="uk-UA" dirty="0"/>
              <a:t>трьох, вночі – двох (у горах вдень – двох, вночі – одного);</a:t>
            </a:r>
          </a:p>
          <a:p>
            <a:r>
              <a:rPr lang="uk-UA" dirty="0"/>
              <a:t>варіанти показу цілей розробляються командиром підрозділу, що стріляє, та затверджуються старшим командиром (начальником) і повинні забезпечити показ цілей приблизно на дальній, середній і ближній межах </a:t>
            </a:r>
            <a:r>
              <a:rPr lang="uk-UA" dirty="0" err="1"/>
              <a:t>дальностей</a:t>
            </a:r>
            <a:r>
              <a:rPr lang="uk-UA" dirty="0"/>
              <a:t>, обумовлених умовами вправи в кожному варіанті;</a:t>
            </a:r>
          </a:p>
          <a:p>
            <a:endParaRPr lang="uk-UA" dirty="0"/>
          </a:p>
          <a:p>
            <a:r>
              <a:rPr lang="uk-UA" dirty="0"/>
              <a:t>	Під час виконання вправ стрільб, коли час на стрільбу обмежується часом показу цілей за рішенням керівника стрільби, та ВБС (БС) показ цілей здійснюється електриком-оператором вручну відповідно до схеми показу цілей, за командою керівника стрільби на ділянці.</a:t>
            </a:r>
          </a:p>
          <a:p>
            <a:endParaRPr lang="uk-UA" dirty="0"/>
          </a:p>
          <a:p>
            <a:endParaRPr lang="uk-UA" dirty="0"/>
          </a:p>
          <a:p>
            <a:endParaRPr lang="uk-UA" dirty="0"/>
          </a:p>
        </p:txBody>
      </p:sp>
      <p:sp>
        <p:nvSpPr>
          <p:cNvPr id="2" name="TextBox 1">
            <a:extLst>
              <a:ext uri="{FF2B5EF4-FFF2-40B4-BE49-F238E27FC236}">
                <a16:creationId xmlns:a16="http://schemas.microsoft.com/office/drawing/2014/main" id="{A0901D9A-5AB5-C921-32C1-6718DA4B4A66}"/>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Стрільба на ділянці</a:t>
            </a:r>
          </a:p>
        </p:txBody>
      </p:sp>
      <p:sp>
        <p:nvSpPr>
          <p:cNvPr id="3" name="Rectangle 2">
            <a:extLst>
              <a:ext uri="{FF2B5EF4-FFF2-40B4-BE49-F238E27FC236}">
                <a16:creationId xmlns:a16="http://schemas.microsoft.com/office/drawing/2014/main" id="{5E4BF23F-8506-DCD5-8AE2-8B2846967AEC}"/>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2425736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CB3D41-3C4C-83D9-9255-0184196CFFA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F9EEB27-FC9D-423B-047B-AB868506D301}"/>
              </a:ext>
            </a:extLst>
          </p:cNvPr>
          <p:cNvSpPr txBox="1"/>
          <p:nvPr/>
        </p:nvSpPr>
        <p:spPr>
          <a:xfrm>
            <a:off x="630865" y="1251166"/>
            <a:ext cx="10930270" cy="707886"/>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У керівника стрільби на дільничному пункті управління повинна бути така документація:</a:t>
            </a:r>
          </a:p>
        </p:txBody>
      </p:sp>
      <p:sp>
        <p:nvSpPr>
          <p:cNvPr id="2" name="TextBox 1">
            <a:extLst>
              <a:ext uri="{FF2B5EF4-FFF2-40B4-BE49-F238E27FC236}">
                <a16:creationId xmlns:a16="http://schemas.microsoft.com/office/drawing/2014/main" id="{4D6FABF3-D4E5-46DB-A8AD-B39C69FF0B4E}"/>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Документація керівника стрільби</a:t>
            </a:r>
          </a:p>
        </p:txBody>
      </p:sp>
      <p:sp>
        <p:nvSpPr>
          <p:cNvPr id="3" name="Rectangle 2">
            <a:extLst>
              <a:ext uri="{FF2B5EF4-FFF2-40B4-BE49-F238E27FC236}">
                <a16:creationId xmlns:a16="http://schemas.microsoft.com/office/drawing/2014/main" id="{DDACBAFF-A99C-744F-685C-90BA38D8772B}"/>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4" name="TextBox 3">
            <a:extLst>
              <a:ext uri="{FF2B5EF4-FFF2-40B4-BE49-F238E27FC236}">
                <a16:creationId xmlns:a16="http://schemas.microsoft.com/office/drawing/2014/main" id="{A150E56A-74EA-73B7-FAD7-F2DB36AB6FE2}"/>
              </a:ext>
            </a:extLst>
          </p:cNvPr>
          <p:cNvSpPr txBox="1"/>
          <p:nvPr/>
        </p:nvSpPr>
        <p:spPr>
          <a:xfrm>
            <a:off x="632843" y="2205354"/>
            <a:ext cx="7537380" cy="400110"/>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 план проведення заняття з вогневої підготовки;</a:t>
            </a:r>
          </a:p>
        </p:txBody>
      </p:sp>
      <p:sp>
        <p:nvSpPr>
          <p:cNvPr id="8" name="TextBox 7">
            <a:extLst>
              <a:ext uri="{FF2B5EF4-FFF2-40B4-BE49-F238E27FC236}">
                <a16:creationId xmlns:a16="http://schemas.microsoft.com/office/drawing/2014/main" id="{3FC2A46B-2E42-DA56-E03F-D7E6BFCD791E}"/>
              </a:ext>
            </a:extLst>
          </p:cNvPr>
          <p:cNvSpPr txBox="1"/>
          <p:nvPr/>
        </p:nvSpPr>
        <p:spPr>
          <a:xfrm>
            <a:off x="629641" y="2633128"/>
            <a:ext cx="10930270" cy="400110"/>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 варіанти показу цілей (відповідно до умов вправ, що виконуються);</a:t>
            </a:r>
          </a:p>
        </p:txBody>
      </p:sp>
      <p:sp>
        <p:nvSpPr>
          <p:cNvPr id="9" name="TextBox 8">
            <a:extLst>
              <a:ext uri="{FF2B5EF4-FFF2-40B4-BE49-F238E27FC236}">
                <a16:creationId xmlns:a16="http://schemas.microsoft.com/office/drawing/2014/main" id="{3434F5FC-2F0B-3D49-378E-3D9447572014}"/>
              </a:ext>
            </a:extLst>
          </p:cNvPr>
          <p:cNvSpPr txBox="1"/>
          <p:nvPr/>
        </p:nvSpPr>
        <p:spPr>
          <a:xfrm>
            <a:off x="629641" y="3071052"/>
            <a:ext cx="10930270" cy="707886"/>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 відомість визначення індивідуальної оцінки та обліку результатів виконання вправ навчальних (контрольних, бойових) стрільб;</a:t>
            </a:r>
          </a:p>
        </p:txBody>
      </p:sp>
      <p:sp>
        <p:nvSpPr>
          <p:cNvPr id="10" name="TextBox 9">
            <a:extLst>
              <a:ext uri="{FF2B5EF4-FFF2-40B4-BE49-F238E27FC236}">
                <a16:creationId xmlns:a16="http://schemas.microsoft.com/office/drawing/2014/main" id="{6530AC94-723E-EB6C-5C8E-5FACB9B63329}"/>
              </a:ext>
            </a:extLst>
          </p:cNvPr>
          <p:cNvSpPr txBox="1"/>
          <p:nvPr/>
        </p:nvSpPr>
        <p:spPr>
          <a:xfrm>
            <a:off x="609093" y="3824763"/>
            <a:ext cx="10930270" cy="707886"/>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 відомість складання заліків зі знань вимог безпеки під час проведення занять із вогневої підготовки;</a:t>
            </a:r>
          </a:p>
        </p:txBody>
      </p:sp>
      <p:sp>
        <p:nvSpPr>
          <p:cNvPr id="11" name="TextBox 10">
            <a:extLst>
              <a:ext uri="{FF2B5EF4-FFF2-40B4-BE49-F238E27FC236}">
                <a16:creationId xmlns:a16="http://schemas.microsoft.com/office/drawing/2014/main" id="{5E7A41F4-36A4-F3D1-B36C-D6EF8DBF6602}"/>
              </a:ext>
            </a:extLst>
          </p:cNvPr>
          <p:cNvSpPr txBox="1"/>
          <p:nvPr/>
        </p:nvSpPr>
        <p:spPr>
          <a:xfrm>
            <a:off x="609093" y="4570463"/>
            <a:ext cx="10930270" cy="707886"/>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 витяг із наказу командира військової частини про організацію та проведення стрільб, забезпечення виконання вимог безпеки;</a:t>
            </a:r>
          </a:p>
        </p:txBody>
      </p:sp>
      <p:sp>
        <p:nvSpPr>
          <p:cNvPr id="12" name="TextBox 11">
            <a:extLst>
              <a:ext uri="{FF2B5EF4-FFF2-40B4-BE49-F238E27FC236}">
                <a16:creationId xmlns:a16="http://schemas.microsoft.com/office/drawing/2014/main" id="{F469578E-C174-56AB-2A77-4B61341FE610}"/>
              </a:ext>
            </a:extLst>
          </p:cNvPr>
          <p:cNvSpPr txBox="1"/>
          <p:nvPr/>
        </p:nvSpPr>
        <p:spPr>
          <a:xfrm>
            <a:off x="609093" y="5334204"/>
            <a:ext cx="10930270" cy="707886"/>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 за необхідності – військові публікації (навчально-методичні матеріали з питань підготовки (навчання);</a:t>
            </a:r>
          </a:p>
        </p:txBody>
      </p:sp>
      <p:pic>
        <p:nvPicPr>
          <p:cNvPr id="13" name="Picture 12">
            <a:extLst>
              <a:ext uri="{FF2B5EF4-FFF2-40B4-BE49-F238E27FC236}">
                <a16:creationId xmlns:a16="http://schemas.microsoft.com/office/drawing/2014/main" id="{9D12D726-D80E-B59A-ECD7-C911C7D5FC03}"/>
              </a:ext>
            </a:extLst>
          </p:cNvPr>
          <p:cNvPicPr>
            <a:picLocks noChangeAspect="1"/>
          </p:cNvPicPr>
          <p:nvPr/>
        </p:nvPicPr>
        <p:blipFill>
          <a:blip r:embed="rId3"/>
          <a:stretch>
            <a:fillRect/>
          </a:stretch>
        </p:blipFill>
        <p:spPr>
          <a:xfrm>
            <a:off x="1539014" y="414669"/>
            <a:ext cx="8861680" cy="6028661"/>
          </a:xfrm>
          <a:prstGeom prst="rect">
            <a:avLst/>
          </a:prstGeom>
          <a:ln w="57150">
            <a:solidFill>
              <a:schemeClr val="accent4">
                <a:lumMod val="60000"/>
                <a:lumOff val="40000"/>
              </a:schemeClr>
            </a:solidFill>
          </a:ln>
        </p:spPr>
      </p:pic>
      <p:pic>
        <p:nvPicPr>
          <p:cNvPr id="14" name="Picture 13">
            <a:extLst>
              <a:ext uri="{FF2B5EF4-FFF2-40B4-BE49-F238E27FC236}">
                <a16:creationId xmlns:a16="http://schemas.microsoft.com/office/drawing/2014/main" id="{779011D5-9863-7C0A-B103-BA443076B9DC}"/>
              </a:ext>
            </a:extLst>
          </p:cNvPr>
          <p:cNvPicPr>
            <a:picLocks noChangeAspect="1"/>
          </p:cNvPicPr>
          <p:nvPr/>
        </p:nvPicPr>
        <p:blipFill>
          <a:blip r:embed="rId4"/>
          <a:stretch>
            <a:fillRect/>
          </a:stretch>
        </p:blipFill>
        <p:spPr>
          <a:xfrm>
            <a:off x="3879185" y="350322"/>
            <a:ext cx="4567621" cy="6429084"/>
          </a:xfrm>
          <a:prstGeom prst="rect">
            <a:avLst/>
          </a:prstGeom>
        </p:spPr>
      </p:pic>
      <p:pic>
        <p:nvPicPr>
          <p:cNvPr id="15" name="Picture 14">
            <a:extLst>
              <a:ext uri="{FF2B5EF4-FFF2-40B4-BE49-F238E27FC236}">
                <a16:creationId xmlns:a16="http://schemas.microsoft.com/office/drawing/2014/main" id="{BD75CB6A-A812-3710-C624-488902A7BDB0}"/>
              </a:ext>
            </a:extLst>
          </p:cNvPr>
          <p:cNvPicPr>
            <a:picLocks noChangeAspect="1"/>
          </p:cNvPicPr>
          <p:nvPr/>
        </p:nvPicPr>
        <p:blipFill>
          <a:blip r:embed="rId5"/>
          <a:stretch>
            <a:fillRect/>
          </a:stretch>
        </p:blipFill>
        <p:spPr>
          <a:xfrm>
            <a:off x="561849" y="337564"/>
            <a:ext cx="10930270" cy="6105766"/>
          </a:xfrm>
          <a:prstGeom prst="rect">
            <a:avLst/>
          </a:prstGeom>
        </p:spPr>
      </p:pic>
      <p:pic>
        <p:nvPicPr>
          <p:cNvPr id="16" name="Picture 15">
            <a:extLst>
              <a:ext uri="{FF2B5EF4-FFF2-40B4-BE49-F238E27FC236}">
                <a16:creationId xmlns:a16="http://schemas.microsoft.com/office/drawing/2014/main" id="{6245EC2B-5BA9-4CCE-6E91-95E15B31D3C0}"/>
              </a:ext>
            </a:extLst>
          </p:cNvPr>
          <p:cNvPicPr>
            <a:picLocks noChangeAspect="1"/>
          </p:cNvPicPr>
          <p:nvPr/>
        </p:nvPicPr>
        <p:blipFill>
          <a:blip r:embed="rId6"/>
          <a:stretch>
            <a:fillRect/>
          </a:stretch>
        </p:blipFill>
        <p:spPr>
          <a:xfrm>
            <a:off x="561849" y="337564"/>
            <a:ext cx="10930270" cy="6105766"/>
          </a:xfrm>
          <a:prstGeom prst="rect">
            <a:avLst/>
          </a:prstGeom>
        </p:spPr>
      </p:pic>
      <p:pic>
        <p:nvPicPr>
          <p:cNvPr id="17" name="Picture 16">
            <a:extLst>
              <a:ext uri="{FF2B5EF4-FFF2-40B4-BE49-F238E27FC236}">
                <a16:creationId xmlns:a16="http://schemas.microsoft.com/office/drawing/2014/main" id="{F4371A97-631D-70A1-C1B4-CBEACF9911DE}"/>
              </a:ext>
            </a:extLst>
          </p:cNvPr>
          <p:cNvPicPr>
            <a:picLocks noChangeAspect="1"/>
          </p:cNvPicPr>
          <p:nvPr/>
        </p:nvPicPr>
        <p:blipFill>
          <a:blip r:embed="rId7"/>
          <a:srcRect t="2859"/>
          <a:stretch>
            <a:fillRect/>
          </a:stretch>
        </p:blipFill>
        <p:spPr>
          <a:xfrm>
            <a:off x="2209800" y="516976"/>
            <a:ext cx="7772400" cy="5782483"/>
          </a:xfrm>
          <a:prstGeom prst="rect">
            <a:avLst/>
          </a:prstGeom>
        </p:spPr>
      </p:pic>
    </p:spTree>
    <p:extLst>
      <p:ext uri="{BB962C8B-B14F-4D97-AF65-F5344CB8AC3E}">
        <p14:creationId xmlns:p14="http://schemas.microsoft.com/office/powerpoint/2010/main" val="849474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4"/>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6" presetClass="exit" presetSubtype="21" fill="hold" nodeType="clickEffect">
                                  <p:stCondLst>
                                    <p:cond delay="0"/>
                                  </p:stCondLst>
                                  <p:childTnLst>
                                    <p:animEffect transition="out" filter="barn(inVertical)">
                                      <p:cBhvr>
                                        <p:cTn id="13" dur="500"/>
                                        <p:tgtEl>
                                          <p:spTgt spid="13"/>
                                        </p:tgtEl>
                                      </p:cBhvr>
                                    </p:animEffect>
                                    <p:set>
                                      <p:cBhvr>
                                        <p:cTn id="14"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5" restart="whenNotActive" fill="hold" evtFilter="cancelBubble" nodeType="interactiveSeq">
                <p:stCondLst>
                  <p:cond evt="onClick" delay="0">
                    <p:tgtEl>
                      <p:spTgt spid="8"/>
                    </p:tgtEl>
                  </p:cond>
                </p:stCondLst>
                <p:endSync evt="end" delay="0">
                  <p:rtn val="all"/>
                </p:endSync>
                <p:childTnLst>
                  <p:par>
                    <p:cTn id="16" fill="hold">
                      <p:stCondLst>
                        <p:cond delay="0"/>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8"/>
                  </p:tgtEl>
                </p:cond>
              </p:nextCondLst>
            </p:seq>
            <p:seq concurrent="1" nextAc="seek">
              <p:cTn id="22" restart="whenNotActive" fill="hold" evtFilter="cancelBubble" nodeType="interactiveSeq">
                <p:stCondLst>
                  <p:cond evt="onClick" delay="0">
                    <p:tgtEl>
                      <p:spTgt spid="14"/>
                    </p:tgtEl>
                  </p:cond>
                </p:stCondLst>
                <p:endSync evt="end" delay="0">
                  <p:rtn val="all"/>
                </p:endSync>
                <p:childTnLst>
                  <p:par>
                    <p:cTn id="23" fill="hold">
                      <p:stCondLst>
                        <p:cond delay="0"/>
                      </p:stCondLst>
                      <p:childTnLst>
                        <p:par>
                          <p:cTn id="24" fill="hold">
                            <p:stCondLst>
                              <p:cond delay="0"/>
                            </p:stCondLst>
                            <p:childTnLst>
                              <p:par>
                                <p:cTn id="25" presetID="16" presetClass="exit" presetSubtype="21" fill="hold" nodeType="clickEffect">
                                  <p:stCondLst>
                                    <p:cond delay="0"/>
                                  </p:stCondLst>
                                  <p:childTnLst>
                                    <p:animEffect transition="out" filter="barn(inVertical)">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9"/>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6" presetClass="exit" presetSubtype="21" fill="hold" nodeType="clickEffect">
                                  <p:stCondLst>
                                    <p:cond delay="0"/>
                                  </p:stCondLst>
                                  <p:childTnLst>
                                    <p:animEffect transition="out" filter="barn(inVertical)">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ppt_x"/>
                                          </p:val>
                                        </p:tav>
                                        <p:tav tm="100000">
                                          <p:val>
                                            <p:strVal val="#ppt_x"/>
                                          </p:val>
                                        </p:tav>
                                      </p:tavLst>
                                    </p:anim>
                                    <p:anim calcmode="lin" valueType="num">
                                      <p:cBhvr additive="base">
                                        <p:cTn id="4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0"/>
                  </p:tgtEl>
                </p:cond>
              </p:nextCondLst>
            </p:seq>
            <p:seq concurrent="1" nextAc="seek">
              <p:cTn id="48" restart="whenNotActive" fill="hold" evtFilter="cancelBubble" nodeType="interactiveSeq">
                <p:stCondLst>
                  <p:cond evt="onClick" delay="0">
                    <p:tgtEl>
                      <p:spTgt spid="16"/>
                    </p:tgtEl>
                  </p:cond>
                </p:stCondLst>
                <p:endSync evt="end" delay="0">
                  <p:rtn val="all"/>
                </p:endSync>
                <p:childTnLst>
                  <p:par>
                    <p:cTn id="49" fill="hold">
                      <p:stCondLst>
                        <p:cond delay="0"/>
                      </p:stCondLst>
                      <p:childTnLst>
                        <p:par>
                          <p:cTn id="50" fill="hold">
                            <p:stCondLst>
                              <p:cond delay="0"/>
                            </p:stCondLst>
                            <p:childTnLst>
                              <p:par>
                                <p:cTn id="51" presetID="16" presetClass="exit" presetSubtype="21" fill="hold" nodeType="clickEffect">
                                  <p:stCondLst>
                                    <p:cond delay="0"/>
                                  </p:stCondLst>
                                  <p:childTnLst>
                                    <p:animEffect transition="out" filter="barn(inVertical)">
                                      <p:cBhvr>
                                        <p:cTn id="52" dur="500"/>
                                        <p:tgtEl>
                                          <p:spTgt spid="16"/>
                                        </p:tgtEl>
                                      </p:cBhvr>
                                    </p:animEffect>
                                    <p:set>
                                      <p:cBhvr>
                                        <p:cTn id="53"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54" restart="whenNotActive" fill="hold" evtFilter="cancelBubble" nodeType="interactiveSeq">
                <p:stCondLst>
                  <p:cond evt="onClick" delay="0">
                    <p:tgtEl>
                      <p:spTgt spid="11"/>
                    </p:tgtEl>
                  </p:cond>
                </p:stCondLst>
                <p:endSync evt="end" delay="0">
                  <p:rtn val="all"/>
                </p:endSync>
                <p:childTnLst>
                  <p:par>
                    <p:cTn id="55" fill="hold">
                      <p:stCondLst>
                        <p:cond delay="0"/>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1"/>
                  </p:tgtEl>
                </p:cond>
              </p:nextCondLst>
            </p:seq>
            <p:seq concurrent="1" nextAc="seek">
              <p:cTn id="61" restart="whenNotActive" fill="hold" evtFilter="cancelBubble" nodeType="interactiveSeq">
                <p:stCondLst>
                  <p:cond evt="onClick" delay="0">
                    <p:tgtEl>
                      <p:spTgt spid="17"/>
                    </p:tgtEl>
                  </p:cond>
                </p:stCondLst>
                <p:endSync evt="end" delay="0">
                  <p:rtn val="all"/>
                </p:endSync>
                <p:childTnLst>
                  <p:par>
                    <p:cTn id="62" fill="hold">
                      <p:stCondLst>
                        <p:cond delay="0"/>
                      </p:stCondLst>
                      <p:childTnLst>
                        <p:par>
                          <p:cTn id="63" fill="hold">
                            <p:stCondLst>
                              <p:cond delay="0"/>
                            </p:stCondLst>
                            <p:childTnLst>
                              <p:par>
                                <p:cTn id="64" presetID="16" presetClass="exit" presetSubtype="21" fill="hold" nodeType="clickEffect">
                                  <p:stCondLst>
                                    <p:cond delay="0"/>
                                  </p:stCondLst>
                                  <p:childTnLst>
                                    <p:animEffect transition="out" filter="barn(inVertical)">
                                      <p:cBhvr>
                                        <p:cTn id="65" dur="500"/>
                                        <p:tgtEl>
                                          <p:spTgt spid="17"/>
                                        </p:tgtEl>
                                      </p:cBhvr>
                                    </p:animEffect>
                                    <p:set>
                                      <p:cBhvr>
                                        <p:cTn id="66"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EF8791-89DF-6672-943C-39AA34BDEAB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DEA3B10-97DC-7C56-FE3C-37807C0F0D55}"/>
              </a:ext>
            </a:extLst>
          </p:cNvPr>
          <p:cNvSpPr txBox="1"/>
          <p:nvPr/>
        </p:nvSpPr>
        <p:spPr>
          <a:xfrm>
            <a:off x="630865" y="1166913"/>
            <a:ext cx="10930270" cy="5940088"/>
          </a:xfrm>
          <a:prstGeom prst="rect">
            <a:avLst/>
          </a:prstGeom>
          <a:noFill/>
        </p:spPr>
        <p:txBody>
          <a:bodyPr wrap="square" rtlCol="0">
            <a:spAutoFit/>
          </a:bodyPr>
          <a:lstStyle>
            <a:defPPr>
              <a:defRPr lang="en-UA"/>
            </a:defPPr>
            <a:lvl1pPr algn="just">
              <a:defRPr sz="2000">
                <a:latin typeface="Inter Medium" panose="02000503000000020004" pitchFamily="2" charset="0"/>
                <a:ea typeface="Inter Medium" panose="02000503000000020004" pitchFamily="2" charset="0"/>
              </a:defRPr>
            </a:lvl1pPr>
          </a:lstStyle>
          <a:p>
            <a:r>
              <a:rPr lang="uk-UA" dirty="0"/>
              <a:t>	Під час стрільби в пішому порядку – на такій відстані від того, хто стріляє, що дозволяє контролювати та виправляти дії стрільця, не порушуючи при цьому заходів безпеки;</a:t>
            </a:r>
          </a:p>
          <a:p>
            <a:r>
              <a:rPr lang="uk-UA" dirty="0"/>
              <a:t>	Під час виконання вправ стрільб із коротких зупинок і на ходу (з ходу) показ цілей проводиться після проходження тими, хто стріляє, (БМ) РВВ, а також після досягнення ними </a:t>
            </a:r>
            <a:r>
              <a:rPr lang="uk-UA" dirty="0" err="1"/>
              <a:t>рубежів</a:t>
            </a:r>
            <a:r>
              <a:rPr lang="uk-UA" dirty="0"/>
              <a:t>, від яких обчислюються дальності до цілей, зазначених в умовах вправ.</a:t>
            </a:r>
          </a:p>
          <a:p>
            <a:endParaRPr lang="uk-UA" dirty="0"/>
          </a:p>
          <a:p>
            <a:r>
              <a:rPr lang="uk-UA" dirty="0"/>
              <a:t>Стрільба оцінюється “незадовільно” незалежно від кількості уражених цілей, якщо:</a:t>
            </a:r>
          </a:p>
          <a:p>
            <a:r>
              <a:rPr lang="uk-UA" dirty="0"/>
              <a:t>під час виконання вправи той, хто стріляє, порушив такі вимоги безпеки:</a:t>
            </a:r>
          </a:p>
          <a:p>
            <a:r>
              <a:rPr lang="uk-UA" dirty="0"/>
              <a:t>	- ведення вогню за межі небезпечних напрямків або по укриттю (бліндажу), на якому піднятий червоний прапор (ліхтар); ведення вогню до виходу на РВВ або після виходу на рубіж припинення вогню; </a:t>
            </a:r>
          </a:p>
          <a:p>
            <a:r>
              <a:rPr lang="uk-UA" dirty="0"/>
              <a:t>	- продовження стрільби після сигналу “Відбій” (команди “Припинити вогонь”);</a:t>
            </a:r>
          </a:p>
          <a:p>
            <a:r>
              <a:rPr lang="uk-UA" dirty="0"/>
              <a:t>	- ведення вогню після підняття білого прапора (ліхтаря) на укритті (бліндажі) або після втикання ствола в ґрунт (перешкоду).</a:t>
            </a:r>
          </a:p>
          <a:p>
            <a:endParaRPr lang="uk-UA" dirty="0"/>
          </a:p>
          <a:p>
            <a:endParaRPr lang="uk-UA" dirty="0"/>
          </a:p>
        </p:txBody>
      </p:sp>
      <p:sp>
        <p:nvSpPr>
          <p:cNvPr id="2" name="TextBox 1">
            <a:extLst>
              <a:ext uri="{FF2B5EF4-FFF2-40B4-BE49-F238E27FC236}">
                <a16:creationId xmlns:a16="http://schemas.microsoft.com/office/drawing/2014/main" id="{BAAC740A-30D5-F5A6-98CF-B518CB0829B3}"/>
              </a:ext>
            </a:extLst>
          </p:cNvPr>
          <p:cNvSpPr txBox="1"/>
          <p:nvPr/>
        </p:nvSpPr>
        <p:spPr>
          <a:xfrm>
            <a:off x="1052623" y="414670"/>
            <a:ext cx="10217889" cy="646331"/>
          </a:xfrm>
          <a:prstGeom prst="rect">
            <a:avLst/>
          </a:prstGeom>
          <a:noFill/>
        </p:spPr>
        <p:txBody>
          <a:bodyPr wrap="square" rtlCol="0">
            <a:spAutoFit/>
          </a:bodyPr>
          <a:lstStyle/>
          <a:p>
            <a:pPr algn="ctr"/>
            <a:r>
              <a:rPr lang="uk-UA" sz="3600" b="1" dirty="0">
                <a:latin typeface="Inter ExtraBold" panose="02000503000000020004" pitchFamily="2" charset="0"/>
                <a:ea typeface="Inter ExtraBold" panose="02000503000000020004" pitchFamily="2" charset="0"/>
              </a:rPr>
              <a:t>Стрільба на ділянці</a:t>
            </a:r>
          </a:p>
        </p:txBody>
      </p:sp>
      <p:sp>
        <p:nvSpPr>
          <p:cNvPr id="3" name="Rectangle 2">
            <a:extLst>
              <a:ext uri="{FF2B5EF4-FFF2-40B4-BE49-F238E27FC236}">
                <a16:creationId xmlns:a16="http://schemas.microsoft.com/office/drawing/2014/main" id="{EFB43AE8-3566-B3B3-276B-9C63843D5D96}"/>
              </a:ext>
            </a:extLst>
          </p:cNvPr>
          <p:cNvSpPr/>
          <p:nvPr/>
        </p:nvSpPr>
        <p:spPr>
          <a:xfrm>
            <a:off x="332509" y="308758"/>
            <a:ext cx="11483439" cy="6198920"/>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Tree>
    <p:extLst>
      <p:ext uri="{BB962C8B-B14F-4D97-AF65-F5344CB8AC3E}">
        <p14:creationId xmlns:p14="http://schemas.microsoft.com/office/powerpoint/2010/main" val="7649497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865</TotalTime>
  <Words>1554</Words>
  <Application>Microsoft Macintosh PowerPoint</Application>
  <PresentationFormat>Widescreen</PresentationFormat>
  <Paragraphs>104</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Aptos Display</vt:lpstr>
      <vt:lpstr>Arial</vt:lpstr>
      <vt:lpstr>Inter</vt:lpstr>
      <vt:lpstr>Inter ExtraBold</vt:lpstr>
      <vt:lpstr>Inter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Олександр</dc:creator>
  <cp:lastModifiedBy>Олександр</cp:lastModifiedBy>
  <cp:revision>20</cp:revision>
  <dcterms:created xsi:type="dcterms:W3CDTF">2025-12-23T14:48:04Z</dcterms:created>
  <dcterms:modified xsi:type="dcterms:W3CDTF">2025-12-24T05:13:05Z</dcterms:modified>
</cp:coreProperties>
</file>