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377" r:id="rId2"/>
    <p:sldId id="394" r:id="rId3"/>
    <p:sldId id="397" r:id="rId4"/>
    <p:sldId id="342" r:id="rId5"/>
    <p:sldId id="396" r:id="rId6"/>
    <p:sldId id="398" r:id="rId7"/>
    <p:sldId id="388" r:id="rId8"/>
    <p:sldId id="390" r:id="rId9"/>
    <p:sldId id="379" r:id="rId10"/>
    <p:sldId id="380" r:id="rId11"/>
    <p:sldId id="381" r:id="rId12"/>
    <p:sldId id="400" r:id="rId13"/>
    <p:sldId id="401" r:id="rId14"/>
    <p:sldId id="402" r:id="rId15"/>
    <p:sldId id="382" r:id="rId16"/>
    <p:sldId id="384" r:id="rId17"/>
    <p:sldId id="403" r:id="rId18"/>
    <p:sldId id="385" r:id="rId19"/>
    <p:sldId id="386" r:id="rId20"/>
    <p:sldId id="395" r:id="rId21"/>
    <p:sldId id="387" r:id="rId22"/>
  </p:sldIdLst>
  <p:sldSz cx="12192000" cy="6858000"/>
  <p:notesSz cx="6792913"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3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Користувач" initials="К" lastIdx="3" clrIdx="0">
    <p:extLst>
      <p:ext uri="{19B8F6BF-5375-455C-9EA6-DF929625EA0E}">
        <p15:presenceInfo xmlns:p15="http://schemas.microsoft.com/office/powerpoint/2012/main" userId="Користувач"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Помір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ітли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Світли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575" autoAdjust="0"/>
  </p:normalViewPr>
  <p:slideViewPr>
    <p:cSldViewPr snapToGrid="0">
      <p:cViewPr varScale="1">
        <p:scale>
          <a:sx n="81" d="100"/>
          <a:sy n="81" d="100"/>
        </p:scale>
        <p:origin x="120" y="534"/>
      </p:cViewPr>
      <p:guideLst>
        <p:guide orient="horz" pos="2183"/>
        <p:guide pos="3840"/>
      </p:guideLst>
    </p:cSldViewPr>
  </p:slideViewPr>
  <p:outlineViewPr>
    <p:cViewPr>
      <p:scale>
        <a:sx n="33" d="100"/>
        <a:sy n="33" d="100"/>
      </p:scale>
      <p:origin x="0" y="-3726"/>
    </p:cViewPr>
  </p:outlineViewPr>
  <p:notesTextViewPr>
    <p:cViewPr>
      <p:scale>
        <a:sx n="150" d="100"/>
        <a:sy n="150" d="100"/>
      </p:scale>
      <p:origin x="0" y="0"/>
    </p:cViewPr>
  </p:notesTextViewPr>
  <p:notesViewPr>
    <p:cSldViewPr snapToGrid="0" showGuides="1">
      <p:cViewPr varScale="1">
        <p:scale>
          <a:sx n="78" d="100"/>
          <a:sy n="78" d="100"/>
        </p:scale>
        <p:origin x="3960" y="-102"/>
      </p:cViewPr>
      <p:guideLst>
        <p:guide orient="horz" pos="3127"/>
        <p:guide pos="213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2943595" cy="497976"/>
          </a:xfrm>
          <a:prstGeom prst="rect">
            <a:avLst/>
          </a:prstGeom>
        </p:spPr>
        <p:txBody>
          <a:bodyPr vert="horz" lIns="91370" tIns="45685" rIns="91370" bIns="45685" rtlCol="0"/>
          <a:lstStyle>
            <a:lvl1pPr algn="l">
              <a:defRPr sz="1200"/>
            </a:lvl1pPr>
          </a:lstStyle>
          <a:p>
            <a:endParaRPr lang="ru-RU"/>
          </a:p>
        </p:txBody>
      </p:sp>
      <p:sp>
        <p:nvSpPr>
          <p:cNvPr id="3" name="Дата 2"/>
          <p:cNvSpPr>
            <a:spLocks noGrp="1"/>
          </p:cNvSpPr>
          <p:nvPr>
            <p:ph type="dt" sz="quarter" idx="1"/>
          </p:nvPr>
        </p:nvSpPr>
        <p:spPr>
          <a:xfrm>
            <a:off x="3847747" y="2"/>
            <a:ext cx="2943595" cy="497976"/>
          </a:xfrm>
          <a:prstGeom prst="rect">
            <a:avLst/>
          </a:prstGeom>
        </p:spPr>
        <p:txBody>
          <a:bodyPr vert="horz" lIns="91370" tIns="45685" rIns="91370" bIns="45685" rtlCol="0"/>
          <a:lstStyle>
            <a:lvl1pPr algn="r">
              <a:defRPr sz="1200"/>
            </a:lvl1pPr>
          </a:lstStyle>
          <a:p>
            <a:fld id="{69A48E52-F80A-4033-88CB-B0B6DADA2F71}" type="datetimeFigureOut">
              <a:rPr lang="ru-RU" smtClean="0"/>
              <a:t>06.07.2026</a:t>
            </a:fld>
            <a:endParaRPr lang="ru-RU"/>
          </a:p>
        </p:txBody>
      </p:sp>
      <p:sp>
        <p:nvSpPr>
          <p:cNvPr id="4" name="Нижний колонтитул 3"/>
          <p:cNvSpPr>
            <a:spLocks noGrp="1"/>
          </p:cNvSpPr>
          <p:nvPr>
            <p:ph type="ftr" sz="quarter" idx="2"/>
          </p:nvPr>
        </p:nvSpPr>
        <p:spPr>
          <a:xfrm>
            <a:off x="1" y="9427077"/>
            <a:ext cx="2943595" cy="497975"/>
          </a:xfrm>
          <a:prstGeom prst="rect">
            <a:avLst/>
          </a:prstGeom>
        </p:spPr>
        <p:txBody>
          <a:bodyPr vert="horz" lIns="91370" tIns="45685" rIns="91370" bIns="45685" rtlCol="0" anchor="b"/>
          <a:lstStyle>
            <a:lvl1pPr algn="l">
              <a:defRPr sz="1200"/>
            </a:lvl1pPr>
          </a:lstStyle>
          <a:p>
            <a:endParaRPr lang="ru-RU"/>
          </a:p>
        </p:txBody>
      </p:sp>
      <p:sp>
        <p:nvSpPr>
          <p:cNvPr id="5" name="Номер слайда 4"/>
          <p:cNvSpPr>
            <a:spLocks noGrp="1"/>
          </p:cNvSpPr>
          <p:nvPr>
            <p:ph type="sldNum" sz="quarter" idx="3"/>
          </p:nvPr>
        </p:nvSpPr>
        <p:spPr>
          <a:xfrm>
            <a:off x="3847747" y="9427077"/>
            <a:ext cx="2943595" cy="497975"/>
          </a:xfrm>
          <a:prstGeom prst="rect">
            <a:avLst/>
          </a:prstGeom>
        </p:spPr>
        <p:txBody>
          <a:bodyPr vert="horz" lIns="91370" tIns="45685" rIns="91370" bIns="45685" rtlCol="0" anchor="b"/>
          <a:lstStyle>
            <a:lvl1pPr algn="r">
              <a:defRPr sz="1200"/>
            </a:lvl1pPr>
          </a:lstStyle>
          <a:p>
            <a:fld id="{3167DAA4-5D1B-408C-9879-48BB934E7921}" type="slidenum">
              <a:rPr lang="ru-RU" smtClean="0"/>
              <a:t>‹№›</a:t>
            </a:fld>
            <a:endParaRPr lang="ru-RU"/>
          </a:p>
        </p:txBody>
      </p:sp>
    </p:spTree>
    <p:extLst>
      <p:ext uri="{BB962C8B-B14F-4D97-AF65-F5344CB8AC3E}">
        <p14:creationId xmlns:p14="http://schemas.microsoft.com/office/powerpoint/2010/main" val="184514437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2943595" cy="497976"/>
          </a:xfrm>
          <a:prstGeom prst="rect">
            <a:avLst/>
          </a:prstGeom>
        </p:spPr>
        <p:txBody>
          <a:bodyPr vert="horz" lIns="91370" tIns="45685" rIns="91370" bIns="45685" rtlCol="0"/>
          <a:lstStyle>
            <a:lvl1pPr algn="l">
              <a:defRPr sz="1200"/>
            </a:lvl1pPr>
          </a:lstStyle>
          <a:p>
            <a:endParaRPr lang="ru-RU"/>
          </a:p>
        </p:txBody>
      </p:sp>
      <p:sp>
        <p:nvSpPr>
          <p:cNvPr id="3" name="Дата 2"/>
          <p:cNvSpPr>
            <a:spLocks noGrp="1"/>
          </p:cNvSpPr>
          <p:nvPr>
            <p:ph type="dt" idx="1"/>
          </p:nvPr>
        </p:nvSpPr>
        <p:spPr>
          <a:xfrm>
            <a:off x="3847747" y="2"/>
            <a:ext cx="2943595" cy="497976"/>
          </a:xfrm>
          <a:prstGeom prst="rect">
            <a:avLst/>
          </a:prstGeom>
        </p:spPr>
        <p:txBody>
          <a:bodyPr vert="horz" lIns="91370" tIns="45685" rIns="91370" bIns="45685" rtlCol="0"/>
          <a:lstStyle>
            <a:lvl1pPr algn="r">
              <a:defRPr sz="1200"/>
            </a:lvl1pPr>
          </a:lstStyle>
          <a:p>
            <a:fld id="{479633FE-69ED-4947-9A82-851244C7C659}" type="datetimeFigureOut">
              <a:rPr lang="ru-RU" smtClean="0"/>
              <a:t>06.07.2026</a:t>
            </a:fld>
            <a:endParaRPr lang="ru-RU"/>
          </a:p>
        </p:txBody>
      </p:sp>
      <p:sp>
        <p:nvSpPr>
          <p:cNvPr id="4" name="Образ слайда 3"/>
          <p:cNvSpPr>
            <a:spLocks noGrp="1" noRot="1" noChangeAspect="1"/>
          </p:cNvSpPr>
          <p:nvPr>
            <p:ph type="sldImg" idx="2"/>
          </p:nvPr>
        </p:nvSpPr>
        <p:spPr>
          <a:xfrm>
            <a:off x="420688" y="1241425"/>
            <a:ext cx="5951537" cy="3348038"/>
          </a:xfrm>
          <a:prstGeom prst="rect">
            <a:avLst/>
          </a:prstGeom>
          <a:noFill/>
          <a:ln w="12700">
            <a:solidFill>
              <a:prstClr val="black"/>
            </a:solidFill>
          </a:ln>
        </p:spPr>
        <p:txBody>
          <a:bodyPr vert="horz" lIns="91370" tIns="45685" rIns="91370" bIns="45685" rtlCol="0" anchor="ctr"/>
          <a:lstStyle/>
          <a:p>
            <a:endParaRPr lang="ru-RU"/>
          </a:p>
        </p:txBody>
      </p:sp>
      <p:sp>
        <p:nvSpPr>
          <p:cNvPr id="5" name="Заметки 4"/>
          <p:cNvSpPr>
            <a:spLocks noGrp="1"/>
          </p:cNvSpPr>
          <p:nvPr>
            <p:ph type="body" sz="quarter" idx="3"/>
          </p:nvPr>
        </p:nvSpPr>
        <p:spPr>
          <a:xfrm>
            <a:off x="679292" y="4776431"/>
            <a:ext cx="5434330" cy="3907988"/>
          </a:xfrm>
          <a:prstGeom prst="rect">
            <a:avLst/>
          </a:prstGeom>
        </p:spPr>
        <p:txBody>
          <a:bodyPr vert="horz" lIns="91370" tIns="45685" rIns="91370" bIns="45685"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27077"/>
            <a:ext cx="2943595" cy="497975"/>
          </a:xfrm>
          <a:prstGeom prst="rect">
            <a:avLst/>
          </a:prstGeom>
        </p:spPr>
        <p:txBody>
          <a:bodyPr vert="horz" lIns="91370" tIns="45685" rIns="91370" bIns="45685" rtlCol="0" anchor="b"/>
          <a:lstStyle>
            <a:lvl1pPr algn="l">
              <a:defRPr sz="1200"/>
            </a:lvl1pPr>
          </a:lstStyle>
          <a:p>
            <a:endParaRPr lang="ru-RU"/>
          </a:p>
        </p:txBody>
      </p:sp>
      <p:sp>
        <p:nvSpPr>
          <p:cNvPr id="7" name="Номер слайда 6"/>
          <p:cNvSpPr>
            <a:spLocks noGrp="1"/>
          </p:cNvSpPr>
          <p:nvPr>
            <p:ph type="sldNum" sz="quarter" idx="5"/>
          </p:nvPr>
        </p:nvSpPr>
        <p:spPr>
          <a:xfrm>
            <a:off x="3847747" y="9427077"/>
            <a:ext cx="2943595" cy="497975"/>
          </a:xfrm>
          <a:prstGeom prst="rect">
            <a:avLst/>
          </a:prstGeom>
        </p:spPr>
        <p:txBody>
          <a:bodyPr vert="horz" lIns="91370" tIns="45685" rIns="91370" bIns="45685" rtlCol="0" anchor="b"/>
          <a:lstStyle>
            <a:lvl1pPr algn="r">
              <a:defRPr sz="1200"/>
            </a:lvl1pPr>
          </a:lstStyle>
          <a:p>
            <a:fld id="{94215199-6E10-49CF-8E4B-29E93AAB3628}" type="slidenum">
              <a:rPr lang="ru-RU" smtClean="0"/>
              <a:t>‹№›</a:t>
            </a:fld>
            <a:endParaRPr lang="ru-RU"/>
          </a:p>
        </p:txBody>
      </p:sp>
    </p:spTree>
    <p:extLst>
      <p:ext uri="{BB962C8B-B14F-4D97-AF65-F5344CB8AC3E}">
        <p14:creationId xmlns:p14="http://schemas.microsoft.com/office/powerpoint/2010/main" val="324484114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2</a:t>
            </a:fld>
            <a:endParaRPr lang="ru-RU"/>
          </a:p>
        </p:txBody>
      </p:sp>
    </p:spTree>
    <p:extLst>
      <p:ext uri="{BB962C8B-B14F-4D97-AF65-F5344CB8AC3E}">
        <p14:creationId xmlns:p14="http://schemas.microsoft.com/office/powerpoint/2010/main" val="2930473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3</a:t>
            </a:fld>
            <a:endParaRPr lang="ru-RU"/>
          </a:p>
        </p:txBody>
      </p:sp>
    </p:spTree>
    <p:extLst>
      <p:ext uri="{BB962C8B-B14F-4D97-AF65-F5344CB8AC3E}">
        <p14:creationId xmlns:p14="http://schemas.microsoft.com/office/powerpoint/2010/main" val="2189911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4</a:t>
            </a:fld>
            <a:endParaRPr lang="ru-RU"/>
          </a:p>
        </p:txBody>
      </p:sp>
    </p:spTree>
    <p:extLst>
      <p:ext uri="{BB962C8B-B14F-4D97-AF65-F5344CB8AC3E}">
        <p14:creationId xmlns:p14="http://schemas.microsoft.com/office/powerpoint/2010/main" val="2741886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5</a:t>
            </a:fld>
            <a:endParaRPr lang="ru-RU"/>
          </a:p>
        </p:txBody>
      </p:sp>
    </p:spTree>
    <p:extLst>
      <p:ext uri="{BB962C8B-B14F-4D97-AF65-F5344CB8AC3E}">
        <p14:creationId xmlns:p14="http://schemas.microsoft.com/office/powerpoint/2010/main" val="2676730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6</a:t>
            </a:fld>
            <a:endParaRPr lang="ru-RU"/>
          </a:p>
        </p:txBody>
      </p:sp>
    </p:spTree>
    <p:extLst>
      <p:ext uri="{BB962C8B-B14F-4D97-AF65-F5344CB8AC3E}">
        <p14:creationId xmlns:p14="http://schemas.microsoft.com/office/powerpoint/2010/main" val="2455474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7</a:t>
            </a:fld>
            <a:endParaRPr lang="ru-RU"/>
          </a:p>
        </p:txBody>
      </p:sp>
    </p:spTree>
    <p:extLst>
      <p:ext uri="{BB962C8B-B14F-4D97-AF65-F5344CB8AC3E}">
        <p14:creationId xmlns:p14="http://schemas.microsoft.com/office/powerpoint/2010/main" val="1034552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8</a:t>
            </a:fld>
            <a:endParaRPr lang="ru-RU"/>
          </a:p>
        </p:txBody>
      </p:sp>
    </p:spTree>
    <p:extLst>
      <p:ext uri="{BB962C8B-B14F-4D97-AF65-F5344CB8AC3E}">
        <p14:creationId xmlns:p14="http://schemas.microsoft.com/office/powerpoint/2010/main" val="2756789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9</a:t>
            </a:fld>
            <a:endParaRPr lang="ru-RU"/>
          </a:p>
        </p:txBody>
      </p:sp>
    </p:spTree>
    <p:extLst>
      <p:ext uri="{BB962C8B-B14F-4D97-AF65-F5344CB8AC3E}">
        <p14:creationId xmlns:p14="http://schemas.microsoft.com/office/powerpoint/2010/main" val="737020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10</a:t>
            </a:fld>
            <a:endParaRPr lang="ru-RU"/>
          </a:p>
        </p:txBody>
      </p:sp>
    </p:spTree>
    <p:extLst>
      <p:ext uri="{BB962C8B-B14F-4D97-AF65-F5344CB8AC3E}">
        <p14:creationId xmlns:p14="http://schemas.microsoft.com/office/powerpoint/2010/main" val="3887078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11</a:t>
            </a:fld>
            <a:endParaRPr lang="ru-RU"/>
          </a:p>
        </p:txBody>
      </p:sp>
    </p:spTree>
    <p:extLst>
      <p:ext uri="{BB962C8B-B14F-4D97-AF65-F5344CB8AC3E}">
        <p14:creationId xmlns:p14="http://schemas.microsoft.com/office/powerpoint/2010/main" val="1704662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12</a:t>
            </a:fld>
            <a:endParaRPr lang="ru-RU"/>
          </a:p>
        </p:txBody>
      </p:sp>
    </p:spTree>
    <p:extLst>
      <p:ext uri="{BB962C8B-B14F-4D97-AF65-F5344CB8AC3E}">
        <p14:creationId xmlns:p14="http://schemas.microsoft.com/office/powerpoint/2010/main" val="1079802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13</a:t>
            </a:fld>
            <a:endParaRPr lang="ru-RU"/>
          </a:p>
        </p:txBody>
      </p:sp>
    </p:spTree>
    <p:extLst>
      <p:ext uri="{BB962C8B-B14F-4D97-AF65-F5344CB8AC3E}">
        <p14:creationId xmlns:p14="http://schemas.microsoft.com/office/powerpoint/2010/main" val="4214041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14</a:t>
            </a:fld>
            <a:endParaRPr lang="ru-RU"/>
          </a:p>
        </p:txBody>
      </p:sp>
    </p:spTree>
    <p:extLst>
      <p:ext uri="{BB962C8B-B14F-4D97-AF65-F5344CB8AC3E}">
        <p14:creationId xmlns:p14="http://schemas.microsoft.com/office/powerpoint/2010/main" val="3730446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15</a:t>
            </a:fld>
            <a:endParaRPr lang="ru-RU"/>
          </a:p>
        </p:txBody>
      </p:sp>
    </p:spTree>
    <p:extLst>
      <p:ext uri="{BB962C8B-B14F-4D97-AF65-F5344CB8AC3E}">
        <p14:creationId xmlns:p14="http://schemas.microsoft.com/office/powerpoint/2010/main" val="2498087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16</a:t>
            </a:fld>
            <a:endParaRPr lang="ru-RU"/>
          </a:p>
        </p:txBody>
      </p:sp>
    </p:spTree>
    <p:extLst>
      <p:ext uri="{BB962C8B-B14F-4D97-AF65-F5344CB8AC3E}">
        <p14:creationId xmlns:p14="http://schemas.microsoft.com/office/powerpoint/2010/main" val="3870466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r>
              <a:rPr lang="uk-UA" altLang="ru-RU" sz="1100" dirty="0">
                <a:latin typeface="Times New Roman" panose="02020603050405020304" pitchFamily="18" charset="0"/>
                <a:cs typeface="Times New Roman" panose="02020603050405020304" pitchFamily="18" charset="0"/>
              </a:rPr>
              <a:t> </a:t>
            </a: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17</a:t>
            </a:fld>
            <a:endParaRPr lang="ru-RU"/>
          </a:p>
        </p:txBody>
      </p:sp>
    </p:spTree>
    <p:extLst>
      <p:ext uri="{BB962C8B-B14F-4D97-AF65-F5344CB8AC3E}">
        <p14:creationId xmlns:p14="http://schemas.microsoft.com/office/powerpoint/2010/main" val="3158844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18</a:t>
            </a:fld>
            <a:endParaRPr lang="ru-RU"/>
          </a:p>
        </p:txBody>
      </p:sp>
    </p:spTree>
    <p:extLst>
      <p:ext uri="{BB962C8B-B14F-4D97-AF65-F5344CB8AC3E}">
        <p14:creationId xmlns:p14="http://schemas.microsoft.com/office/powerpoint/2010/main" val="807356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19</a:t>
            </a:fld>
            <a:endParaRPr lang="ru-RU"/>
          </a:p>
        </p:txBody>
      </p:sp>
    </p:spTree>
    <p:extLst>
      <p:ext uri="{BB962C8B-B14F-4D97-AF65-F5344CB8AC3E}">
        <p14:creationId xmlns:p14="http://schemas.microsoft.com/office/powerpoint/2010/main" val="3421372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20</a:t>
            </a:fld>
            <a:endParaRPr lang="ru-RU"/>
          </a:p>
        </p:txBody>
      </p:sp>
    </p:spTree>
    <p:extLst>
      <p:ext uri="{BB962C8B-B14F-4D97-AF65-F5344CB8AC3E}">
        <p14:creationId xmlns:p14="http://schemas.microsoft.com/office/powerpoint/2010/main" val="3466535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3933">
              <a:defRPr/>
            </a:pPr>
            <a:endParaRPr lang="uk-UA" altLang="ru-RU" sz="1100" dirty="0"/>
          </a:p>
        </p:txBody>
      </p:sp>
      <p:sp>
        <p:nvSpPr>
          <p:cNvPr id="2" name="Місце для нижнього колонтитула 1"/>
          <p:cNvSpPr>
            <a:spLocks noGrp="1"/>
          </p:cNvSpPr>
          <p:nvPr>
            <p:ph type="ftr" sz="quarter" idx="10"/>
          </p:nvPr>
        </p:nvSpPr>
        <p:spPr/>
        <p:txBody>
          <a:bodyPr/>
          <a:lstStyle/>
          <a:p>
            <a:endParaRPr lang="ru-RU"/>
          </a:p>
        </p:txBody>
      </p:sp>
      <p:sp>
        <p:nvSpPr>
          <p:cNvPr id="4" name="Місце для номера слайда 3"/>
          <p:cNvSpPr>
            <a:spLocks noGrp="1"/>
          </p:cNvSpPr>
          <p:nvPr>
            <p:ph type="sldNum" sz="quarter" idx="11"/>
          </p:nvPr>
        </p:nvSpPr>
        <p:spPr/>
        <p:txBody>
          <a:bodyPr/>
          <a:lstStyle/>
          <a:p>
            <a:fld id="{94215199-6E10-49CF-8E4B-29E93AAB3628}" type="slidenum">
              <a:rPr lang="ru-RU" smtClean="0"/>
              <a:t>21</a:t>
            </a:fld>
            <a:endParaRPr lang="ru-RU"/>
          </a:p>
        </p:txBody>
      </p:sp>
    </p:spTree>
    <p:extLst>
      <p:ext uri="{BB962C8B-B14F-4D97-AF65-F5344CB8AC3E}">
        <p14:creationId xmlns:p14="http://schemas.microsoft.com/office/powerpoint/2010/main" val="832773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12"/>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Subtitle 2"/>
          <p:cNvSpPr>
            <a:spLocks noGrp="1"/>
          </p:cNvSpPr>
          <p:nvPr>
            <p:ph type="subTitle" idx="1"/>
          </p:nvPr>
        </p:nvSpPr>
        <p:spPr>
          <a:xfrm>
            <a:off x="1965059" y="5052547"/>
            <a:ext cx="7516015"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1090110" y="3132290"/>
            <a:ext cx="9567135"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A3FA6C72-B806-4DFC-9F4B-968C7F17FB97}" type="slidenum">
              <a:rPr lang="ru-RU" altLang="ru-RU"/>
              <a:pPr>
                <a:defRPr/>
              </a:pPr>
              <a:t>‹№›</a:t>
            </a:fld>
            <a:endParaRPr lang="ru-RU" altLang="ru-RU"/>
          </a:p>
        </p:txBody>
      </p:sp>
    </p:spTree>
    <p:extLst>
      <p:ext uri="{BB962C8B-B14F-4D97-AF65-F5344CB8AC3E}">
        <p14:creationId xmlns:p14="http://schemas.microsoft.com/office/powerpoint/2010/main" val="670350111"/>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1B6E6473-664B-4B2B-A02B-0ED66F71DE3A}" type="slidenum">
              <a:rPr lang="ru-RU" altLang="ru-RU"/>
              <a:pPr>
                <a:defRPr/>
              </a:pPr>
              <a:t>‹№›</a:t>
            </a:fld>
            <a:endParaRPr lang="ru-RU" altLang="ru-RU"/>
          </a:p>
        </p:txBody>
      </p:sp>
    </p:spTree>
    <p:extLst>
      <p:ext uri="{BB962C8B-B14F-4D97-AF65-F5344CB8AC3E}">
        <p14:creationId xmlns:p14="http://schemas.microsoft.com/office/powerpoint/2010/main" val="3756621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1"/>
          <p:cNvSpPr>
            <a:spLocks noGrp="1"/>
          </p:cNvSpPr>
          <p:nvPr>
            <p:ph type="title"/>
          </p:nvPr>
        </p:nvSpPr>
        <p:spPr>
          <a:xfrm>
            <a:off x="2710927" y="2172648"/>
            <a:ext cx="795555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696585" y="4607512"/>
            <a:ext cx="7960660"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19188341-1CF8-4D26-873D-E13D3D5F2B52}" type="slidenum">
              <a:rPr lang="ru-RU" altLang="ru-RU"/>
              <a:pPr>
                <a:defRPr/>
              </a:pPr>
              <a:t>‹№›</a:t>
            </a:fld>
            <a:endParaRPr lang="ru-RU" altLang="ru-RU"/>
          </a:p>
        </p:txBody>
      </p:sp>
    </p:spTree>
    <p:extLst>
      <p:ext uri="{BB962C8B-B14F-4D97-AF65-F5344CB8AC3E}">
        <p14:creationId xmlns:p14="http://schemas.microsoft.com/office/powerpoint/2010/main" val="2558120467"/>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6"/>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9EB2B9FB-5FF8-44D9-9A21-C6678E9CEA49}" type="slidenum">
              <a:rPr lang="ru-RU" altLang="ru-RU"/>
              <a:pPr>
                <a:defRPr/>
              </a:pPr>
              <a:t>‹№›</a:t>
            </a:fld>
            <a:endParaRPr lang="ru-RU" altLang="ru-RU"/>
          </a:p>
        </p:txBody>
      </p:sp>
    </p:spTree>
    <p:extLst>
      <p:ext uri="{BB962C8B-B14F-4D97-AF65-F5344CB8AC3E}">
        <p14:creationId xmlns:p14="http://schemas.microsoft.com/office/powerpoint/2010/main" val="2989344716"/>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96401"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0C2E6A2-01BF-4B96-A806-321A1B4135E8}" type="slidenum">
              <a:rPr lang="ru-RU" altLang="ru-RU"/>
              <a:pPr>
                <a:defRPr/>
              </a:pPr>
              <a:t>‹№›</a:t>
            </a:fld>
            <a:endParaRPr lang="ru-RU" altLang="ru-RU"/>
          </a:p>
        </p:txBody>
      </p:sp>
    </p:spTree>
    <p:extLst>
      <p:ext uri="{BB962C8B-B14F-4D97-AF65-F5344CB8AC3E}">
        <p14:creationId xmlns:p14="http://schemas.microsoft.com/office/powerpoint/2010/main" val="1376408726"/>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BDE47A-F1F2-41A5-AB44-D0C3007BC1CC}" type="slidenum">
              <a:rPr lang="ru-RU" altLang="ru-RU"/>
              <a:pPr>
                <a:defRPr/>
              </a:pPr>
              <a:t>‹№›</a:t>
            </a:fld>
            <a:endParaRPr lang="ru-RU" altLang="ru-RU"/>
          </a:p>
        </p:txBody>
      </p:sp>
    </p:spTree>
    <p:extLst>
      <p:ext uri="{BB962C8B-B14F-4D97-AF65-F5344CB8AC3E}">
        <p14:creationId xmlns:p14="http://schemas.microsoft.com/office/powerpoint/2010/main" val="3906225116"/>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BA912B4-AE27-43A2-BCA2-931C83AB038A}" type="slidenum">
              <a:rPr lang="ru-RU" altLang="ru-RU"/>
              <a:pPr>
                <a:defRPr/>
              </a:pPr>
              <a:t>‹№›</a:t>
            </a:fld>
            <a:endParaRPr lang="ru-RU" altLang="ru-RU"/>
          </a:p>
        </p:txBody>
      </p:sp>
    </p:spTree>
    <p:extLst>
      <p:ext uri="{BB962C8B-B14F-4D97-AF65-F5344CB8AC3E}">
        <p14:creationId xmlns:p14="http://schemas.microsoft.com/office/powerpoint/2010/main" val="474292743"/>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2"/>
            <a:ext cx="4848113"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6124689" y="731521"/>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4355" y="3497803"/>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AB7926A-3C62-4889-95F3-BC448F555793}" type="slidenum">
              <a:rPr lang="ru-RU" altLang="ru-RU"/>
              <a:pPr>
                <a:defRPr/>
              </a:pPr>
              <a:t>‹№›</a:t>
            </a:fld>
            <a:endParaRPr lang="ru-RU" altLang="ru-RU"/>
          </a:p>
        </p:txBody>
      </p:sp>
    </p:spTree>
    <p:extLst>
      <p:ext uri="{BB962C8B-B14F-4D97-AF65-F5344CB8AC3E}">
        <p14:creationId xmlns:p14="http://schemas.microsoft.com/office/powerpoint/2010/main" val="3525936470"/>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6"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Rectangle 9"/>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70517" y="1010486"/>
            <a:ext cx="492548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69692" y="4464421"/>
            <a:ext cx="8511385"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1" name="Slide Number Placeholder 6"/>
          <p:cNvSpPr>
            <a:spLocks noGrp="1"/>
          </p:cNvSpPr>
          <p:nvPr>
            <p:ph type="sldNum" sz="quarter" idx="12"/>
          </p:nvPr>
        </p:nvSpPr>
        <p:spPr/>
        <p:txBody>
          <a:bodyPr/>
          <a:lstStyle>
            <a:lvl1pPr>
              <a:defRPr/>
            </a:lvl1pPr>
          </a:lstStyle>
          <a:p>
            <a:pPr>
              <a:defRPr/>
            </a:pPr>
            <a:fld id="{DF113E1F-FC4C-49B5-87A7-BDC0B803FE41}" type="slidenum">
              <a:rPr lang="ru-RU" altLang="ru-RU"/>
              <a:pPr>
                <a:defRPr/>
              </a:pPr>
              <a:t>‹№›</a:t>
            </a:fld>
            <a:endParaRPr lang="ru-RU" altLang="ru-RU"/>
          </a:p>
        </p:txBody>
      </p:sp>
    </p:spTree>
    <p:extLst>
      <p:ext uri="{BB962C8B-B14F-4D97-AF65-F5344CB8AC3E}">
        <p14:creationId xmlns:p14="http://schemas.microsoft.com/office/powerpoint/2010/main" val="3082278754"/>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7F16A9-EB4D-434A-8C19-8DFA6436F111}" type="slidenum">
              <a:rPr lang="ru-RU" altLang="ru-RU"/>
              <a:pPr>
                <a:defRPr/>
              </a:pPr>
              <a:t>‹№›</a:t>
            </a:fld>
            <a:endParaRPr lang="ru-RU" altLang="ru-RU"/>
          </a:p>
        </p:txBody>
      </p:sp>
    </p:spTree>
    <p:extLst>
      <p:ext uri="{BB962C8B-B14F-4D97-AF65-F5344CB8AC3E}">
        <p14:creationId xmlns:p14="http://schemas.microsoft.com/office/powerpoint/2010/main" val="50507609"/>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3" y="376518"/>
            <a:ext cx="27432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4432153" y="731520"/>
            <a:ext cx="6439049"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D21E598-3B01-464B-A2EC-4932D718ABE9}" type="slidenum">
              <a:rPr lang="ru-RU" altLang="ru-RU"/>
              <a:pPr>
                <a:defRPr/>
              </a:pPr>
              <a:t>‹№›</a:t>
            </a:fld>
            <a:endParaRPr lang="ru-RU" altLang="ru-RU"/>
          </a:p>
        </p:txBody>
      </p:sp>
    </p:spTree>
    <p:extLst>
      <p:ext uri="{BB962C8B-B14F-4D97-AF65-F5344CB8AC3E}">
        <p14:creationId xmlns:p14="http://schemas.microsoft.com/office/powerpoint/2010/main" val="2652363051"/>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9" name="Rectangle 8"/>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Placeholder 1"/>
          <p:cNvSpPr>
            <a:spLocks noGrp="1"/>
          </p:cNvSpPr>
          <p:nvPr>
            <p:ph type="title"/>
          </p:nvPr>
        </p:nvSpPr>
        <p:spPr>
          <a:xfrm>
            <a:off x="2391834" y="4371975"/>
            <a:ext cx="8682567"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524000" y="731839"/>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5" name="Footer Placeholder 4"/>
          <p:cNvSpPr>
            <a:spLocks noGrp="1"/>
          </p:cNvSpPr>
          <p:nvPr>
            <p:ph type="ftr" sz="quarter" idx="3"/>
          </p:nvPr>
        </p:nvSpPr>
        <p:spPr>
          <a:xfrm>
            <a:off x="609600" y="6172201"/>
            <a:ext cx="4470400" cy="365125"/>
          </a:xfrm>
          <a:prstGeom prst="rect">
            <a:avLst/>
          </a:prstGeom>
        </p:spPr>
        <p:txBody>
          <a:bodyPr vert="horz" lIns="91440" tIns="45720" rIns="91440" bIns="45720" rtlCol="0" anchor="ctr"/>
          <a:lstStyle>
            <a:lvl1pPr algn="l"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7F7F7F"/>
                </a:solidFill>
              </a:defRPr>
            </a:lvl1pPr>
          </a:lstStyle>
          <a:p>
            <a:pPr fontAlgn="base">
              <a:spcBef>
                <a:spcPct val="0"/>
              </a:spcBef>
              <a:spcAft>
                <a:spcPct val="0"/>
              </a:spcAft>
              <a:defRPr/>
            </a:pPr>
            <a:fld id="{DAB29DF7-4E0C-4AF2-BD05-42C8C49F02FD}" type="slidenum">
              <a:rPr lang="ru-RU" altLang="ru-RU" b="1">
                <a:latin typeface="Arial" panose="020B0604020202020204" pitchFamily="34" charset="0"/>
              </a:rPr>
              <a:pPr fontAlgn="base">
                <a:spcBef>
                  <a:spcPct val="0"/>
                </a:spcBef>
                <a:spcAft>
                  <a:spcPct val="0"/>
                </a:spcAft>
                <a:defRPr/>
              </a:pPr>
              <a:t>‹№›</a:t>
            </a:fld>
            <a:endParaRPr lang="ru-RU" altLang="ru-RU" b="1">
              <a:latin typeface="Arial" panose="020B0604020202020204" pitchFamily="34" charset="0"/>
            </a:endParaRPr>
          </a:p>
        </p:txBody>
      </p:sp>
    </p:spTree>
    <p:extLst>
      <p:ext uri="{BB962C8B-B14F-4D97-AF65-F5344CB8AC3E}">
        <p14:creationId xmlns:p14="http://schemas.microsoft.com/office/powerpoint/2010/main" val="266776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d"/>
  </p:transition>
  <p:hf sldNum="0" hdr="0" ftr="0" dt="0"/>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notesSlide" Target="../notesSlides/notesSlide13.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3.png"/><Relationship Id="rId9" Type="http://schemas.openxmlformats.org/officeDocument/2006/relationships/image" Target="../media/image27.png"/><Relationship Id="rId1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3.pn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870" y="0"/>
            <a:ext cx="2661581" cy="2379863"/>
          </a:xfrm>
          <a:prstGeom prst="rect">
            <a:avLst/>
          </a:prstGeom>
        </p:spPr>
      </p:pic>
      <p:pic>
        <p:nvPicPr>
          <p:cNvPr id="3" name="Рисунок 2">
            <a:extLst>
              <a:ext uri="{FF2B5EF4-FFF2-40B4-BE49-F238E27FC236}">
                <a16:creationId xmlns:a16="http://schemas.microsoft.com/office/drawing/2014/main" id="{8E8795FF-80D7-4AC8-9D4A-0EFB17C5FCA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953897" y="58632"/>
            <a:ext cx="2194552" cy="2321232"/>
          </a:xfrm>
          <a:prstGeom prst="rect">
            <a:avLst/>
          </a:prstGeom>
        </p:spPr>
      </p:pic>
      <p:sp>
        <p:nvSpPr>
          <p:cNvPr id="9" name="Заголовок 8"/>
          <p:cNvSpPr>
            <a:spLocks noGrp="1"/>
          </p:cNvSpPr>
          <p:nvPr>
            <p:ph type="ctrTitle"/>
          </p:nvPr>
        </p:nvSpPr>
        <p:spPr>
          <a:xfrm>
            <a:off x="133870" y="3132290"/>
            <a:ext cx="11766393" cy="3150944"/>
          </a:xfrm>
        </p:spPr>
        <p:txBody>
          <a:bodyPr/>
          <a:lstStyle/>
          <a:p>
            <a:pPr marL="182880" indent="0" algn="ctr">
              <a:buNone/>
            </a:pPr>
            <a:r>
              <a:rPr lang="uk-UA" sz="4000" b="0" dirty="0">
                <a:ln w="0"/>
                <a:solidFill>
                  <a:schemeClr val="tx1"/>
                </a:solidFill>
                <a:effectLst>
                  <a:outerShdw blurRad="38100" dist="19050" dir="2700000" algn="tl" rotWithShape="0">
                    <a:schemeClr val="dk1">
                      <a:alpha val="40000"/>
                    </a:schemeClr>
                  </a:outerShdw>
                </a:effectLst>
              </a:rPr>
              <a:t>Особиста гігієна військовослужбовців у польових умовах. </a:t>
            </a:r>
            <a:br>
              <a:rPr lang="uk-UA" sz="4000" b="0" dirty="0">
                <a:ln w="0"/>
                <a:solidFill>
                  <a:schemeClr val="tx1"/>
                </a:solidFill>
                <a:effectLst>
                  <a:outerShdw blurRad="38100" dist="19050" dir="2700000" algn="tl" rotWithShape="0">
                    <a:schemeClr val="dk1">
                      <a:alpha val="40000"/>
                    </a:schemeClr>
                  </a:outerShdw>
                </a:effectLst>
              </a:rPr>
            </a:br>
            <a:r>
              <a:rPr lang="uk-UA" sz="4000" b="0" dirty="0">
                <a:ln w="0"/>
                <a:solidFill>
                  <a:schemeClr val="tx1"/>
                </a:solidFill>
                <a:effectLst>
                  <a:outerShdw blurRad="38100" dist="19050" dir="2700000" algn="tl" rotWithShape="0">
                    <a:schemeClr val="dk1">
                      <a:alpha val="40000"/>
                    </a:schemeClr>
                  </a:outerShdw>
                </a:effectLst>
              </a:rPr>
              <a:t>Профілактика захворювань, пов’язаних з недотриманням гігієнічних заходів.</a:t>
            </a:r>
            <a:endParaRPr lang="uk-UA" sz="4000" dirty="0"/>
          </a:p>
        </p:txBody>
      </p:sp>
    </p:spTree>
    <p:extLst>
      <p:ext uri="{BB962C8B-B14F-4D97-AF65-F5344CB8AC3E}">
        <p14:creationId xmlns:p14="http://schemas.microsoft.com/office/powerpoint/2010/main" val="575670786"/>
      </p:ext>
    </p:extLst>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6991"/>
            <a:ext cx="10000585" cy="954107"/>
          </a:xfrm>
          <a:prstGeom prst="rect">
            <a:avLst/>
          </a:prstGeom>
          <a:noFill/>
          <a:ln w="9525">
            <a:noFill/>
            <a:miter lim="800000"/>
            <a:headEnd/>
            <a:tailEnd/>
          </a:ln>
          <a:effectLst/>
        </p:spPr>
        <p:txBody>
          <a:bodyPr wrap="square">
            <a:spAutoFit/>
          </a:bodyPr>
          <a:lstStyle/>
          <a:p>
            <a:pPr algn="ctr">
              <a:defRPr/>
            </a:pPr>
            <a:r>
              <a:rPr lang="ru-RU"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ЗАГАЛЬНІ ПРИНЦИПИ </a:t>
            </a: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ОСОБИСТОЇ ГІГІЄНИ В ПОЛЬОВИХ УМОВАХ</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52154" y="1017493"/>
            <a:ext cx="8314952" cy="5632311"/>
          </a:xfrm>
          <a:prstGeom prst="rect">
            <a:avLst/>
          </a:prstGeom>
        </p:spPr>
        <p:txBody>
          <a:bodyPr wrap="square">
            <a:spAutoFit/>
          </a:bodyPr>
          <a:lstStyle/>
          <a:p>
            <a:pPr algn="just" fontAlgn="base"/>
            <a:r>
              <a:rPr lang="uk-UA"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Особиста гігієна – це спосіб життя і поведінки, які формуються в процесі розвитку людини і сприяють зміцненню її здоров’я, профілактиці виникнення і розвитку різноманітних захворювань, що можуть спричинити зниження і втрату праце- та боєздатності.</a:t>
            </a:r>
          </a:p>
          <a:p>
            <a:pPr algn="just" fontAlgn="base"/>
            <a:r>
              <a:rPr lang="uk-UA" sz="2000" dirty="0">
                <a:latin typeface="Times New Roman" panose="02020603050405020304" pitchFamily="18" charset="0"/>
                <a:cs typeface="Times New Roman" panose="02020603050405020304" pitchFamily="18" charset="0"/>
              </a:rPr>
              <a:t>	Особиста гігієна </a:t>
            </a:r>
            <a:r>
              <a:rPr lang="uk-UA" sz="2000" u="sng" dirty="0">
                <a:latin typeface="Times New Roman" panose="02020603050405020304" pitchFamily="18" charset="0"/>
                <a:cs typeface="Times New Roman" panose="02020603050405020304" pitchFamily="18" charset="0"/>
              </a:rPr>
              <a:t>військовослужбовця</a:t>
            </a:r>
            <a:r>
              <a:rPr lang="uk-UA" sz="2000" dirty="0">
                <a:latin typeface="Times New Roman" panose="02020603050405020304" pitchFamily="18" charset="0"/>
                <a:cs typeface="Times New Roman" panose="02020603050405020304" pitchFamily="18" charset="0"/>
              </a:rPr>
              <a:t> полягає у виконанні ним гігієнічних правил але в умовах польового розташування та бойовій обстановці, вона значно ускладнена через </a:t>
            </a:r>
            <a:r>
              <a:rPr lang="ru-RU" sz="2000" dirty="0">
                <a:latin typeface="Times New Roman" panose="02020603050405020304" pitchFamily="18" charset="0"/>
                <a:cs typeface="Times New Roman" panose="02020603050405020304" pitchFamily="18" charset="0"/>
              </a:rPr>
              <a:t>велику </a:t>
            </a:r>
            <a:r>
              <a:rPr lang="ru-RU" sz="2000" dirty="0" err="1">
                <a:latin typeface="Times New Roman" panose="02020603050405020304" pitchFamily="18" charset="0"/>
                <a:cs typeface="Times New Roman" panose="02020603050405020304" pitchFamily="18" charset="0"/>
              </a:rPr>
              <a:t>скупченість</a:t>
            </a:r>
            <a:r>
              <a:rPr lang="ru-RU" sz="2000" dirty="0">
                <a:latin typeface="Times New Roman" panose="02020603050405020304" pitchFamily="18" charset="0"/>
                <a:cs typeface="Times New Roman" panose="02020603050405020304" pitchFamily="18" charset="0"/>
              </a:rPr>
              <a:t> людей, </a:t>
            </a:r>
            <a:r>
              <a:rPr lang="ru-RU" sz="2000" dirty="0" err="1">
                <a:latin typeface="Times New Roman" panose="02020603050405020304" pitchFamily="18" charset="0"/>
                <a:cs typeface="Times New Roman" panose="02020603050405020304" pitchFamily="18" charset="0"/>
              </a:rPr>
              <a:t>несприятливі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погодні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умови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складність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організації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водопостачання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харчування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видалення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побутових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відходів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підвищений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ризик</a:t>
            </a:r>
            <a:r>
              <a:rPr lang="ru-RU" sz="2000" dirty="0">
                <a:latin typeface="Times New Roman" panose="02020603050405020304" pitchFamily="18" charset="0"/>
                <a:cs typeface="Times New Roman" panose="02020603050405020304" pitchFamily="18" charset="0"/>
              </a:rPr>
              <a:t> контакту з </a:t>
            </a:r>
            <a:r>
              <a:rPr lang="ru-RU" sz="2000" dirty="0" err="1">
                <a:latin typeface="Times New Roman" panose="02020603050405020304" pitchFamily="18" charset="0"/>
                <a:cs typeface="Times New Roman" panose="02020603050405020304" pitchFamily="18" charset="0"/>
              </a:rPr>
              <a:t>небезпечними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представниками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флори</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фауни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тощо</a:t>
            </a:r>
            <a:r>
              <a:rPr lang="ru-RU"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Надзвичайно важливим є також ретельний захист організму від патогенної мікрофлори.</a:t>
            </a:r>
          </a:p>
          <a:p>
            <a:pPr algn="just" fontAlgn="base"/>
            <a:r>
              <a:rPr lang="ru-RU"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За статистикою країн, які ведуть регулярні бойові дії, не бойові втрати (у тому числі і від супутніх </a:t>
            </a:r>
            <a:r>
              <a:rPr lang="uk-UA" sz="2000" dirty="0" err="1">
                <a:latin typeface="Times New Roman" panose="02020603050405020304" pitchFamily="18" charset="0"/>
                <a:cs typeface="Times New Roman" panose="02020603050405020304" pitchFamily="18" charset="0"/>
              </a:rPr>
              <a:t>хвороб</a:t>
            </a:r>
            <a:r>
              <a:rPr lang="uk-UA" sz="2000" dirty="0">
                <a:latin typeface="Times New Roman" panose="02020603050405020304" pitchFamily="18" charset="0"/>
                <a:cs typeface="Times New Roman" panose="02020603050405020304" pitchFamily="18" charset="0"/>
              </a:rPr>
              <a:t>), іноді, перевищують втрати під час ведення бойових дій. </a:t>
            </a:r>
          </a:p>
          <a:p>
            <a:pPr algn="just" fontAlgn="base"/>
            <a:r>
              <a:rPr lang="uk-UA" sz="2000" dirty="0">
                <a:latin typeface="Times New Roman" panose="02020603050405020304" pitchFamily="18" charset="0"/>
                <a:cs typeface="Times New Roman" panose="02020603050405020304" pitchFamily="18" charset="0"/>
              </a:rPr>
              <a:t>Відповідно одним із значних факторів небойових втрат є банальне недотримання санітарно-гігієнічних норм, що у польових умовах призводить до швидкого поширення захворювання, потертостей, укусів різних тварин, що у цілому може вплинути на боєздатність війська.</a:t>
            </a:r>
          </a:p>
        </p:txBody>
      </p:sp>
      <p:pic>
        <p:nvPicPr>
          <p:cNvPr id="4" name="Рисунок 3">
            <a:extLst>
              <a:ext uri="{FF2B5EF4-FFF2-40B4-BE49-F238E27FC236}">
                <a16:creationId xmlns:a16="http://schemas.microsoft.com/office/drawing/2014/main" id="{181665D9-455C-4429-AAF4-479AE2C0CC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9575" y="1017493"/>
            <a:ext cx="3410271" cy="5632689"/>
          </a:xfrm>
          <a:prstGeom prst="rect">
            <a:avLst/>
          </a:prstGeom>
        </p:spPr>
      </p:pic>
    </p:spTree>
    <p:extLst>
      <p:ext uri="{BB962C8B-B14F-4D97-AF65-F5344CB8AC3E}">
        <p14:creationId xmlns:p14="http://schemas.microsoft.com/office/powerpoint/2010/main" val="2172737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6991"/>
            <a:ext cx="10000585" cy="954107"/>
          </a:xfrm>
          <a:prstGeom prst="rect">
            <a:avLst/>
          </a:prstGeom>
          <a:noFill/>
          <a:ln w="9525">
            <a:noFill/>
            <a:miter lim="800000"/>
            <a:headEnd/>
            <a:tailEnd/>
          </a:ln>
          <a:effectLst/>
        </p:spPr>
        <p:txBody>
          <a:bodyPr wrap="square">
            <a:spAutoFit/>
          </a:bodyPr>
          <a:lstStyle/>
          <a:p>
            <a:pPr algn="ctr">
              <a:defRPr/>
            </a:pPr>
            <a:r>
              <a:rPr lang="ru-RU"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ЗАГАЛЬНІ ПРИНЦИПИ </a:t>
            </a: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ОСОБИСТОЇ ГІГІЄНИ В ПОЛЬОВИХ УМОВАХ</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52154" y="1017493"/>
            <a:ext cx="8314952" cy="3139321"/>
          </a:xfrm>
          <a:prstGeom prst="rect">
            <a:avLst/>
          </a:prstGeom>
        </p:spPr>
        <p:txBody>
          <a:bodyPr wrap="square">
            <a:spAutoFit/>
          </a:bodyPr>
          <a:lstStyle/>
          <a:p>
            <a:pPr fontAlgn="base"/>
            <a:r>
              <a:rPr lang="uk-UA"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Важливо</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пам'ятати</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що</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воєнна</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гігієна</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може</a:t>
            </a:r>
            <a:r>
              <a:rPr lang="ru-RU" sz="2000" b="0" i="0" dirty="0">
                <a:effectLst/>
                <a:latin typeface="Times New Roman" panose="02020603050405020304" pitchFamily="18" charset="0"/>
                <a:cs typeface="Times New Roman" panose="02020603050405020304" pitchFamily="18" charset="0"/>
              </a:rPr>
              <a:t> бути простою і </a:t>
            </a:r>
            <a:r>
              <a:rPr lang="ru-RU" sz="2000" b="0" i="0" dirty="0" err="1">
                <a:effectLst/>
                <a:latin typeface="Times New Roman" panose="02020603050405020304" pitchFamily="18" charset="0"/>
                <a:cs typeface="Times New Roman" panose="02020603050405020304" pitchFamily="18" charset="0"/>
              </a:rPr>
              <a:t>ефективною</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завдяки</a:t>
            </a:r>
            <a:r>
              <a:rPr lang="ru-RU" sz="2000" b="0" i="0" dirty="0">
                <a:effectLst/>
                <a:latin typeface="Times New Roman" panose="02020603050405020304" pitchFamily="18" charset="0"/>
                <a:cs typeface="Times New Roman" panose="02020603050405020304" pitchFamily="18" charset="0"/>
              </a:rPr>
              <a:t> правильному </a:t>
            </a:r>
            <a:r>
              <a:rPr lang="ru-RU" sz="2000" b="0" i="0" dirty="0" err="1">
                <a:effectLst/>
                <a:latin typeface="Times New Roman" panose="02020603050405020304" pitchFamily="18" charset="0"/>
                <a:cs typeface="Times New Roman" panose="02020603050405020304" pitchFamily="18" charset="0"/>
              </a:rPr>
              <a:t>вибору</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засобів</a:t>
            </a:r>
            <a:r>
              <a:rPr lang="ru-RU" sz="2000" b="0" i="0" dirty="0">
                <a:effectLst/>
                <a:latin typeface="Times New Roman" panose="02020603050405020304" pitchFamily="18" charset="0"/>
                <a:cs typeface="Times New Roman" panose="02020603050405020304" pitchFamily="18" charset="0"/>
              </a:rPr>
              <a:t> та </a:t>
            </a:r>
            <a:r>
              <a:rPr lang="ru-RU" sz="2000" b="0" i="0" dirty="0" err="1">
                <a:effectLst/>
                <a:latin typeface="Times New Roman" panose="02020603050405020304" pitchFamily="18" charset="0"/>
                <a:cs typeface="Times New Roman" panose="02020603050405020304" pitchFamily="18" charset="0"/>
              </a:rPr>
              <a:t>заходів</a:t>
            </a:r>
            <a:r>
              <a:rPr lang="ru-RU" sz="2000" dirty="0">
                <a:latin typeface="Times New Roman" panose="02020603050405020304" pitchFamily="18" charset="0"/>
                <a:cs typeface="Times New Roman" panose="02020603050405020304" pitchFamily="18" charset="0"/>
              </a:rPr>
              <a:t>, систематичному контролю та </a:t>
            </a:r>
            <a:r>
              <a:rPr lang="ru-RU" sz="2000" dirty="0" err="1">
                <a:latin typeface="Times New Roman" panose="02020603050405020304" pitchFamily="18" charset="0"/>
                <a:cs typeface="Times New Roman" panose="02020603050405020304" pitchFamily="18" charset="0"/>
              </a:rPr>
              <a:t>своєчасному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реагуванню</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порушення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пов’язані</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санітарно-гігієничними</a:t>
            </a:r>
            <a:r>
              <a:rPr lang="ru-RU" sz="2000" dirty="0">
                <a:latin typeface="Times New Roman" panose="02020603050405020304" pitchFamily="18" charset="0"/>
                <a:cs typeface="Times New Roman" panose="02020603050405020304" pitchFamily="18" charset="0"/>
              </a:rPr>
              <a:t> заходами.</a:t>
            </a:r>
            <a:r>
              <a:rPr lang="uk-UA" sz="2000" dirty="0">
                <a:latin typeface="Times New Roman" panose="02020603050405020304" pitchFamily="18" charset="0"/>
                <a:cs typeface="Times New Roman" panose="02020603050405020304" pitchFamily="18" charset="0"/>
              </a:rPr>
              <a:t>	</a:t>
            </a:r>
          </a:p>
          <a:p>
            <a:pPr fontAlgn="base"/>
            <a:r>
              <a:rPr lang="ru-RU" sz="2000" b="1" dirty="0">
                <a:latin typeface="Times New Roman" panose="02020603050405020304" pitchFamily="18" charset="0"/>
                <a:cs typeface="Times New Roman" panose="02020603050405020304" pitchFamily="18" charset="0"/>
              </a:rPr>
              <a:t>	За </a:t>
            </a:r>
            <a:r>
              <a:rPr lang="ru-RU" sz="2000" b="1" dirty="0" err="1">
                <a:latin typeface="Times New Roman" panose="02020603050405020304" pitchFamily="18" charset="0"/>
                <a:cs typeface="Times New Roman" panose="02020603050405020304" pitchFamily="18" charset="0"/>
              </a:rPr>
              <a:t>організацію</a:t>
            </a:r>
            <a:r>
              <a:rPr lang="ru-RU" sz="2000" b="1" dirty="0">
                <a:latin typeface="Times New Roman" panose="02020603050405020304" pitchFamily="18" charset="0"/>
                <a:cs typeface="Times New Roman" panose="02020603050405020304" pitchFamily="18" charset="0"/>
              </a:rPr>
              <a:t> і </a:t>
            </a:r>
            <a:r>
              <a:rPr lang="ru-RU" sz="2000" b="1" dirty="0" err="1">
                <a:latin typeface="Times New Roman" panose="02020603050405020304" pitchFamily="18" charset="0"/>
                <a:cs typeface="Times New Roman" panose="02020603050405020304" pitchFamily="18" charset="0"/>
              </a:rPr>
              <a:t>проведення</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санітарно-гігієнічних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заходів</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відповідають</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всі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командири</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військових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частин</a:t>
            </a:r>
            <a:r>
              <a:rPr lang="ru-RU" sz="2000" b="1" dirty="0">
                <a:latin typeface="Times New Roman" panose="02020603050405020304" pitchFamily="18" charset="0"/>
                <a:cs typeface="Times New Roman" panose="02020603050405020304" pitchFamily="18" charset="0"/>
              </a:rPr>
              <a:t> та </a:t>
            </a:r>
            <a:r>
              <a:rPr lang="ru-RU" sz="2000" b="1" dirty="0" err="1">
                <a:latin typeface="Times New Roman" panose="02020603050405020304" pitchFamily="18" charset="0"/>
                <a:cs typeface="Times New Roman" panose="02020603050405020304" pitchFamily="18" charset="0"/>
              </a:rPr>
              <a:t>підрозділів</a:t>
            </a:r>
            <a:r>
              <a:rPr lang="ru-RU" sz="2000" b="1" dirty="0">
                <a:latin typeface="Times New Roman" panose="02020603050405020304" pitchFamily="18" charset="0"/>
                <a:cs typeface="Times New Roman" panose="02020603050405020304" pitchFamily="18" charset="0"/>
              </a:rPr>
              <a:t>, а також начальники </a:t>
            </a:r>
            <a:r>
              <a:rPr lang="ru-RU" sz="2000" b="1" dirty="0" err="1">
                <a:latin typeface="Times New Roman" panose="02020603050405020304" pitchFamily="18" charset="0"/>
                <a:cs typeface="Times New Roman" panose="02020603050405020304" pitchFamily="18" charset="0"/>
              </a:rPr>
              <a:t>медичних</a:t>
            </a:r>
            <a:r>
              <a:rPr lang="ru-RU" sz="2000" b="1" dirty="0">
                <a:latin typeface="Times New Roman" panose="02020603050405020304" pitchFamily="18" charset="0"/>
                <a:cs typeface="Times New Roman" panose="02020603050405020304" pitchFamily="18" charset="0"/>
              </a:rPr>
              <a:t> служб </a:t>
            </a:r>
            <a:r>
              <a:rPr lang="ru-RU" sz="2000" b="1" dirty="0" err="1">
                <a:latin typeface="Times New Roman" panose="02020603050405020304" pitchFamily="18" charset="0"/>
                <a:cs typeface="Times New Roman" panose="02020603050405020304" pitchFamily="18" charset="0"/>
              </a:rPr>
              <a:t>військових</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формувань</a:t>
            </a:r>
            <a:r>
              <a:rPr lang="ru-RU" sz="2000" b="1" dirty="0">
                <a:latin typeface="Times New Roman" panose="02020603050405020304" pitchFamily="18" charset="0"/>
                <a:cs typeface="Times New Roman" panose="02020603050405020304" pitchFamily="18" charset="0"/>
              </a:rPr>
              <a:t> – </a:t>
            </a:r>
            <a:r>
              <a:rPr lang="ru-RU" sz="2000" dirty="0">
                <a:latin typeface="Times New Roman" panose="02020603050405020304" pitchFamily="18" charset="0"/>
                <a:cs typeface="Times New Roman" panose="02020603050405020304" pitchFamily="18" charset="0"/>
              </a:rPr>
              <a:t>але не </a:t>
            </a:r>
            <a:r>
              <a:rPr lang="ru-RU" sz="2000" dirty="0" err="1">
                <a:latin typeface="Times New Roman" panose="02020603050405020304" pitchFamily="18" charset="0"/>
                <a:cs typeface="Times New Roman" panose="02020603050405020304" pitchFamily="18" charset="0"/>
              </a:rPr>
              <a:t>надійтесь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вони </a:t>
            </a:r>
            <a:r>
              <a:rPr lang="ru-RU" sz="2000" dirty="0" err="1">
                <a:latin typeface="Times New Roman" panose="02020603050405020304" pitchFamily="18" charset="0"/>
                <a:cs typeface="Times New Roman" panose="02020603050405020304" pitchFamily="18" charset="0"/>
              </a:rPr>
              <a:t>прийдуть</a:t>
            </a:r>
            <a:r>
              <a:rPr lang="ru-RU" sz="2000" dirty="0">
                <a:latin typeface="Times New Roman" panose="02020603050405020304" pitchFamily="18" charset="0"/>
                <a:cs typeface="Times New Roman" panose="02020603050405020304" pitchFamily="18" charset="0"/>
              </a:rPr>
              <a:t> до вас на </a:t>
            </a:r>
            <a:r>
              <a:rPr lang="ru-RU" sz="2000" dirty="0" err="1">
                <a:latin typeface="Times New Roman" panose="02020603050405020304" pitchFamily="18" charset="0"/>
                <a:cs typeface="Times New Roman" panose="02020603050405020304" pitchFamily="18" charset="0"/>
              </a:rPr>
              <a:t>позицію</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будуть</a:t>
            </a:r>
            <a:r>
              <a:rPr lang="ru-RU" sz="2000" dirty="0">
                <a:latin typeface="Times New Roman" panose="02020603050405020304" pitchFamily="18" charset="0"/>
                <a:cs typeface="Times New Roman" panose="02020603050405020304" pitchFamily="18" charset="0"/>
              </a:rPr>
              <a:t> вас </a:t>
            </a:r>
            <a:r>
              <a:rPr lang="ru-RU" sz="2000" dirty="0" err="1">
                <a:latin typeface="Times New Roman" panose="02020603050405020304" pitchFamily="18" charset="0"/>
                <a:cs typeface="Times New Roman" panose="02020603050405020304" pitchFamily="18" charset="0"/>
              </a:rPr>
              <a:t>мити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чистити</a:t>
            </a:r>
            <a:r>
              <a:rPr lang="ru-RU" sz="2000" dirty="0">
                <a:latin typeface="Times New Roman" panose="02020603050405020304" pitchFamily="18" charset="0"/>
                <a:cs typeface="Times New Roman" panose="02020603050405020304" pitchFamily="18" charset="0"/>
              </a:rPr>
              <a:t> вам зубки і </a:t>
            </a:r>
            <a:r>
              <a:rPr lang="ru-RU" sz="2000" dirty="0" err="1">
                <a:latin typeface="Times New Roman" panose="02020603050405020304" pitchFamily="18" charset="0"/>
                <a:cs typeface="Times New Roman" panose="02020603050405020304" pitchFamily="18" charset="0"/>
              </a:rPr>
              <a:t>прати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одяг</a:t>
            </a:r>
            <a:r>
              <a:rPr lang="ru-RU" sz="2000" dirty="0">
                <a:latin typeface="Times New Roman" panose="02020603050405020304" pitchFamily="18" charset="0"/>
                <a:cs typeface="Times New Roman" panose="02020603050405020304" pitchFamily="18" charset="0"/>
              </a:rPr>
              <a:t>…. </a:t>
            </a:r>
          </a:p>
          <a:p>
            <a:pPr algn="just" fontAlgn="base"/>
            <a:endParaRPr lang="ru-RU"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9E0BDF7-35AA-4802-BB83-588A7EEE4B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8850" y="1193509"/>
            <a:ext cx="3520995" cy="3872887"/>
          </a:xfrm>
          <a:prstGeom prst="rect">
            <a:avLst/>
          </a:prstGeom>
        </p:spPr>
      </p:pic>
      <p:pic>
        <p:nvPicPr>
          <p:cNvPr id="7" name="Рисунок 6">
            <a:extLst>
              <a:ext uri="{FF2B5EF4-FFF2-40B4-BE49-F238E27FC236}">
                <a16:creationId xmlns:a16="http://schemas.microsoft.com/office/drawing/2014/main" id="{22985B0F-8C58-4D80-844C-18E88505E6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7812" y="3895107"/>
            <a:ext cx="1789937" cy="2690581"/>
          </a:xfrm>
          <a:prstGeom prst="rect">
            <a:avLst/>
          </a:prstGeom>
        </p:spPr>
      </p:pic>
      <p:sp>
        <p:nvSpPr>
          <p:cNvPr id="9" name="TextBox 8">
            <a:extLst>
              <a:ext uri="{FF2B5EF4-FFF2-40B4-BE49-F238E27FC236}">
                <a16:creationId xmlns:a16="http://schemas.microsoft.com/office/drawing/2014/main" id="{D67A9BBA-612B-4F2B-B823-35A91AF56522}"/>
              </a:ext>
            </a:extLst>
          </p:cNvPr>
          <p:cNvSpPr txBox="1"/>
          <p:nvPr/>
        </p:nvSpPr>
        <p:spPr>
          <a:xfrm>
            <a:off x="2149493" y="4972450"/>
            <a:ext cx="3715241" cy="1569660"/>
          </a:xfrm>
          <a:prstGeom prst="rect">
            <a:avLst/>
          </a:prstGeom>
          <a:noFill/>
        </p:spPr>
        <p:txBody>
          <a:bodyPr wrap="square" rtlCol="0">
            <a:spAutoFit/>
          </a:bodyPr>
          <a:lstStyle/>
          <a:p>
            <a:pPr algn="ctr"/>
            <a:r>
              <a:rPr lang="uk-UA" sz="2400" dirty="0"/>
              <a:t>Таких умов на полі бою </a:t>
            </a:r>
            <a:r>
              <a:rPr lang="uk-UA" sz="2400" dirty="0">
                <a:solidFill>
                  <a:srgbClr val="FF0000"/>
                </a:solidFill>
              </a:rPr>
              <a:t>НЕ БУДЕ!!!</a:t>
            </a:r>
          </a:p>
          <a:p>
            <a:pPr algn="ctr"/>
            <a:r>
              <a:rPr lang="uk-UA" sz="2400" dirty="0"/>
              <a:t>Але дотримуватись чистоти можливо!</a:t>
            </a:r>
          </a:p>
        </p:txBody>
      </p:sp>
      <p:pic>
        <p:nvPicPr>
          <p:cNvPr id="15" name="Рисунок 14">
            <a:extLst>
              <a:ext uri="{FF2B5EF4-FFF2-40B4-BE49-F238E27FC236}">
                <a16:creationId xmlns:a16="http://schemas.microsoft.com/office/drawing/2014/main" id="{C916E4D6-5FAE-48E8-BB86-26DD7E263A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63992" y="4062909"/>
            <a:ext cx="2145599" cy="2690581"/>
          </a:xfrm>
          <a:prstGeom prst="rect">
            <a:avLst/>
          </a:prstGeom>
        </p:spPr>
      </p:pic>
    </p:spTree>
    <p:extLst>
      <p:ext uri="{BB962C8B-B14F-4D97-AF65-F5344CB8AC3E}">
        <p14:creationId xmlns:p14="http://schemas.microsoft.com/office/powerpoint/2010/main" val="1500288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490164" y="15150"/>
            <a:ext cx="10000585" cy="954107"/>
          </a:xfrm>
          <a:prstGeom prst="rect">
            <a:avLst/>
          </a:prstGeom>
          <a:noFill/>
          <a:ln w="9525">
            <a:noFill/>
            <a:miter lim="800000"/>
            <a:headEnd/>
            <a:tailEnd/>
          </a:ln>
          <a:effectLst/>
        </p:spPr>
        <p:txBody>
          <a:bodyPr wrap="square">
            <a:spAutoFit/>
          </a:bodyPr>
          <a:lstStyle/>
          <a:p>
            <a:pPr algn="ctr">
              <a:defRPr/>
            </a:pPr>
            <a:r>
              <a:rPr lang="ru-RU"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ЗАГАЛЬНІ ПРИНЦИПИ </a:t>
            </a: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ОСОБИСТОЇ ГІГІЄНИ В ПОЛЬОВИХ УМОВАХ</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3" name="Прямоугольник 2"/>
          <p:cNvSpPr/>
          <p:nvPr/>
        </p:nvSpPr>
        <p:spPr>
          <a:xfrm>
            <a:off x="2239032" y="1910879"/>
            <a:ext cx="6096000" cy="369332"/>
          </a:xfrm>
          <a:prstGeom prst="rect">
            <a:avLst/>
          </a:prstGeom>
        </p:spPr>
        <p:txBody>
          <a:bodyPr>
            <a:spAutoFit/>
          </a:bodyPr>
          <a:lstStyle/>
          <a:p>
            <a:r>
              <a:rPr lang="ru-RU" dirty="0"/>
              <a:t> </a:t>
            </a:r>
            <a:endParaRPr lang="en-US" dirty="0"/>
          </a:p>
        </p:txBody>
      </p:sp>
      <p:sp>
        <p:nvSpPr>
          <p:cNvPr id="4" name="Заголовок 3"/>
          <p:cNvSpPr>
            <a:spLocks noGrp="1"/>
          </p:cNvSpPr>
          <p:nvPr>
            <p:ph type="title"/>
          </p:nvPr>
        </p:nvSpPr>
        <p:spPr>
          <a:xfrm>
            <a:off x="173059" y="1401691"/>
            <a:ext cx="7707406" cy="5258006"/>
          </a:xfrm>
        </p:spPr>
        <p:txBody>
          <a:bodyPr/>
          <a:lstStyle/>
          <a:p>
            <a:pPr marL="0" indent="0" algn="l">
              <a:lnSpc>
                <a:spcPct val="150000"/>
              </a:lnSpc>
              <a:buNone/>
            </a:pPr>
            <a:r>
              <a:rPr lang="uk-UA" sz="1700" b="0" dirty="0">
                <a:solidFill>
                  <a:schemeClr val="tx1"/>
                </a:solidFill>
                <a:effectLst/>
                <a:latin typeface="Times New Roman" panose="02020603050405020304" pitchFamily="18" charset="0"/>
                <a:ea typeface="+mn-ea"/>
                <a:cs typeface="Times New Roman" panose="02020603050405020304" pitchFamily="18" charset="0"/>
              </a:rPr>
              <a:t>   1. Перед їжею та після відвідування туалету обов’язково мити руки та обробляти  їх дезінфікуючим засобом або застосовувати гігієнічні серветки (вологі серветки в полі то . </a:t>
            </a:r>
            <a:br>
              <a:rPr lang="uk-UA" sz="1700" b="0" dirty="0">
                <a:solidFill>
                  <a:schemeClr val="tx1"/>
                </a:solidFill>
                <a:effectLst/>
                <a:latin typeface="Times New Roman" panose="02020603050405020304" pitchFamily="18" charset="0"/>
                <a:ea typeface="+mn-ea"/>
                <a:cs typeface="Times New Roman" panose="02020603050405020304" pitchFamily="18" charset="0"/>
              </a:rPr>
            </a:br>
            <a:r>
              <a:rPr lang="uk-UA" sz="1700" b="0" dirty="0">
                <a:solidFill>
                  <a:schemeClr val="tx1"/>
                </a:solidFill>
                <a:effectLst/>
                <a:latin typeface="Times New Roman" panose="02020603050405020304" pitchFamily="18" charset="0"/>
                <a:ea typeface="+mn-ea"/>
                <a:cs typeface="Times New Roman" panose="02020603050405020304" pitchFamily="18" charset="0"/>
              </a:rPr>
              <a:t>   2. Дотримуватися правил гігієни під час приготування їжі або споживати консервовану їжу швидкого приготування з військового добового, польового набору продуктів. </a:t>
            </a:r>
            <a:br>
              <a:rPr lang="uk-UA" sz="1700" b="0" dirty="0">
                <a:solidFill>
                  <a:schemeClr val="tx1"/>
                </a:solidFill>
                <a:effectLst/>
                <a:latin typeface="Times New Roman" panose="02020603050405020304" pitchFamily="18" charset="0"/>
                <a:ea typeface="+mn-ea"/>
                <a:cs typeface="Times New Roman" panose="02020603050405020304" pitchFamily="18" charset="0"/>
              </a:rPr>
            </a:br>
            <a:r>
              <a:rPr lang="uk-UA" sz="1700" b="0" dirty="0">
                <a:solidFill>
                  <a:schemeClr val="tx1"/>
                </a:solidFill>
                <a:effectLst/>
                <a:latin typeface="Times New Roman" panose="02020603050405020304" pitchFamily="18" charset="0"/>
                <a:ea typeface="+mn-ea"/>
                <a:cs typeface="Times New Roman" panose="02020603050405020304" pitchFamily="18" charset="0"/>
              </a:rPr>
              <a:t>   3. Систематично митися або користуватися гігієнічними серветками та сухим </a:t>
            </a:r>
            <a:r>
              <a:rPr lang="uk-UA" sz="1700" b="0" dirty="0" err="1">
                <a:solidFill>
                  <a:schemeClr val="tx1"/>
                </a:solidFill>
                <a:effectLst/>
                <a:latin typeface="Times New Roman" panose="02020603050405020304" pitchFamily="18" charset="0"/>
                <a:ea typeface="+mn-ea"/>
                <a:cs typeface="Times New Roman" panose="02020603050405020304" pitchFamily="18" charset="0"/>
              </a:rPr>
              <a:t>душем</a:t>
            </a:r>
            <a:r>
              <a:rPr lang="uk-UA" sz="1700" b="0" dirty="0">
                <a:solidFill>
                  <a:schemeClr val="tx1"/>
                </a:solidFill>
                <a:effectLst/>
                <a:latin typeface="Times New Roman" panose="02020603050405020304" pitchFamily="18" charset="0"/>
                <a:ea typeface="+mn-ea"/>
                <a:cs typeface="Times New Roman" panose="02020603050405020304" pitchFamily="18" charset="0"/>
              </a:rPr>
              <a:t>. Носити </a:t>
            </a:r>
            <a:r>
              <a:rPr lang="uk-UA" sz="1700" b="0" dirty="0" err="1">
                <a:solidFill>
                  <a:schemeClr val="tx1"/>
                </a:solidFill>
                <a:effectLst/>
                <a:latin typeface="Times New Roman" panose="02020603050405020304" pitchFamily="18" charset="0"/>
                <a:ea typeface="+mn-ea"/>
                <a:cs typeface="Times New Roman" panose="02020603050405020304" pitchFamily="18" charset="0"/>
              </a:rPr>
              <a:t>трекінгові</a:t>
            </a:r>
            <a:r>
              <a:rPr lang="uk-UA" sz="1700" b="0" dirty="0">
                <a:solidFill>
                  <a:schemeClr val="tx1"/>
                </a:solidFill>
                <a:effectLst/>
                <a:latin typeface="Times New Roman" panose="02020603050405020304" pitchFamily="18" charset="0"/>
                <a:ea typeface="+mn-ea"/>
                <a:cs typeface="Times New Roman" panose="02020603050405020304" pitchFamily="18" charset="0"/>
              </a:rPr>
              <a:t> носки,  сучасну термоактивну білизну, тощо).</a:t>
            </a:r>
            <a:br>
              <a:rPr lang="uk-UA" sz="1700" b="0" dirty="0">
                <a:solidFill>
                  <a:schemeClr val="tx1"/>
                </a:solidFill>
                <a:effectLst/>
                <a:latin typeface="Times New Roman" panose="02020603050405020304" pitchFamily="18" charset="0"/>
                <a:ea typeface="+mn-ea"/>
                <a:cs typeface="Times New Roman" panose="02020603050405020304" pitchFamily="18" charset="0"/>
              </a:rPr>
            </a:br>
            <a:r>
              <a:rPr lang="uk-UA" sz="1700" b="0" dirty="0">
                <a:solidFill>
                  <a:schemeClr val="tx1"/>
                </a:solidFill>
                <a:effectLst/>
                <a:latin typeface="Times New Roman" panose="02020603050405020304" pitchFamily="18" charset="0"/>
                <a:ea typeface="+mn-ea"/>
                <a:cs typeface="Times New Roman" panose="02020603050405020304" pitchFamily="18" charset="0"/>
              </a:rPr>
              <a:t>   4. Підтримувати чистоту в місцях загального користування (місця відпочинку, ночівлі, прийому їжі, вбиральні, тощо).</a:t>
            </a:r>
            <a:br>
              <a:rPr lang="uk-UA" sz="1700" b="0" dirty="0">
                <a:solidFill>
                  <a:schemeClr val="tx1"/>
                </a:solidFill>
                <a:effectLst/>
                <a:latin typeface="Times New Roman" panose="02020603050405020304" pitchFamily="18" charset="0"/>
                <a:ea typeface="+mn-ea"/>
                <a:cs typeface="Times New Roman" panose="02020603050405020304" pitchFamily="18" charset="0"/>
              </a:rPr>
            </a:br>
            <a:r>
              <a:rPr lang="uk-UA" sz="1700" b="0" dirty="0">
                <a:solidFill>
                  <a:schemeClr val="tx1"/>
                </a:solidFill>
                <a:effectLst/>
                <a:latin typeface="Times New Roman" panose="02020603050405020304" pitchFamily="18" charset="0"/>
                <a:ea typeface="+mn-ea"/>
                <a:cs typeface="Times New Roman" panose="02020603050405020304" pitchFamily="18" charset="0"/>
              </a:rPr>
              <a:t>   5. Застосовувати засоби особистого захисту такі як медичні рукавички, маски, респіратори, окуляри, протигази. (гумові рукавички обов’язково застосовувати при взаємодопомозі пораненому, бо часто трапляються випадки зараження гепатитом типу А та С, </a:t>
            </a:r>
            <a:r>
              <a:rPr lang="uk-UA" sz="1700" b="0" dirty="0" err="1">
                <a:solidFill>
                  <a:schemeClr val="tx1"/>
                </a:solidFill>
                <a:effectLst/>
                <a:latin typeface="Times New Roman" panose="02020603050405020304" pitchFamily="18" charset="0"/>
                <a:ea typeface="+mn-ea"/>
                <a:cs typeface="Times New Roman" panose="02020603050405020304" pitchFamily="18" charset="0"/>
              </a:rPr>
              <a:t>распіратори</a:t>
            </a:r>
            <a:r>
              <a:rPr lang="uk-UA" sz="1700" b="0" dirty="0">
                <a:solidFill>
                  <a:schemeClr val="tx1"/>
                </a:solidFill>
                <a:effectLst/>
                <a:latin typeface="Times New Roman" panose="02020603050405020304" pitchFamily="18" charset="0"/>
                <a:ea typeface="+mn-ea"/>
                <a:cs typeface="Times New Roman" panose="02020603050405020304" pitchFamily="18" charset="0"/>
              </a:rPr>
              <a:t> -  при підозрі у бійця туберкульозу)</a:t>
            </a:r>
            <a:endParaRPr lang="en-US" sz="1700" b="0" dirty="0">
              <a:solidFill>
                <a:schemeClr val="tx1"/>
              </a:solidFill>
              <a:effectLst/>
              <a:latin typeface="Times New Roman" panose="02020603050405020304" pitchFamily="18" charset="0"/>
              <a:ea typeface="+mn-ea"/>
              <a:cs typeface="Times New Roman" panose="02020603050405020304" pitchFamily="18" charset="0"/>
            </a:endParaRPr>
          </a:p>
        </p:txBody>
      </p:sp>
      <p:sp>
        <p:nvSpPr>
          <p:cNvPr id="7" name="Прямоугольник 6"/>
          <p:cNvSpPr/>
          <p:nvPr/>
        </p:nvSpPr>
        <p:spPr>
          <a:xfrm>
            <a:off x="595555" y="1032359"/>
            <a:ext cx="11329909" cy="738664"/>
          </a:xfrm>
          <a:prstGeom prst="rect">
            <a:avLst/>
          </a:prstGeom>
        </p:spPr>
        <p:txBody>
          <a:bodyPr wrap="square">
            <a:spAutoFit/>
          </a:bodyPr>
          <a:lstStyle/>
          <a:p>
            <a:r>
              <a:rPr lang="uk-UA" sz="2400" b="1" dirty="0">
                <a:solidFill>
                  <a:prstClr val="black"/>
                </a:solidFill>
                <a:latin typeface="Times New Roman" panose="02020603050405020304" pitchFamily="18" charset="0"/>
                <a:ea typeface="+mj-ea"/>
                <a:cs typeface="Times New Roman" panose="02020603050405020304" pitchFamily="18" charset="0"/>
              </a:rPr>
              <a:t>Принципи дотримання особистої гігієни в польових умовах включають:</a:t>
            </a:r>
            <a:br>
              <a:rPr lang="uk-UA" sz="2400" b="1" dirty="0">
                <a:solidFill>
                  <a:prstClr val="black"/>
                </a:solidFill>
                <a:latin typeface="Times New Roman" panose="02020603050405020304" pitchFamily="18" charset="0"/>
                <a:ea typeface="+mj-ea"/>
                <a:cs typeface="Times New Roman" panose="02020603050405020304" pitchFamily="18" charset="0"/>
              </a:rPr>
            </a:br>
            <a:endParaRPr lang="en-US" dirty="0"/>
          </a:p>
        </p:txBody>
      </p:sp>
      <p:pic>
        <p:nvPicPr>
          <p:cNvPr id="5" name="Рисунок 4">
            <a:extLst>
              <a:ext uri="{FF2B5EF4-FFF2-40B4-BE49-F238E27FC236}">
                <a16:creationId xmlns:a16="http://schemas.microsoft.com/office/drawing/2014/main" id="{85475196-B13E-4675-85E0-60FAF222F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7302" y="1636064"/>
            <a:ext cx="4391638" cy="5068603"/>
          </a:xfrm>
          <a:prstGeom prst="rect">
            <a:avLst/>
          </a:prstGeom>
        </p:spPr>
      </p:pic>
    </p:spTree>
    <p:extLst>
      <p:ext uri="{BB962C8B-B14F-4D97-AF65-F5344CB8AC3E}">
        <p14:creationId xmlns:p14="http://schemas.microsoft.com/office/powerpoint/2010/main" val="414501171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490164" y="15150"/>
            <a:ext cx="10000585" cy="954107"/>
          </a:xfrm>
          <a:prstGeom prst="rect">
            <a:avLst/>
          </a:prstGeom>
          <a:noFill/>
          <a:ln w="9525">
            <a:noFill/>
            <a:miter lim="800000"/>
            <a:headEnd/>
            <a:tailEnd/>
          </a:ln>
          <a:effectLst/>
        </p:spPr>
        <p:txBody>
          <a:bodyPr wrap="square">
            <a:spAutoFit/>
          </a:bodyPr>
          <a:lstStyle/>
          <a:p>
            <a:pPr algn="ctr">
              <a:defRPr/>
            </a:pPr>
            <a:r>
              <a:rPr lang="ru-RU"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ЗАГАЛЬНІ ПРИНЦИПИ </a:t>
            </a: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ОСОБИСТОЇ ГІГІЄНИ В ПОЛЬОВИХ УМОВАХ</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3" name="Прямоугольник 2"/>
          <p:cNvSpPr/>
          <p:nvPr/>
        </p:nvSpPr>
        <p:spPr>
          <a:xfrm>
            <a:off x="2239032" y="1910879"/>
            <a:ext cx="6096000" cy="369332"/>
          </a:xfrm>
          <a:prstGeom prst="rect">
            <a:avLst/>
          </a:prstGeom>
        </p:spPr>
        <p:txBody>
          <a:bodyPr>
            <a:spAutoFit/>
          </a:bodyPr>
          <a:lstStyle/>
          <a:p>
            <a:r>
              <a:rPr lang="ru-RU" dirty="0"/>
              <a:t> </a:t>
            </a:r>
            <a:endParaRPr lang="en-US" dirty="0"/>
          </a:p>
        </p:txBody>
      </p:sp>
      <p:sp>
        <p:nvSpPr>
          <p:cNvPr id="4" name="Заголовок 3"/>
          <p:cNvSpPr>
            <a:spLocks noGrp="1"/>
          </p:cNvSpPr>
          <p:nvPr>
            <p:ph type="title"/>
          </p:nvPr>
        </p:nvSpPr>
        <p:spPr>
          <a:xfrm>
            <a:off x="173058" y="1118497"/>
            <a:ext cx="11856645" cy="5680872"/>
          </a:xfrm>
        </p:spPr>
        <p:txBody>
          <a:bodyPr/>
          <a:lstStyle/>
          <a:p>
            <a:pPr marL="0" indent="0" algn="l">
              <a:lnSpc>
                <a:spcPct val="150000"/>
              </a:lnSpc>
              <a:buNone/>
            </a:pPr>
            <a:r>
              <a:rPr lang="en-US" sz="2400" dirty="0">
                <a:solidFill>
                  <a:schemeClr val="tx1"/>
                </a:solidFill>
                <a:effectLst/>
                <a:latin typeface="Times New Roman" panose="02020603050405020304" pitchFamily="18" charset="0"/>
                <a:ea typeface="+mn-ea"/>
                <a:cs typeface="Times New Roman" panose="02020603050405020304" pitchFamily="18" charset="0"/>
              </a:rPr>
              <a:t>         </a:t>
            </a:r>
            <a:r>
              <a:rPr lang="uk-UA" sz="2400" dirty="0">
                <a:solidFill>
                  <a:schemeClr val="tx1"/>
                </a:solidFill>
                <a:effectLst/>
                <a:latin typeface="Times New Roman" panose="02020603050405020304" pitchFamily="18" charset="0"/>
                <a:ea typeface="+mn-ea"/>
                <a:cs typeface="Times New Roman" panose="02020603050405020304" pitchFamily="18" charset="0"/>
              </a:rPr>
              <a:t>Основні гігієнічні вимоги до військового одягу, взуття та спорядження:</a:t>
            </a:r>
            <a:br>
              <a:rPr lang="uk-UA" sz="2400" dirty="0">
                <a:solidFill>
                  <a:schemeClr val="tx1"/>
                </a:solidFill>
                <a:effectLst/>
                <a:latin typeface="Times New Roman" panose="02020603050405020304" pitchFamily="18" charset="0"/>
                <a:ea typeface="+mn-ea"/>
                <a:cs typeface="Times New Roman" panose="02020603050405020304" pitchFamily="18" charset="0"/>
              </a:rPr>
            </a:br>
            <a:r>
              <a:rPr lang="uk-UA" sz="2400" dirty="0">
                <a:solidFill>
                  <a:schemeClr val="tx1"/>
                </a:solidFill>
                <a:effectLst/>
                <a:latin typeface="Times New Roman" panose="02020603050405020304" pitchFamily="18" charset="0"/>
                <a:ea typeface="+mn-ea"/>
                <a:cs typeface="Times New Roman" panose="02020603050405020304" pitchFamily="18" charset="0"/>
              </a:rPr>
              <a:t>  </a:t>
            </a:r>
            <a:r>
              <a:rPr lang="uk-UA" sz="2000" b="0" dirty="0">
                <a:solidFill>
                  <a:schemeClr val="tx1"/>
                </a:solidFill>
                <a:effectLst/>
                <a:latin typeface="Times New Roman" panose="02020603050405020304" pitchFamily="18" charset="0"/>
                <a:ea typeface="+mn-ea"/>
                <a:cs typeface="Times New Roman" panose="02020603050405020304" pitchFamily="18" charset="0"/>
              </a:rPr>
              <a:t>1. Чистота і сухість: одяг, взуття та спорядження повинні бути, по можливості, чистими та сухими. Волога сприяє переохолодженню, розвитку грибків та інших патогенних мікроорганізмів.</a:t>
            </a:r>
            <a:br>
              <a:rPr lang="uk-UA" sz="2000" b="0" dirty="0">
                <a:solidFill>
                  <a:schemeClr val="tx1"/>
                </a:solidFill>
                <a:effectLst/>
                <a:latin typeface="Times New Roman" panose="02020603050405020304" pitchFamily="18" charset="0"/>
                <a:ea typeface="+mn-ea"/>
                <a:cs typeface="Times New Roman" panose="02020603050405020304" pitchFamily="18" charset="0"/>
              </a:rPr>
            </a:br>
            <a:r>
              <a:rPr lang="uk-UA" sz="2000" b="0" dirty="0">
                <a:solidFill>
                  <a:schemeClr val="tx1"/>
                </a:solidFill>
                <a:effectLst/>
                <a:latin typeface="Times New Roman" panose="02020603050405020304" pitchFamily="18" charset="0"/>
                <a:ea typeface="+mn-ea"/>
                <a:cs typeface="Times New Roman" panose="02020603050405020304" pitchFamily="18" charset="0"/>
              </a:rPr>
              <a:t>   2. Вентиляція: щоб запобігти накопиченню вологи, запахів та бактерій, одяг має бути термоактивним, прошарки одягу вентильовані.</a:t>
            </a:r>
            <a:br>
              <a:rPr lang="uk-UA" sz="2000" b="0" dirty="0">
                <a:solidFill>
                  <a:schemeClr val="tx1"/>
                </a:solidFill>
                <a:effectLst/>
                <a:latin typeface="Times New Roman" panose="02020603050405020304" pitchFamily="18" charset="0"/>
                <a:ea typeface="+mn-ea"/>
                <a:cs typeface="Times New Roman" panose="02020603050405020304" pitchFamily="18" charset="0"/>
              </a:rPr>
            </a:br>
            <a:r>
              <a:rPr lang="uk-UA" sz="2000" b="0" dirty="0">
                <a:solidFill>
                  <a:schemeClr val="tx1"/>
                </a:solidFill>
                <a:effectLst/>
                <a:latin typeface="Times New Roman" panose="02020603050405020304" pitchFamily="18" charset="0"/>
                <a:ea typeface="+mn-ea"/>
                <a:cs typeface="Times New Roman" panose="02020603050405020304" pitchFamily="18" charset="0"/>
              </a:rPr>
              <a:t>   3. Зручність: неправильно припасований одяг та взуття можуть обмежувати рухи, натирати окремі ділянки тіла та спричинювати дискомфорт, що вірогідно призведе до травмування шкіри.</a:t>
            </a:r>
            <a:br>
              <a:rPr lang="uk-UA" sz="2000" b="0" dirty="0">
                <a:solidFill>
                  <a:schemeClr val="tx1"/>
                </a:solidFill>
                <a:effectLst/>
                <a:latin typeface="Times New Roman" panose="02020603050405020304" pitchFamily="18" charset="0"/>
                <a:ea typeface="+mn-ea"/>
                <a:cs typeface="Times New Roman" panose="02020603050405020304" pitchFamily="18" charset="0"/>
              </a:rPr>
            </a:br>
            <a:r>
              <a:rPr lang="uk-UA" sz="2000" b="0" dirty="0">
                <a:solidFill>
                  <a:schemeClr val="tx1"/>
                </a:solidFill>
                <a:effectLst/>
                <a:latin typeface="Times New Roman" panose="02020603050405020304" pitchFamily="18" charset="0"/>
                <a:ea typeface="+mn-ea"/>
                <a:cs typeface="Times New Roman" panose="02020603050405020304" pitchFamily="18" charset="0"/>
              </a:rPr>
              <a:t>   4. Надійність: військовий одяг та взуття мають бути міцними та надійними, щоб забезпечити відповідний захист від травм та пошкоджень.</a:t>
            </a:r>
            <a:br>
              <a:rPr lang="uk-UA" sz="2000" b="0" dirty="0">
                <a:solidFill>
                  <a:schemeClr val="tx1"/>
                </a:solidFill>
                <a:effectLst/>
                <a:latin typeface="Times New Roman" panose="02020603050405020304" pitchFamily="18" charset="0"/>
                <a:ea typeface="+mn-ea"/>
                <a:cs typeface="Times New Roman" panose="02020603050405020304" pitchFamily="18" charset="0"/>
              </a:rPr>
            </a:br>
            <a:r>
              <a:rPr lang="uk-UA" sz="2000" b="0" dirty="0">
                <a:solidFill>
                  <a:schemeClr val="tx1"/>
                </a:solidFill>
                <a:effectLst/>
                <a:latin typeface="Times New Roman" panose="02020603050405020304" pitchFamily="18" charset="0"/>
                <a:ea typeface="+mn-ea"/>
                <a:cs typeface="Times New Roman" panose="02020603050405020304" pitchFamily="18" charset="0"/>
              </a:rPr>
              <a:t>   5. Антибактеріальні властивості: деякі матеріали, з яких виготовляються військовий одяг та взуття мають антибактеріальне покриття, що створює додатковий захист від інфекційних агентів.</a:t>
            </a:r>
            <a:br>
              <a:rPr lang="uk-UA" sz="2000" b="0" dirty="0">
                <a:solidFill>
                  <a:schemeClr val="tx1"/>
                </a:solidFill>
                <a:effectLst/>
                <a:latin typeface="Times New Roman" panose="02020603050405020304" pitchFamily="18" charset="0"/>
                <a:ea typeface="+mn-ea"/>
                <a:cs typeface="Times New Roman" panose="02020603050405020304" pitchFamily="18" charset="0"/>
              </a:rPr>
            </a:br>
            <a:r>
              <a:rPr lang="uk-UA" sz="2000" b="0" dirty="0">
                <a:solidFill>
                  <a:schemeClr val="tx1"/>
                </a:solidFill>
                <a:effectLst/>
                <a:latin typeface="Times New Roman" panose="02020603050405020304" pitchFamily="18" charset="0"/>
                <a:ea typeface="+mn-ea"/>
                <a:cs typeface="Times New Roman" panose="02020603050405020304" pitchFamily="18" charset="0"/>
              </a:rPr>
              <a:t>		</a:t>
            </a:r>
            <a:r>
              <a:rPr lang="uk-UA" sz="2000" b="0" dirty="0">
                <a:solidFill>
                  <a:srgbClr val="FF0000"/>
                </a:solidFill>
                <a:effectLst/>
                <a:latin typeface="Times New Roman" panose="02020603050405020304" pitchFamily="18" charset="0"/>
                <a:ea typeface="+mn-ea"/>
                <a:cs typeface="Times New Roman" panose="02020603050405020304" pitchFamily="18" charset="0"/>
              </a:rPr>
              <a:t>Пам’ятай: спека = </a:t>
            </a:r>
            <a:r>
              <a:rPr lang="uk-UA" sz="2000" b="0" dirty="0" err="1">
                <a:solidFill>
                  <a:srgbClr val="FF0000"/>
                </a:solidFill>
                <a:effectLst/>
                <a:latin typeface="Times New Roman" panose="02020603050405020304" pitchFamily="18" charset="0"/>
                <a:ea typeface="+mn-ea"/>
                <a:cs typeface="Times New Roman" panose="02020603050405020304" pitchFamily="18" charset="0"/>
              </a:rPr>
              <a:t>пітніння</a:t>
            </a:r>
            <a:r>
              <a:rPr lang="uk-UA" sz="2000" b="0" dirty="0">
                <a:solidFill>
                  <a:srgbClr val="FF0000"/>
                </a:solidFill>
                <a:effectLst/>
                <a:latin typeface="Times New Roman" panose="02020603050405020304" pitchFamily="18" charset="0"/>
                <a:ea typeface="+mn-ea"/>
                <a:cs typeface="Times New Roman" panose="02020603050405020304" pitchFamily="18" charset="0"/>
              </a:rPr>
              <a:t> = потертості (попрілості) = болить (пече)</a:t>
            </a:r>
            <a:endParaRPr lang="en-US" sz="2000" b="0" dirty="0">
              <a:solidFill>
                <a:srgbClr val="FF0000"/>
              </a:solidFill>
              <a:effectLst/>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04124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490164" y="15150"/>
            <a:ext cx="10000585" cy="954107"/>
          </a:xfrm>
          <a:prstGeom prst="rect">
            <a:avLst/>
          </a:prstGeom>
          <a:noFill/>
          <a:ln w="9525">
            <a:noFill/>
            <a:miter lim="800000"/>
            <a:headEnd/>
            <a:tailEnd/>
          </a:ln>
          <a:effectLst/>
        </p:spPr>
        <p:txBody>
          <a:bodyPr wrap="square">
            <a:spAutoFit/>
          </a:bodyPr>
          <a:lstStyle/>
          <a:p>
            <a:pPr algn="ctr">
              <a:defRPr/>
            </a:pPr>
            <a:r>
              <a:rPr lang="ru-RU"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ЗАГАЛЬНІ ПРИНЦИПИ </a:t>
            </a: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ОСОБИСТОЇ ГІГІЄНИ В ПОЛЬОВИХ УМОВАХ</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3" name="Прямоугольник 2"/>
          <p:cNvSpPr/>
          <p:nvPr/>
        </p:nvSpPr>
        <p:spPr>
          <a:xfrm>
            <a:off x="2239032" y="1910879"/>
            <a:ext cx="6096000" cy="369332"/>
          </a:xfrm>
          <a:prstGeom prst="rect">
            <a:avLst/>
          </a:prstGeom>
        </p:spPr>
        <p:txBody>
          <a:bodyPr>
            <a:spAutoFit/>
          </a:bodyPr>
          <a:lstStyle/>
          <a:p>
            <a:r>
              <a:rPr lang="ru-RU" dirty="0"/>
              <a:t> </a:t>
            </a:r>
            <a:endParaRPr lang="en-US" dirty="0"/>
          </a:p>
        </p:txBody>
      </p:sp>
      <p:sp>
        <p:nvSpPr>
          <p:cNvPr id="4" name="Заголовок 3"/>
          <p:cNvSpPr>
            <a:spLocks noGrp="1"/>
          </p:cNvSpPr>
          <p:nvPr>
            <p:ph type="title"/>
          </p:nvPr>
        </p:nvSpPr>
        <p:spPr>
          <a:xfrm>
            <a:off x="178176" y="1367639"/>
            <a:ext cx="8481628" cy="3916880"/>
          </a:xfrm>
        </p:spPr>
        <p:txBody>
          <a:bodyPr/>
          <a:lstStyle/>
          <a:p>
            <a:pPr marL="0" indent="0" algn="l">
              <a:lnSpc>
                <a:spcPct val="150000"/>
              </a:lnSpc>
              <a:buNone/>
            </a:pPr>
            <a:r>
              <a:rPr lang="uk-UA" sz="1800" b="0" dirty="0">
                <a:solidFill>
                  <a:schemeClr val="tx1"/>
                </a:solidFill>
                <a:effectLst/>
                <a:latin typeface="Times New Roman" panose="02020603050405020304" pitchFamily="18" charset="0"/>
                <a:ea typeface="+mn-ea"/>
                <a:cs typeface="Times New Roman" panose="02020603050405020304" pitchFamily="18" charset="0"/>
              </a:rPr>
              <a:t>Придбай труси (менше швів = менше потертостей, </a:t>
            </a:r>
            <a:r>
              <a:rPr lang="uk-UA" sz="1800" b="0" dirty="0" err="1">
                <a:solidFill>
                  <a:schemeClr val="tx1"/>
                </a:solidFill>
                <a:effectLst/>
                <a:latin typeface="Times New Roman" panose="02020603050405020304" pitchFamily="18" charset="0"/>
                <a:ea typeface="+mn-ea"/>
                <a:cs typeface="Times New Roman" panose="02020603050405020304" pitchFamily="18" charset="0"/>
              </a:rPr>
              <a:t>попрілостей</a:t>
            </a:r>
            <a:r>
              <a:rPr lang="uk-UA" sz="1800" b="0" dirty="0">
                <a:solidFill>
                  <a:schemeClr val="tx1"/>
                </a:solidFill>
                <a:effectLst/>
                <a:latin typeface="Times New Roman" panose="02020603050405020304" pitchFamily="18" charset="0"/>
                <a:ea typeface="+mn-ea"/>
                <a:cs typeface="Times New Roman" panose="02020603050405020304" pitchFamily="18" charset="0"/>
              </a:rPr>
              <a:t>) -  </a:t>
            </a:r>
            <a:br>
              <a:rPr lang="uk-UA" sz="1800" b="0" dirty="0">
                <a:solidFill>
                  <a:schemeClr val="tx1"/>
                </a:solidFill>
                <a:effectLst/>
                <a:latin typeface="Times New Roman" panose="02020603050405020304" pitchFamily="18" charset="0"/>
                <a:ea typeface="+mn-ea"/>
                <a:cs typeface="Times New Roman" panose="02020603050405020304" pitchFamily="18" charset="0"/>
              </a:rPr>
            </a:br>
            <a:r>
              <a:rPr lang="uk-UA" sz="1800" b="0" dirty="0">
                <a:solidFill>
                  <a:schemeClr val="tx1"/>
                </a:solidFill>
                <a:effectLst/>
                <a:latin typeface="Times New Roman" panose="02020603050405020304" pitchFamily="18" charset="0"/>
                <a:ea typeface="+mn-ea"/>
                <a:cs typeface="Times New Roman" panose="02020603050405020304" pitchFamily="18" charset="0"/>
              </a:rPr>
              <a:t>та й інший одяг обирай якісний….</a:t>
            </a:r>
            <a:br>
              <a:rPr lang="uk-UA" sz="1800" b="0" dirty="0">
                <a:solidFill>
                  <a:schemeClr val="tx1"/>
                </a:solidFill>
                <a:effectLst/>
                <a:latin typeface="Times New Roman" panose="02020603050405020304" pitchFamily="18" charset="0"/>
                <a:ea typeface="+mn-ea"/>
                <a:cs typeface="Times New Roman" panose="02020603050405020304" pitchFamily="18" charset="0"/>
              </a:rPr>
            </a:br>
            <a:r>
              <a:rPr lang="uk-UA" sz="2400" b="0" dirty="0">
                <a:solidFill>
                  <a:schemeClr val="tx1"/>
                </a:solidFill>
                <a:effectLst/>
                <a:latin typeface="Times New Roman" panose="02020603050405020304" pitchFamily="18" charset="0"/>
                <a:ea typeface="+mn-ea"/>
                <a:cs typeface="Times New Roman" panose="02020603050405020304" pitchFamily="18" charset="0"/>
              </a:rPr>
              <a:t>Запобігти потертостям допоможуть: </a:t>
            </a:r>
            <a:br>
              <a:rPr lang="uk-UA" sz="1800" b="0" dirty="0">
                <a:solidFill>
                  <a:schemeClr val="tx1"/>
                </a:solidFill>
                <a:effectLst/>
                <a:latin typeface="Times New Roman" panose="02020603050405020304" pitchFamily="18" charset="0"/>
                <a:ea typeface="+mn-ea"/>
                <a:cs typeface="Times New Roman" panose="02020603050405020304" pitchFamily="18" charset="0"/>
              </a:rPr>
            </a:br>
            <a:r>
              <a:rPr lang="uk-UA" sz="1800" b="0" dirty="0">
                <a:solidFill>
                  <a:schemeClr val="tx1"/>
                </a:solidFill>
                <a:effectLst/>
                <a:latin typeface="Times New Roman" panose="02020603050405020304" pitchFamily="18" charset="0"/>
                <a:ea typeface="+mn-ea"/>
                <a:cs typeface="Times New Roman" panose="02020603050405020304" pitchFamily="18" charset="0"/>
              </a:rPr>
              <a:t>1. </a:t>
            </a:r>
            <a:r>
              <a:rPr lang="uk-UA" sz="1800" b="0" dirty="0" err="1">
                <a:solidFill>
                  <a:schemeClr val="tx1"/>
                </a:solidFill>
                <a:effectLst/>
                <a:latin typeface="Times New Roman" panose="02020603050405020304" pitchFamily="18" charset="0"/>
                <a:ea typeface="+mn-ea"/>
                <a:cs typeface="Times New Roman" panose="02020603050405020304" pitchFamily="18" charset="0"/>
              </a:rPr>
              <a:t>антифракційні</a:t>
            </a:r>
            <a:r>
              <a:rPr lang="uk-UA" sz="1800" b="0" dirty="0">
                <a:solidFill>
                  <a:schemeClr val="tx1"/>
                </a:solidFill>
                <a:effectLst/>
                <a:latin typeface="Times New Roman" panose="02020603050405020304" pitchFamily="18" charset="0"/>
                <a:ea typeface="+mn-ea"/>
                <a:cs typeface="Times New Roman" panose="02020603050405020304" pitchFamily="18" charset="0"/>
              </a:rPr>
              <a:t> сітки (</a:t>
            </a:r>
            <a:r>
              <a:rPr lang="en-US" sz="1800" b="0" dirty="0">
                <a:solidFill>
                  <a:schemeClr val="tx1"/>
                </a:solidFill>
                <a:effectLst/>
                <a:latin typeface="Times New Roman" panose="02020603050405020304" pitchFamily="18" charset="0"/>
                <a:ea typeface="+mn-ea"/>
                <a:cs typeface="Times New Roman" panose="02020603050405020304" pitchFamily="18" charset="0"/>
              </a:rPr>
              <a:t>anti-chafe balm</a:t>
            </a:r>
            <a:r>
              <a:rPr lang="uk-UA" sz="1800" b="0" dirty="0">
                <a:solidFill>
                  <a:schemeClr val="tx1"/>
                </a:solidFill>
                <a:effectLst/>
                <a:latin typeface="Times New Roman" panose="02020603050405020304" pitchFamily="18" charset="0"/>
                <a:ea typeface="+mn-ea"/>
                <a:cs typeface="Times New Roman" panose="02020603050405020304" pitchFamily="18" charset="0"/>
              </a:rPr>
              <a:t>) – колготки не тільки для жінок…</a:t>
            </a:r>
            <a:br>
              <a:rPr lang="uk-UA" sz="1800" b="0" dirty="0">
                <a:solidFill>
                  <a:schemeClr val="tx1"/>
                </a:solidFill>
                <a:effectLst/>
                <a:latin typeface="Times New Roman" panose="02020603050405020304" pitchFamily="18" charset="0"/>
                <a:ea typeface="+mn-ea"/>
                <a:cs typeface="Times New Roman" panose="02020603050405020304" pitchFamily="18" charset="0"/>
              </a:rPr>
            </a:br>
            <a:r>
              <a:rPr lang="uk-UA" sz="1800" b="0" dirty="0">
                <a:solidFill>
                  <a:schemeClr val="tx1"/>
                </a:solidFill>
                <a:effectLst/>
                <a:latin typeface="Times New Roman" panose="02020603050405020304" pitchFamily="18" charset="0"/>
                <a:ea typeface="+mn-ea"/>
                <a:cs typeface="Times New Roman" panose="02020603050405020304" pitchFamily="18" charset="0"/>
              </a:rPr>
              <a:t>2. присипки – дитяча (добре вбирає вологу, але при сильному намоканні може «скочуватись» в грудочки, а це не «ОК»), з крохмалем, спеціальні спортивні пудри.</a:t>
            </a:r>
            <a:br>
              <a:rPr lang="uk-UA" sz="1800" b="0" dirty="0">
                <a:solidFill>
                  <a:schemeClr val="tx1"/>
                </a:solidFill>
                <a:effectLst/>
                <a:latin typeface="Times New Roman" panose="02020603050405020304" pitchFamily="18" charset="0"/>
                <a:ea typeface="+mn-ea"/>
                <a:cs typeface="Times New Roman" panose="02020603050405020304" pitchFamily="18" charset="0"/>
              </a:rPr>
            </a:br>
            <a:r>
              <a:rPr lang="uk-UA" sz="1800" b="0" dirty="0">
                <a:solidFill>
                  <a:schemeClr val="tx1"/>
                </a:solidFill>
                <a:effectLst/>
                <a:latin typeface="Times New Roman" panose="02020603050405020304" pitchFamily="18" charset="0"/>
                <a:ea typeface="+mn-ea"/>
                <a:cs typeface="Times New Roman" panose="02020603050405020304" pitchFamily="18" charset="0"/>
              </a:rPr>
              <a:t>3. жирні креми – ефективно «змащують» тертя але бруднять одяг… краще </a:t>
            </a:r>
            <a:r>
              <a:rPr lang="uk-UA" sz="1800" dirty="0">
                <a:solidFill>
                  <a:schemeClr val="tx1"/>
                </a:solidFill>
                <a:effectLst/>
                <a:latin typeface="Times New Roman" panose="02020603050405020304" pitchFamily="18" charset="0"/>
                <a:ea typeface="+mn-ea"/>
                <a:cs typeface="Times New Roman" panose="02020603050405020304" pitchFamily="18" charset="0"/>
              </a:rPr>
              <a:t>силіконові гелі </a:t>
            </a:r>
            <a:r>
              <a:rPr lang="uk-UA" sz="1800" b="0" dirty="0">
                <a:solidFill>
                  <a:schemeClr val="tx1"/>
                </a:solidFill>
                <a:effectLst/>
                <a:latin typeface="Times New Roman" panose="02020603050405020304" pitchFamily="18" charset="0"/>
                <a:ea typeface="+mn-ea"/>
                <a:cs typeface="Times New Roman" panose="02020603050405020304" pitchFamily="18" charset="0"/>
              </a:rPr>
              <a:t>(часто продаються як база під макіяж) – тримаються довше ніж звичайний крем.</a:t>
            </a:r>
            <a:endParaRPr lang="en-US" sz="1800" b="0" dirty="0">
              <a:solidFill>
                <a:srgbClr val="FF0000"/>
              </a:solidFill>
              <a:effectLst/>
              <a:latin typeface="Times New Roman" panose="02020603050405020304" pitchFamily="18" charset="0"/>
              <a:ea typeface="+mn-ea"/>
              <a:cs typeface="Times New Roman" panose="02020603050405020304" pitchFamily="18" charset="0"/>
            </a:endParaRPr>
          </a:p>
        </p:txBody>
      </p:sp>
      <p:pic>
        <p:nvPicPr>
          <p:cNvPr id="5" name="Рисунок 4">
            <a:extLst>
              <a:ext uri="{FF2B5EF4-FFF2-40B4-BE49-F238E27FC236}">
                <a16:creationId xmlns:a16="http://schemas.microsoft.com/office/drawing/2014/main" id="{3F9EA4B5-0024-45DC-B7D8-1C8F244077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4308" y="1352116"/>
            <a:ext cx="2464141" cy="1417322"/>
          </a:xfrm>
          <a:prstGeom prst="rect">
            <a:avLst/>
          </a:prstGeom>
        </p:spPr>
      </p:pic>
      <p:pic>
        <p:nvPicPr>
          <p:cNvPr id="7" name="Рисунок 6">
            <a:extLst>
              <a:ext uri="{FF2B5EF4-FFF2-40B4-BE49-F238E27FC236}">
                <a16:creationId xmlns:a16="http://schemas.microsoft.com/office/drawing/2014/main" id="{A314CB94-355D-46AC-8F8A-CA09D59D66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9079" y="1328833"/>
            <a:ext cx="1881450" cy="1549360"/>
          </a:xfrm>
          <a:prstGeom prst="rect">
            <a:avLst/>
          </a:prstGeom>
        </p:spPr>
      </p:pic>
      <p:pic>
        <p:nvPicPr>
          <p:cNvPr id="14" name="Рисунок 13">
            <a:extLst>
              <a:ext uri="{FF2B5EF4-FFF2-40B4-BE49-F238E27FC236}">
                <a16:creationId xmlns:a16="http://schemas.microsoft.com/office/drawing/2014/main" id="{E0BF8D0B-1D55-4AC0-8D95-2FD0E7C96D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59804" y="2837128"/>
            <a:ext cx="3450037" cy="1566135"/>
          </a:xfrm>
          <a:prstGeom prst="rect">
            <a:avLst/>
          </a:prstGeom>
        </p:spPr>
      </p:pic>
      <p:sp>
        <p:nvSpPr>
          <p:cNvPr id="15" name="TextBox 14">
            <a:extLst>
              <a:ext uri="{FF2B5EF4-FFF2-40B4-BE49-F238E27FC236}">
                <a16:creationId xmlns:a16="http://schemas.microsoft.com/office/drawing/2014/main" id="{3A91BF77-BE59-405F-ACDE-85F3B8B0BD49}"/>
              </a:ext>
            </a:extLst>
          </p:cNvPr>
          <p:cNvSpPr txBox="1"/>
          <p:nvPr/>
        </p:nvSpPr>
        <p:spPr>
          <a:xfrm>
            <a:off x="162826" y="890586"/>
            <a:ext cx="11845882" cy="523220"/>
          </a:xfrm>
          <a:prstGeom prst="rect">
            <a:avLst/>
          </a:prstGeom>
          <a:noFill/>
        </p:spPr>
        <p:txBody>
          <a:bodyPr wrap="square" rtlCol="0">
            <a:spAutoFit/>
          </a:bodyPr>
          <a:lstStyle/>
          <a:p>
            <a:r>
              <a:rPr lang="uk-UA" sz="2800" b="1" dirty="0">
                <a:latin typeface="Times New Roman" panose="02020603050405020304" pitchFamily="18" charset="0"/>
                <a:cs typeface="Times New Roman" panose="02020603050405020304" pitchFamily="18" charset="0"/>
              </a:rPr>
              <a:t>Основні гігієнічні вимоги до військового одягу, взуття та спорядження:</a:t>
            </a:r>
            <a:endParaRPr lang="uk-UA" sz="2800" b="1" dirty="0"/>
          </a:p>
        </p:txBody>
      </p:sp>
      <p:pic>
        <p:nvPicPr>
          <p:cNvPr id="18" name="Рисунок 17">
            <a:extLst>
              <a:ext uri="{FF2B5EF4-FFF2-40B4-BE49-F238E27FC236}">
                <a16:creationId xmlns:a16="http://schemas.microsoft.com/office/drawing/2014/main" id="{E3A8F927-80D9-431F-8334-22F6ED8E0E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4663" y="4911904"/>
            <a:ext cx="2401616" cy="1956489"/>
          </a:xfrm>
          <a:prstGeom prst="rect">
            <a:avLst/>
          </a:prstGeom>
        </p:spPr>
      </p:pic>
      <p:pic>
        <p:nvPicPr>
          <p:cNvPr id="20" name="Рисунок 19">
            <a:extLst>
              <a:ext uri="{FF2B5EF4-FFF2-40B4-BE49-F238E27FC236}">
                <a16:creationId xmlns:a16="http://schemas.microsoft.com/office/drawing/2014/main" id="{3C3BE27B-E170-4EF4-BB8A-C33455B2EB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19805" y="4551352"/>
            <a:ext cx="1890036" cy="1909063"/>
          </a:xfrm>
          <a:prstGeom prst="rect">
            <a:avLst/>
          </a:prstGeom>
        </p:spPr>
      </p:pic>
      <p:pic>
        <p:nvPicPr>
          <p:cNvPr id="22" name="Рисунок 21">
            <a:extLst>
              <a:ext uri="{FF2B5EF4-FFF2-40B4-BE49-F238E27FC236}">
                <a16:creationId xmlns:a16="http://schemas.microsoft.com/office/drawing/2014/main" id="{5E3BC884-C8D3-422D-A713-19B229EA5C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8689049" y="4222334"/>
            <a:ext cx="704948" cy="2124371"/>
          </a:xfrm>
          <a:prstGeom prst="rect">
            <a:avLst/>
          </a:prstGeom>
        </p:spPr>
      </p:pic>
      <p:sp>
        <p:nvSpPr>
          <p:cNvPr id="23" name="TextBox 22">
            <a:extLst>
              <a:ext uri="{FF2B5EF4-FFF2-40B4-BE49-F238E27FC236}">
                <a16:creationId xmlns:a16="http://schemas.microsoft.com/office/drawing/2014/main" id="{8FCD3D6C-56AB-4464-BB03-1AD13C16AB20}"/>
              </a:ext>
            </a:extLst>
          </p:cNvPr>
          <p:cNvSpPr txBox="1"/>
          <p:nvPr/>
        </p:nvSpPr>
        <p:spPr>
          <a:xfrm>
            <a:off x="5153891" y="5798768"/>
            <a:ext cx="6994558" cy="1015663"/>
          </a:xfrm>
          <a:prstGeom prst="rect">
            <a:avLst/>
          </a:prstGeom>
          <a:noFill/>
        </p:spPr>
        <p:txBody>
          <a:bodyPr wrap="square" rtlCol="0">
            <a:spAutoFit/>
          </a:bodyPr>
          <a:lstStyle/>
          <a:p>
            <a:r>
              <a:rPr lang="uk-UA" sz="2000" dirty="0">
                <a:latin typeface="Times New Roman" panose="02020603050405020304" pitchFamily="18" charset="0"/>
                <a:cs typeface="Times New Roman" panose="02020603050405020304" pitchFamily="18" charset="0"/>
              </a:rPr>
              <a:t>А</a:t>
            </a:r>
            <a:r>
              <a:rPr lang="uk-UA"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якщо так сталось що уже натер і пече капець….</a:t>
            </a:r>
          </a:p>
          <a:p>
            <a:r>
              <a:rPr lang="uk-UA" sz="2000" dirty="0">
                <a:latin typeface="Times New Roman" panose="02020603050405020304" pitchFamily="18" charset="0"/>
                <a:cs typeface="Times New Roman" panose="02020603050405020304" pitchFamily="18" charset="0"/>
              </a:rPr>
              <a:t>шукай  крем (мазь) з </a:t>
            </a:r>
            <a:r>
              <a:rPr lang="uk-UA" sz="2000" dirty="0" err="1">
                <a:latin typeface="Times New Roman" panose="02020603050405020304" pitchFamily="18" charset="0"/>
                <a:cs typeface="Times New Roman" panose="02020603050405020304" pitchFamily="18" charset="0"/>
              </a:rPr>
              <a:t>декспантенол</a:t>
            </a:r>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І регулярно мий або </a:t>
            </a:r>
            <a:r>
              <a:rPr lang="uk-UA" sz="2000" dirty="0" err="1">
                <a:latin typeface="Times New Roman" panose="02020603050405020304" pitchFamily="18" charset="0"/>
                <a:cs typeface="Times New Roman" panose="02020603050405020304" pitchFamily="18" charset="0"/>
              </a:rPr>
              <a:t>хочаб</a:t>
            </a:r>
            <a:r>
              <a:rPr lang="uk-UA" sz="2000" dirty="0">
                <a:latin typeface="Times New Roman" panose="02020603050405020304" pitchFamily="18" charset="0"/>
                <a:cs typeface="Times New Roman" panose="02020603050405020304" pitchFamily="18" charset="0"/>
              </a:rPr>
              <a:t> витирай вологими серветками!</a:t>
            </a:r>
          </a:p>
        </p:txBody>
      </p:sp>
    </p:spTree>
    <p:extLst>
      <p:ext uri="{BB962C8B-B14F-4D97-AF65-F5344CB8AC3E}">
        <p14:creationId xmlns:p14="http://schemas.microsoft.com/office/powerpoint/2010/main" val="814691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74344"/>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ГІГІЄНА РУК</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59" y="1095074"/>
            <a:ext cx="11818644" cy="3477875"/>
          </a:xfrm>
          <a:prstGeom prst="rect">
            <a:avLst/>
          </a:prstGeom>
        </p:spPr>
        <p:txBody>
          <a:bodyPr wrap="square">
            <a:spAutoFit/>
          </a:bodyPr>
          <a:lstStyle/>
          <a:p>
            <a:pPr algn="just" fontAlgn="base"/>
            <a:r>
              <a:rPr lang="uk-UA" sz="2000" dirty="0">
                <a:latin typeface="Times New Roman" panose="02020603050405020304" pitchFamily="18" charset="0"/>
                <a:cs typeface="Times New Roman" panose="02020603050405020304" pitchFamily="18" charset="0"/>
              </a:rPr>
              <a:t>- Руки потрібно мити після кожного відвідування вбиральні, а також перед прийомом їжі. Пам'ятайте, що кишкові інфекції, особливо дизентерія, це «хвороба брудних рук».</a:t>
            </a:r>
          </a:p>
          <a:p>
            <a:pPr algn="just" fontAlgn="base"/>
            <a:r>
              <a:rPr lang="uk-UA" sz="2000" dirty="0">
                <a:latin typeface="Times New Roman" panose="02020603050405020304" pitchFamily="18" charset="0"/>
                <a:cs typeface="Times New Roman" panose="02020603050405020304" pitchFamily="18" charset="0"/>
              </a:rPr>
              <a:t>- За можливості мийте руки під проточною водою з використанням мила або іншого миючого засобу, але якщо для вас це тимчасово недоступно, то користуйтесь вологими серветками або рідкими антисептиками, що містять не менше ніж 70% спирту (антисептик треба втирати в шкіру протягом 20-30 секунд, або допоки шкіра не висохне).</a:t>
            </a:r>
          </a:p>
          <a:p>
            <a:pPr algn="just" fontAlgn="base"/>
            <a:r>
              <a:rPr lang="uk-UA" sz="2000" dirty="0">
                <a:latin typeface="Times New Roman" panose="02020603050405020304" pitchFamily="18" charset="0"/>
                <a:cs typeface="Times New Roman" panose="02020603050405020304" pitchFamily="18" charset="0"/>
              </a:rPr>
              <a:t>- Руки треба мити правильно, не менше ніж 20-30 секунд, щоб повністю прибрати весь бруд та збудників кишкових інфекції зі шкіри.</a:t>
            </a:r>
          </a:p>
          <a:p>
            <a:pPr algn="just" fontAlgn="base"/>
            <a:r>
              <a:rPr lang="ru-RU" sz="2000" b="1" dirty="0" err="1">
                <a:latin typeface="Times New Roman" panose="02020603050405020304" pitchFamily="18" charset="0"/>
                <a:cs typeface="Times New Roman" panose="02020603050405020304" pitchFamily="18" charset="0"/>
              </a:rPr>
              <a:t>Лайфхак</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від</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досвідчених</a:t>
            </a:r>
            <a:r>
              <a:rPr lang="ru-RU" sz="2000" b="1"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якщо</a:t>
            </a:r>
            <a:r>
              <a:rPr lang="ru-RU" sz="2000" dirty="0">
                <a:latin typeface="Times New Roman" panose="02020603050405020304" pitchFamily="18" charset="0"/>
                <a:cs typeface="Times New Roman" panose="02020603050405020304" pitchFamily="18" charset="0"/>
              </a:rPr>
              <a:t> води </a:t>
            </a:r>
            <a:r>
              <a:rPr lang="ru-RU" sz="2000" dirty="0" err="1">
                <a:latin typeface="Times New Roman" panose="02020603050405020304" pitchFamily="18" charset="0"/>
                <a:cs typeface="Times New Roman" panose="02020603050405020304" pitchFamily="18" charset="0"/>
              </a:rPr>
              <a:t>дуже</a:t>
            </a:r>
            <a:r>
              <a:rPr lang="ru-RU" sz="2000" dirty="0">
                <a:latin typeface="Times New Roman" panose="02020603050405020304" pitchFamily="18" charset="0"/>
                <a:cs typeface="Times New Roman" panose="02020603050405020304" pitchFamily="18" charset="0"/>
              </a:rPr>
              <a:t> мало, то </a:t>
            </a:r>
            <a:r>
              <a:rPr lang="ru-RU" sz="2000" dirty="0" err="1">
                <a:latin typeface="Times New Roman" panose="02020603050405020304" pitchFamily="18" charset="0"/>
                <a:cs typeface="Times New Roman" panose="02020603050405020304" pitchFamily="18" charset="0"/>
              </a:rPr>
              <a:t>сильний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бруд</a:t>
            </a:r>
            <a:r>
              <a:rPr lang="ru-RU" sz="2000" dirty="0">
                <a:latin typeface="Times New Roman" panose="02020603050405020304" pitchFamily="18" charset="0"/>
                <a:cs typeface="Times New Roman" panose="02020603050405020304" pitchFamily="18" charset="0"/>
              </a:rPr>
              <a:t>, жир, </a:t>
            </a:r>
            <a:r>
              <a:rPr lang="ru-RU" sz="2000" dirty="0" err="1">
                <a:latin typeface="Times New Roman" panose="02020603050405020304" pitchFamily="18" charset="0"/>
                <a:cs typeface="Times New Roman" panose="02020603050405020304" pitchFamily="18" charset="0"/>
              </a:rPr>
              <a:t>мастило</a:t>
            </a:r>
            <a:r>
              <a:rPr lang="ru-RU" sz="2000" dirty="0">
                <a:latin typeface="Times New Roman" panose="02020603050405020304" pitchFamily="18" charset="0"/>
                <a:cs typeface="Times New Roman" panose="02020603050405020304" pitchFamily="18" charset="0"/>
              </a:rPr>
              <a:t>, кров </a:t>
            </a:r>
            <a:r>
              <a:rPr lang="ru-RU" sz="2000" dirty="0" err="1">
                <a:latin typeface="Times New Roman" panose="02020603050405020304" pitchFamily="18" charset="0"/>
                <a:cs typeface="Times New Roman" panose="02020603050405020304" pitchFamily="18" charset="0"/>
              </a:rPr>
              <a:t>тощо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можна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прибрати</a:t>
            </a:r>
            <a:r>
              <a:rPr lang="ru-RU" sz="2000" dirty="0">
                <a:latin typeface="Times New Roman" panose="02020603050405020304" pitchFamily="18" charset="0"/>
                <a:cs typeface="Times New Roman" panose="02020603050405020304" pitchFamily="18" charset="0"/>
              </a:rPr>
              <a:t> з рук </a:t>
            </a:r>
            <a:r>
              <a:rPr lang="ru-RU" sz="2000" dirty="0" err="1">
                <a:latin typeface="Times New Roman" panose="02020603050405020304" pitchFamily="18" charset="0"/>
                <a:cs typeface="Times New Roman" panose="02020603050405020304" pitchFamily="18" charset="0"/>
              </a:rPr>
              <a:t>земляним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пилом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вбере</a:t>
            </a:r>
            <a:r>
              <a:rPr lang="ru-RU" sz="2000" dirty="0">
                <a:latin typeface="Times New Roman" panose="02020603050405020304" pitchFamily="18" charset="0"/>
                <a:cs typeface="Times New Roman" panose="02020603050405020304" pitchFamily="18" charset="0"/>
              </a:rPr>
              <a:t> в себе все </a:t>
            </a:r>
            <a:r>
              <a:rPr lang="ru-RU" sz="2000" dirty="0" err="1">
                <a:latin typeface="Times New Roman" panose="02020603050405020304" pitchFamily="18" charset="0"/>
                <a:cs typeface="Times New Roman" panose="02020603050405020304" pitchFamily="18" charset="0"/>
              </a:rPr>
              <a:t>зайве</a:t>
            </a:r>
            <a:r>
              <a:rPr lang="ru-RU" sz="2000" dirty="0">
                <a:latin typeface="Times New Roman" panose="02020603050405020304" pitchFamily="18" charset="0"/>
                <a:cs typeface="Times New Roman" panose="02020603050405020304" pitchFamily="18" charset="0"/>
              </a:rPr>
              <a:t>, а </a:t>
            </a:r>
            <a:r>
              <a:rPr lang="ru-RU" sz="2000" dirty="0" err="1">
                <a:latin typeface="Times New Roman" panose="02020603050405020304" pitchFamily="18" charset="0"/>
                <a:cs typeface="Times New Roman" panose="02020603050405020304" pitchFamily="18" charset="0"/>
              </a:rPr>
              <a:t>потім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його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змити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мінімальною</a:t>
            </a:r>
            <a:r>
              <a:rPr lang="ru-RU" sz="2000" dirty="0">
                <a:latin typeface="Times New Roman" panose="02020603050405020304" pitchFamily="18" charset="0"/>
                <a:cs typeface="Times New Roman" panose="02020603050405020304" pitchFamily="18" charset="0"/>
              </a:rPr>
              <a:t> </a:t>
            </a:r>
          </a:p>
          <a:p>
            <a:pPr algn="just" fontAlgn="base"/>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кількістю</a:t>
            </a:r>
            <a:r>
              <a:rPr lang="ru-RU" sz="2000" dirty="0">
                <a:latin typeface="Times New Roman" panose="02020603050405020304" pitchFamily="18" charset="0"/>
                <a:cs typeface="Times New Roman" panose="02020603050405020304" pitchFamily="18" charset="0"/>
              </a:rPr>
              <a:t> води. (</a:t>
            </a:r>
            <a:r>
              <a:rPr lang="ru-RU" sz="2000" dirty="0" err="1">
                <a:latin typeface="Times New Roman" panose="02020603050405020304" pitchFamily="18" charset="0"/>
                <a:cs typeface="Times New Roman" panose="02020603050405020304" pitchFamily="18" charset="0"/>
              </a:rPr>
              <a:t>це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припустимо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шкіра</a:t>
            </a:r>
            <a:r>
              <a:rPr lang="ru-RU" sz="2000" dirty="0">
                <a:latin typeface="Times New Roman" panose="02020603050405020304" pitchFamily="18" charset="0"/>
                <a:cs typeface="Times New Roman" panose="02020603050405020304" pitchFamily="18" charset="0"/>
              </a:rPr>
              <a:t> рук </a:t>
            </a:r>
            <a:r>
              <a:rPr lang="ru-RU" sz="2000" dirty="0" err="1">
                <a:latin typeface="Times New Roman" panose="02020603050405020304" pitchFamily="18" charset="0"/>
                <a:cs typeface="Times New Roman" panose="02020603050405020304" pitchFamily="18" charset="0"/>
              </a:rPr>
              <a:t>непошкоджена</a:t>
            </a:r>
            <a:r>
              <a:rPr lang="ru-RU" sz="2000" dirty="0">
                <a:latin typeface="Times New Roman" panose="02020603050405020304" pitchFamily="18" charset="0"/>
                <a:cs typeface="Times New Roman" panose="02020603050405020304" pitchFamily="18" charset="0"/>
              </a:rPr>
              <a:t>). </a:t>
            </a:r>
          </a:p>
        </p:txBody>
      </p:sp>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6581" y="4572949"/>
            <a:ext cx="7841674" cy="2110707"/>
          </a:xfrm>
          <a:prstGeom prst="rect">
            <a:avLst/>
          </a:prstGeom>
          <a:ln>
            <a:noFill/>
          </a:ln>
        </p:spPr>
      </p:pic>
    </p:spTree>
    <p:extLst>
      <p:ext uri="{BB962C8B-B14F-4D97-AF65-F5344CB8AC3E}">
        <p14:creationId xmlns:p14="http://schemas.microsoft.com/office/powerpoint/2010/main" val="1295118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74344"/>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ГІГІЄНА ТІЛА</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6445" y="1051257"/>
            <a:ext cx="11818644" cy="2246769"/>
          </a:xfrm>
          <a:prstGeom prst="rect">
            <a:avLst/>
          </a:prstGeom>
        </p:spPr>
        <p:txBody>
          <a:bodyPr wrap="square">
            <a:spAutoFit/>
          </a:bodyPr>
          <a:lstStyle/>
          <a:p>
            <a:pPr algn="just" fontAlgn="base"/>
            <a:r>
              <a:rPr lang="uk-UA" sz="2000" dirty="0">
                <a:latin typeface="Times New Roman" panose="02020603050405020304" pitchFamily="18" charset="0"/>
                <a:cs typeface="Times New Roman" panose="02020603050405020304" pitchFamily="18" charset="0"/>
              </a:rPr>
              <a:t>Внаслідок особливостей розташування потових залоз та дещо підвищеної температури, порівняно з іншими ділянками тіла, розвиток і розмноження патологічних мікроорганізмів там перебігає дуже швидко.</a:t>
            </a:r>
          </a:p>
          <a:p>
            <a:pPr algn="just" fontAlgn="base"/>
            <a:r>
              <a:rPr lang="uk-UA" sz="2000" dirty="0">
                <a:latin typeface="Times New Roman" panose="02020603050405020304" pitchFamily="18" charset="0"/>
                <a:cs typeface="Times New Roman" panose="02020603050405020304" pitchFamily="18" charset="0"/>
              </a:rPr>
              <a:t> Тож ці ділянки бажано мити водою кожного дня або застосовувати антибактеріальні вологі серветки. Загальний душ бажано приймати як мінімум 1 раз на тиждень, проте в польових умовах та в теплу пору року робити це по можливості частіше.</a:t>
            </a:r>
          </a:p>
          <a:p>
            <a:pPr algn="just" fontAlgn="base"/>
            <a:r>
              <a:rPr lang="uk-UA" sz="2000" dirty="0">
                <a:latin typeface="Times New Roman" panose="02020603050405020304" pitchFamily="18" charset="0"/>
                <a:cs typeface="Times New Roman" panose="02020603050405020304" pitchFamily="18" charset="0"/>
              </a:rPr>
              <a:t>Якщо не має можливості приймати загальний душ для всього тіла то можна застосовувати вологі серветки або «сухий душ». </a:t>
            </a:r>
          </a:p>
        </p:txBody>
      </p:sp>
      <p:pic>
        <p:nvPicPr>
          <p:cNvPr id="3" name="Рисунок 2"/>
          <p:cNvPicPr>
            <a:picLocks noChangeAspect="1"/>
          </p:cNvPicPr>
          <p:nvPr/>
        </p:nvPicPr>
        <p:blipFill>
          <a:blip r:embed="rId5">
            <a:extLst>
              <a:ext uri="{28A0092B-C50C-407E-A947-70E740481C1C}">
                <a14:useLocalDpi xmlns:a14="http://schemas.microsoft.com/office/drawing/2010/main" val="0"/>
              </a:ext>
            </a:extLst>
          </a:blip>
          <a:srcRect l="10371" t="12970" r="9598" b="11426"/>
          <a:stretch/>
        </p:blipFill>
        <p:spPr>
          <a:xfrm>
            <a:off x="4455689" y="3264561"/>
            <a:ext cx="3514107" cy="3319795"/>
          </a:xfrm>
          <a:prstGeom prst="rect">
            <a:avLst/>
          </a:prstGeom>
        </p:spPr>
      </p:pic>
      <p:pic>
        <p:nvPicPr>
          <p:cNvPr id="4" name="Рисунок 3"/>
          <p:cNvPicPr>
            <a:picLocks noChangeAspect="1"/>
          </p:cNvPicPr>
          <p:nvPr/>
        </p:nvPicPr>
        <p:blipFill>
          <a:blip r:embed="rId6">
            <a:extLst>
              <a:ext uri="{28A0092B-C50C-407E-A947-70E740481C1C}">
                <a14:useLocalDpi xmlns:a14="http://schemas.microsoft.com/office/drawing/2010/main" val="0"/>
              </a:ext>
            </a:extLst>
          </a:blip>
          <a:srcRect l="960" t="8994" r="20946" b="4070"/>
          <a:stretch/>
        </p:blipFill>
        <p:spPr>
          <a:xfrm>
            <a:off x="8569596" y="3250207"/>
            <a:ext cx="3195783" cy="3367614"/>
          </a:xfrm>
          <a:prstGeom prst="rect">
            <a:avLst/>
          </a:prstGeom>
        </p:spPr>
      </p:pic>
      <p:pic>
        <p:nvPicPr>
          <p:cNvPr id="6" name="Рисунок 5">
            <a:extLst>
              <a:ext uri="{FF2B5EF4-FFF2-40B4-BE49-F238E27FC236}">
                <a16:creationId xmlns:a16="http://schemas.microsoft.com/office/drawing/2014/main" id="{7396720D-4163-E956-7486-CCB87917472E}"/>
              </a:ext>
            </a:extLst>
          </p:cNvPr>
          <p:cNvPicPr>
            <a:picLocks noChangeAspect="1"/>
          </p:cNvPicPr>
          <p:nvPr/>
        </p:nvPicPr>
        <p:blipFill rotWithShape="1">
          <a:blip r:embed="rId7"/>
          <a:srcRect l="38164" t="20890" r="40508" b="18879"/>
          <a:stretch/>
        </p:blipFill>
        <p:spPr>
          <a:xfrm>
            <a:off x="426621" y="3375760"/>
            <a:ext cx="3514107" cy="3276601"/>
          </a:xfrm>
          <a:prstGeom prst="rect">
            <a:avLst/>
          </a:prstGeom>
        </p:spPr>
      </p:pic>
      <p:sp>
        <p:nvSpPr>
          <p:cNvPr id="7" name="Прямоугольник 6">
            <a:extLst>
              <a:ext uri="{FF2B5EF4-FFF2-40B4-BE49-F238E27FC236}">
                <a16:creationId xmlns:a16="http://schemas.microsoft.com/office/drawing/2014/main" id="{5E72F70A-D4CC-5582-93D3-FAED5FE2C991}"/>
              </a:ext>
            </a:extLst>
          </p:cNvPr>
          <p:cNvSpPr/>
          <p:nvPr/>
        </p:nvSpPr>
        <p:spPr>
          <a:xfrm>
            <a:off x="521128" y="5587895"/>
            <a:ext cx="3325091" cy="43769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b="1" dirty="0">
                <a:solidFill>
                  <a:schemeClr val="tx1"/>
                </a:solidFill>
              </a:rPr>
              <a:t>Душ з підручних матеріалів</a:t>
            </a:r>
            <a:endParaRPr lang="ru-RU" b="1" dirty="0">
              <a:solidFill>
                <a:schemeClr val="tx1"/>
              </a:solidFill>
            </a:endParaRPr>
          </a:p>
        </p:txBody>
      </p:sp>
      <p:sp>
        <p:nvSpPr>
          <p:cNvPr id="15" name="Прямоугольник 14">
            <a:extLst>
              <a:ext uri="{FF2B5EF4-FFF2-40B4-BE49-F238E27FC236}">
                <a16:creationId xmlns:a16="http://schemas.microsoft.com/office/drawing/2014/main" id="{69CFA23C-9411-90C3-211F-D8FF2626D0EA}"/>
              </a:ext>
            </a:extLst>
          </p:cNvPr>
          <p:cNvSpPr/>
          <p:nvPr/>
        </p:nvSpPr>
        <p:spPr>
          <a:xfrm>
            <a:off x="4682836" y="5682958"/>
            <a:ext cx="3131128" cy="437695"/>
          </a:xfrm>
          <a:prstGeom prst="rect">
            <a:avLst/>
          </a:prstGeom>
          <a:solidFill>
            <a:schemeClr val="accent1">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b="1" dirty="0">
                <a:solidFill>
                  <a:schemeClr val="tx1"/>
                </a:solidFill>
              </a:rPr>
              <a:t>Вологі серветки</a:t>
            </a:r>
            <a:endParaRPr lang="ru-RU" b="1" dirty="0">
              <a:solidFill>
                <a:schemeClr val="tx1"/>
              </a:solidFill>
            </a:endParaRPr>
          </a:p>
        </p:txBody>
      </p:sp>
      <p:sp>
        <p:nvSpPr>
          <p:cNvPr id="16" name="Прямоугольник 15">
            <a:extLst>
              <a:ext uri="{FF2B5EF4-FFF2-40B4-BE49-F238E27FC236}">
                <a16:creationId xmlns:a16="http://schemas.microsoft.com/office/drawing/2014/main" id="{6068F27A-00BC-6A50-21D4-36BDDC3375B4}"/>
              </a:ext>
            </a:extLst>
          </p:cNvPr>
          <p:cNvSpPr/>
          <p:nvPr/>
        </p:nvSpPr>
        <p:spPr>
          <a:xfrm>
            <a:off x="8719127" y="5682958"/>
            <a:ext cx="2872509" cy="437695"/>
          </a:xfrm>
          <a:prstGeom prst="rect">
            <a:avLst/>
          </a:prstGeom>
          <a:solidFill>
            <a:schemeClr val="tx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uk-UA" b="1" dirty="0">
                <a:solidFill>
                  <a:schemeClr val="tx1"/>
                </a:solidFill>
              </a:rPr>
              <a:t>Сухий душ</a:t>
            </a:r>
            <a:endParaRPr lang="ru-RU" b="1" dirty="0">
              <a:solidFill>
                <a:schemeClr val="tx1"/>
              </a:solidFill>
            </a:endParaRPr>
          </a:p>
        </p:txBody>
      </p:sp>
    </p:spTree>
    <p:extLst>
      <p:ext uri="{BB962C8B-B14F-4D97-AF65-F5344CB8AC3E}">
        <p14:creationId xmlns:p14="http://schemas.microsoft.com/office/powerpoint/2010/main" val="163214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249382" y="1017493"/>
            <a:ext cx="11720946" cy="2354491"/>
          </a:xfrm>
          <a:prstGeom prst="rect">
            <a:avLst/>
          </a:prstGeom>
        </p:spPr>
        <p:txBody>
          <a:bodyPr wrap="square">
            <a:spAutoFit/>
          </a:bodyPr>
          <a:lstStyle/>
          <a:p>
            <a:pPr algn="just" fontAlgn="base"/>
            <a:r>
              <a:rPr lang="uk-UA" sz="2100" dirty="0">
                <a:latin typeface="Times New Roman" panose="02020603050405020304" pitchFamily="18" charset="0"/>
                <a:cs typeface="Times New Roman" panose="02020603050405020304" pitchFamily="18" charset="0"/>
              </a:rPr>
              <a:t>        В умовах дефіциту води, військовослужбовці десантно-штурмових військ застосовують «</a:t>
            </a:r>
            <a:r>
              <a:rPr lang="uk-UA" sz="2100" b="1" dirty="0">
                <a:latin typeface="Times New Roman" panose="02020603050405020304" pitchFamily="18" charset="0"/>
                <a:cs typeface="Times New Roman" panose="02020603050405020304" pitchFamily="18" charset="0"/>
              </a:rPr>
              <a:t>сухий душ» </a:t>
            </a:r>
            <a:r>
              <a:rPr lang="uk-UA" sz="2100" dirty="0">
                <a:latin typeface="Times New Roman" panose="02020603050405020304" pitchFamily="18" charset="0"/>
                <a:cs typeface="Times New Roman" panose="02020603050405020304" pitchFamily="18" charset="0"/>
              </a:rPr>
              <a:t>(компактний та легкий пакет, який містить рушник просочений миючим засобом для тіла)</a:t>
            </a:r>
          </a:p>
          <a:p>
            <a:pPr algn="just" fontAlgn="base"/>
            <a:r>
              <a:rPr lang="uk-UA" sz="2100" b="1" dirty="0">
                <a:latin typeface="Times New Roman" panose="02020603050405020304" pitchFamily="18" charset="0"/>
                <a:cs typeface="Times New Roman" panose="02020603050405020304" pitchFamily="18" charset="0"/>
              </a:rPr>
              <a:t>- Економія води: </a:t>
            </a:r>
            <a:r>
              <a:rPr lang="uk-UA" sz="2100" dirty="0">
                <a:latin typeface="Times New Roman" panose="02020603050405020304" pitchFamily="18" charset="0"/>
                <a:cs typeface="Times New Roman" panose="02020603050405020304" pitchFamily="18" charset="0"/>
              </a:rPr>
              <a:t>у випадку виконання бойових завдань у віддалених районах і дефіцитом води, військовослужбовці часто застосовують одноразовий польовий душ </a:t>
            </a:r>
            <a:r>
              <a:rPr lang="en-US" sz="2100" dirty="0">
                <a:latin typeface="Times New Roman" panose="02020603050405020304" pitchFamily="18" charset="0"/>
                <a:cs typeface="Times New Roman" panose="02020603050405020304" pitchFamily="18" charset="0"/>
              </a:rPr>
              <a:t>SHOWER PACK — </a:t>
            </a:r>
            <a:r>
              <a:rPr lang="uk-UA" sz="2100" dirty="0">
                <a:latin typeface="Times New Roman" panose="02020603050405020304" pitchFamily="18" charset="0"/>
                <a:cs typeface="Times New Roman" panose="02020603050405020304" pitchFamily="18" charset="0"/>
              </a:rPr>
              <a:t>пінна рукавиця , що дає змогу заощадити цінні ресурси.</a:t>
            </a:r>
          </a:p>
          <a:p>
            <a:pPr algn="just" fontAlgn="base"/>
            <a:r>
              <a:rPr lang="uk-UA" sz="2100" b="1" dirty="0">
                <a:latin typeface="Times New Roman" panose="02020603050405020304" pitchFamily="18" charset="0"/>
                <a:cs typeface="Times New Roman" panose="02020603050405020304" pitchFamily="18" charset="0"/>
              </a:rPr>
              <a:t>- Швидке і зручне використання: </a:t>
            </a:r>
            <a:r>
              <a:rPr lang="uk-UA" sz="2100" dirty="0">
                <a:latin typeface="Times New Roman" panose="02020603050405020304" pitchFamily="18" charset="0"/>
                <a:cs typeface="Times New Roman" panose="02020603050405020304" pitchFamily="18" charset="0"/>
              </a:rPr>
              <a:t>вони дають змогу швидко освіжитися і підтримати гігієну в будь-який час і будь-якому місці.</a:t>
            </a:r>
          </a:p>
        </p:txBody>
      </p:sp>
      <p:sp>
        <p:nvSpPr>
          <p:cNvPr id="6" name="Прямоугольник 5"/>
          <p:cNvSpPr/>
          <p:nvPr/>
        </p:nvSpPr>
        <p:spPr>
          <a:xfrm>
            <a:off x="4290539" y="222850"/>
            <a:ext cx="2877326" cy="523220"/>
          </a:xfrm>
          <a:prstGeom prst="rect">
            <a:avLst/>
          </a:prstGeom>
        </p:spPr>
        <p:txBody>
          <a:bodyPr wrap="non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«СУХИЙ ДУШ»</a:t>
            </a:r>
          </a:p>
        </p:txBody>
      </p:sp>
      <p:pic>
        <p:nvPicPr>
          <p:cNvPr id="3" name="Рисунок 2"/>
          <p:cNvPicPr>
            <a:picLocks noChangeAspect="1"/>
          </p:cNvPicPr>
          <p:nvPr/>
        </p:nvPicPr>
        <p:blipFill>
          <a:blip r:embed="rId5"/>
          <a:stretch>
            <a:fillRect/>
          </a:stretch>
        </p:blipFill>
        <p:spPr>
          <a:xfrm>
            <a:off x="6085767" y="3381413"/>
            <a:ext cx="5127142" cy="3129989"/>
          </a:xfrm>
          <a:prstGeom prst="rect">
            <a:avLst/>
          </a:prstGeom>
        </p:spPr>
      </p:pic>
      <p:sp>
        <p:nvSpPr>
          <p:cNvPr id="4" name="Прямоугольник 3"/>
          <p:cNvSpPr/>
          <p:nvPr/>
        </p:nvSpPr>
        <p:spPr>
          <a:xfrm>
            <a:off x="526697" y="4087613"/>
            <a:ext cx="5202505" cy="1708160"/>
          </a:xfrm>
          <a:prstGeom prst="rect">
            <a:avLst/>
          </a:prstGeom>
        </p:spPr>
        <p:txBody>
          <a:bodyPr wrap="square">
            <a:spAutoFit/>
          </a:bodyPr>
          <a:lstStyle/>
          <a:p>
            <a:pPr lvl="0" algn="just" fontAlgn="base"/>
            <a:r>
              <a:rPr lang="uk-UA" sz="2100" dirty="0">
                <a:solidFill>
                  <a:prstClr val="black"/>
                </a:solidFill>
                <a:latin typeface="Times New Roman" panose="02020603050405020304" pitchFamily="18" charset="0"/>
                <a:cs typeface="Times New Roman" panose="02020603050405020304" pitchFamily="18" charset="0"/>
              </a:rPr>
              <a:t>Підтримання чистоти та гігієни </a:t>
            </a:r>
          </a:p>
          <a:p>
            <a:pPr lvl="0" algn="just" fontAlgn="base"/>
            <a:r>
              <a:rPr lang="uk-UA" sz="2100" dirty="0">
                <a:solidFill>
                  <a:prstClr val="black"/>
                </a:solidFill>
                <a:latin typeface="Times New Roman" panose="02020603050405020304" pitchFamily="18" charset="0"/>
                <a:cs typeface="Times New Roman" panose="02020603050405020304" pitchFamily="18" charset="0"/>
              </a:rPr>
              <a:t>допомагає знизити ризик захворювань та </a:t>
            </a:r>
          </a:p>
          <a:p>
            <a:pPr lvl="0" algn="just" fontAlgn="base"/>
            <a:r>
              <a:rPr lang="uk-UA" sz="2100" dirty="0">
                <a:solidFill>
                  <a:prstClr val="black"/>
                </a:solidFill>
                <a:latin typeface="Times New Roman" panose="02020603050405020304" pitchFamily="18" charset="0"/>
                <a:cs typeface="Times New Roman" panose="02020603050405020304" pitchFamily="18" charset="0"/>
              </a:rPr>
              <a:t>інфекцій, поліпшує комфорт у польових </a:t>
            </a:r>
          </a:p>
          <a:p>
            <a:pPr lvl="0" algn="just" fontAlgn="base"/>
            <a:r>
              <a:rPr lang="uk-UA" sz="2100" dirty="0">
                <a:solidFill>
                  <a:prstClr val="black"/>
                </a:solidFill>
                <a:latin typeface="Times New Roman" panose="02020603050405020304" pitchFamily="18" charset="0"/>
                <a:cs typeface="Times New Roman" panose="02020603050405020304" pitchFamily="18" charset="0"/>
              </a:rPr>
              <a:t>умовах, що сприяє збереженню здоров’я та </a:t>
            </a:r>
          </a:p>
          <a:p>
            <a:pPr lvl="0" algn="just" fontAlgn="base"/>
            <a:r>
              <a:rPr lang="uk-UA" sz="2100" dirty="0">
                <a:solidFill>
                  <a:prstClr val="black"/>
                </a:solidFill>
                <a:latin typeface="Times New Roman" panose="02020603050405020304" pitchFamily="18" charset="0"/>
                <a:cs typeface="Times New Roman" panose="02020603050405020304" pitchFamily="18" charset="0"/>
              </a:rPr>
              <a:t>боєздатності військовослужбовців.</a:t>
            </a:r>
          </a:p>
        </p:txBody>
      </p:sp>
    </p:spTree>
    <p:extLst>
      <p:ext uri="{BB962C8B-B14F-4D97-AF65-F5344CB8AC3E}">
        <p14:creationId xmlns:p14="http://schemas.microsoft.com/office/powerpoint/2010/main" val="3452555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61644"/>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КИШКОВІ ІНФЕКЦІЇ</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5963334" y="1154732"/>
            <a:ext cx="6003637" cy="3477875"/>
          </a:xfrm>
          <a:prstGeom prst="rect">
            <a:avLst/>
          </a:prstGeom>
        </p:spPr>
        <p:txBody>
          <a:bodyPr wrap="square">
            <a:spAutoFit/>
          </a:bodyPr>
          <a:lstStyle/>
          <a:p>
            <a:pPr algn="just" fontAlgn="base"/>
            <a:r>
              <a:rPr lang="uk-UA" sz="2200" b="1" dirty="0">
                <a:latin typeface="Times New Roman" panose="02020603050405020304" pitchFamily="18" charset="0"/>
                <a:cs typeface="Times New Roman" panose="02020603050405020304" pitchFamily="18" charset="0"/>
              </a:rPr>
              <a:t>Кишкові захворювання</a:t>
            </a:r>
            <a:r>
              <a:rPr lang="uk-UA" sz="2200" dirty="0">
                <a:latin typeface="Times New Roman" panose="02020603050405020304" pitchFamily="18" charset="0"/>
                <a:cs typeface="Times New Roman" panose="02020603050405020304" pitchFamily="18" charset="0"/>
              </a:rPr>
              <a:t> - це група </a:t>
            </a:r>
            <a:r>
              <a:rPr lang="uk-UA" sz="2200" dirty="0" err="1">
                <a:latin typeface="Times New Roman" panose="02020603050405020304" pitchFamily="18" charset="0"/>
                <a:cs typeface="Times New Roman" panose="02020603050405020304" pitchFamily="18" charset="0"/>
              </a:rPr>
              <a:t>хвороб</a:t>
            </a:r>
            <a:r>
              <a:rPr lang="uk-UA" sz="2200" dirty="0">
                <a:latin typeface="Times New Roman" panose="02020603050405020304" pitchFamily="18" charset="0"/>
                <a:cs typeface="Times New Roman" panose="02020603050405020304" pitchFamily="18" charset="0"/>
              </a:rPr>
              <a:t>, попередження яких безпосередньо залежить від вашої санітарної культури. Недотримання правил особистої гігієни призводить до зараження гострими кишковими інфекціями та дизентерією. Найчастіше це недотримання правил миття рук перед вживанням їжі та під час її приготування, а також вживання їжі та води які неналежно зберігалися або є сумнівними за походженням.</a:t>
            </a:r>
            <a:endParaRPr lang="en-US" sz="2200" dirty="0">
              <a:latin typeface="Times New Roman" panose="02020603050405020304" pitchFamily="18" charset="0"/>
              <a:cs typeface="Times New Roman" panose="02020603050405020304" pitchFamily="18" charset="0"/>
            </a:endParaRPr>
          </a:p>
        </p:txBody>
      </p:sp>
      <p:pic>
        <p:nvPicPr>
          <p:cNvPr id="14" name="Рисунок 1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029" y="1158108"/>
            <a:ext cx="5504656" cy="3493643"/>
          </a:xfrm>
          <a:prstGeom prst="rect">
            <a:avLst/>
          </a:prstGeom>
          <a:noFill/>
        </p:spPr>
      </p:pic>
      <p:sp>
        <p:nvSpPr>
          <p:cNvPr id="3" name="Прямоугольник 2"/>
          <p:cNvSpPr/>
          <p:nvPr/>
        </p:nvSpPr>
        <p:spPr>
          <a:xfrm>
            <a:off x="173059" y="4817564"/>
            <a:ext cx="11805580" cy="1785104"/>
          </a:xfrm>
          <a:prstGeom prst="rect">
            <a:avLst/>
          </a:prstGeom>
        </p:spPr>
        <p:txBody>
          <a:bodyPr wrap="square">
            <a:spAutoFit/>
          </a:bodyPr>
          <a:lstStyle/>
          <a:p>
            <a:pPr algn="just" fontAlgn="base"/>
            <a:r>
              <a:rPr lang="uk-UA" sz="2200" dirty="0">
                <a:latin typeface="Times New Roman" panose="02020603050405020304" pitchFamily="18" charset="0"/>
                <a:cs typeface="Times New Roman" panose="02020603050405020304" pitchFamily="18" charset="0"/>
              </a:rPr>
              <a:t>Як правило, кишкові захворювання (токсикоінфекції) протікають гостро: пронос, болі в животі, нудота, блювота, слабкість, підвищення температури. При появі ознак захворювання необхідно негайно звернутися до лікаря та отримати кваліфіковану медичну допомогу. Без правильного лікування в організмі розвиваються важкі ускладнення та зневоднення (порушення водно-сольового балансу), які можуть призвести навіть до летального випадку.</a:t>
            </a:r>
          </a:p>
        </p:txBody>
      </p:sp>
    </p:spTree>
    <p:extLst>
      <p:ext uri="{BB962C8B-B14F-4D97-AF65-F5344CB8AC3E}">
        <p14:creationId xmlns:p14="http://schemas.microsoft.com/office/powerpoint/2010/main" val="1426240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61644"/>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КИШКОВИХ ІНФЕКЦІЙ</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4405423" y="1017493"/>
            <a:ext cx="7638530" cy="2292935"/>
          </a:xfrm>
          <a:prstGeom prst="rect">
            <a:avLst/>
          </a:prstGeom>
        </p:spPr>
        <p:txBody>
          <a:bodyPr wrap="square">
            <a:spAutoFit/>
          </a:bodyPr>
          <a:lstStyle/>
          <a:p>
            <a:pPr algn="just" fontAlgn="base"/>
            <a:r>
              <a:rPr lang="uk-UA" sz="2100" dirty="0">
                <a:latin typeface="Times New Roman" panose="02020603050405020304" pitchFamily="18" charset="0"/>
                <a:cs typeface="Times New Roman" panose="02020603050405020304" pitchFamily="18" charset="0"/>
              </a:rPr>
              <a:t> </a:t>
            </a:r>
            <a:endParaRPr lang="ru-RU" sz="2100" dirty="0">
              <a:latin typeface="Times New Roman" panose="02020603050405020304" pitchFamily="18" charset="0"/>
              <a:cs typeface="Times New Roman" panose="02020603050405020304" pitchFamily="18" charset="0"/>
            </a:endParaRPr>
          </a:p>
          <a:p>
            <a:pPr algn="just" fontAlgn="base"/>
            <a:r>
              <a:rPr lang="uk-UA" sz="2100" b="1" dirty="0">
                <a:latin typeface="Times New Roman" panose="02020603050405020304" pitchFamily="18" charset="0"/>
                <a:cs typeface="Times New Roman" panose="02020603050405020304" pitchFamily="18" charset="0"/>
              </a:rPr>
              <a:t>Щоб вберегтись від кишкових інфекцій, необхідно дотримуватись наступних гігієнічних правил:</a:t>
            </a:r>
          </a:p>
          <a:p>
            <a:pPr marL="342900" indent="-342900" algn="just" fontAlgn="base">
              <a:buFontTx/>
              <a:buChar char="-"/>
            </a:pPr>
            <a:r>
              <a:rPr lang="uk-UA" sz="2000" dirty="0">
                <a:latin typeface="Times New Roman" panose="02020603050405020304" pitchFamily="18" charset="0"/>
                <a:cs typeface="Times New Roman" panose="02020603050405020304" pitchFamily="18" charset="0"/>
              </a:rPr>
              <a:t>Ретельно слідкувати за чистотою рук, мити їх з </a:t>
            </a:r>
            <a:r>
              <a:rPr lang="uk-UA" sz="2000" dirty="0" err="1">
                <a:latin typeface="Times New Roman" panose="02020603050405020304" pitchFamily="18" charset="0"/>
                <a:cs typeface="Times New Roman" panose="02020603050405020304" pitchFamily="18" charset="0"/>
              </a:rPr>
              <a:t>милом</a:t>
            </a:r>
            <a:r>
              <a:rPr lang="uk-UA" sz="2000" dirty="0">
                <a:latin typeface="Times New Roman" panose="02020603050405020304" pitchFamily="18" charset="0"/>
                <a:cs typeface="Times New Roman" panose="02020603050405020304" pitchFamily="18" charset="0"/>
              </a:rPr>
              <a:t> перед приготуванням та прийомом їжі.</a:t>
            </a:r>
          </a:p>
          <a:p>
            <a:pPr marL="342900" indent="-342900" algn="just" fontAlgn="base">
              <a:buFontTx/>
              <a:buChar char="-"/>
            </a:pPr>
            <a:r>
              <a:rPr lang="uk-UA" sz="2000" dirty="0">
                <a:latin typeface="Times New Roman" panose="02020603050405020304" pitchFamily="18" charset="0"/>
                <a:cs typeface="Times New Roman" panose="02020603050405020304" pitchFamily="18" charset="0"/>
              </a:rPr>
              <a:t>Овочі, ягоди, фрукти вживати в їжу лише після того, як їх промити водою або протерти спиртовими серветками.</a:t>
            </a:r>
          </a:p>
        </p:txBody>
      </p:sp>
      <p:pic>
        <p:nvPicPr>
          <p:cNvPr id="14" name="Рисунок 13"/>
          <p:cNvPicPr/>
          <p:nvPr/>
        </p:nvPicPr>
        <p:blipFill>
          <a:blip r:embed="rId5">
            <a:extLst>
              <a:ext uri="{28A0092B-C50C-407E-A947-70E740481C1C}">
                <a14:useLocalDpi xmlns:a14="http://schemas.microsoft.com/office/drawing/2010/main" val="0"/>
              </a:ext>
            </a:extLst>
          </a:blip>
          <a:srcRect/>
          <a:stretch>
            <a:fillRect/>
          </a:stretch>
        </p:blipFill>
        <p:spPr bwMode="auto">
          <a:xfrm>
            <a:off x="173059" y="1169707"/>
            <a:ext cx="4167051" cy="2405916"/>
          </a:xfrm>
          <a:prstGeom prst="rect">
            <a:avLst/>
          </a:prstGeom>
          <a:noFill/>
        </p:spPr>
      </p:pic>
      <p:sp>
        <p:nvSpPr>
          <p:cNvPr id="4" name="Прямоугольник 3"/>
          <p:cNvSpPr/>
          <p:nvPr/>
        </p:nvSpPr>
        <p:spPr>
          <a:xfrm>
            <a:off x="173058" y="3741762"/>
            <a:ext cx="11870895" cy="2893100"/>
          </a:xfrm>
          <a:prstGeom prst="rect">
            <a:avLst/>
          </a:prstGeom>
        </p:spPr>
        <p:txBody>
          <a:bodyPr wrap="square">
            <a:spAutoFit/>
          </a:bodyPr>
          <a:lstStyle/>
          <a:p>
            <a:pPr lvl="0" algn="just" fontAlgn="base"/>
            <a:r>
              <a:rPr lang="uk-UA" sz="2000" dirty="0">
                <a:solidFill>
                  <a:prstClr val="black"/>
                </a:solidFill>
                <a:latin typeface="Times New Roman" panose="02020603050405020304" pitchFamily="18" charset="0"/>
                <a:cs typeface="Times New Roman" panose="02020603050405020304" pitchFamily="18" charset="0"/>
              </a:rPr>
              <a:t>- Захищати від забруднення харчові продукти, які використовуються без термічної обробки (масло, хліб).</a:t>
            </a:r>
          </a:p>
          <a:p>
            <a:pPr lvl="0" algn="just" fontAlgn="base"/>
            <a:r>
              <a:rPr lang="uk-UA" sz="2000" dirty="0">
                <a:solidFill>
                  <a:prstClr val="black"/>
                </a:solidFill>
                <a:latin typeface="Times New Roman" panose="02020603050405020304" pitchFamily="18" charset="0"/>
                <a:cs typeface="Times New Roman" panose="02020603050405020304" pitchFamily="18" charset="0"/>
              </a:rPr>
              <a:t>- Проводити боротьбу з мухами та іншими переносниками збудників кишкових інфекцій.</a:t>
            </a:r>
          </a:p>
          <a:p>
            <a:pPr lvl="0" algn="just" fontAlgn="base"/>
            <a:r>
              <a:rPr lang="uk-UA" sz="2000" dirty="0">
                <a:solidFill>
                  <a:prstClr val="black"/>
                </a:solidFill>
                <a:latin typeface="Times New Roman" panose="02020603050405020304" pitchFamily="18" charset="0"/>
                <a:cs typeface="Times New Roman" panose="02020603050405020304" pitchFamily="18" charset="0"/>
              </a:rPr>
              <a:t>- Якщо ситуація не дозволяє вживати свіжоприготовлену їжу - використовувати сухі пайки. Їжа в них зберігається значно довше та надійніше.</a:t>
            </a:r>
          </a:p>
          <a:p>
            <a:pPr algn="just" fontAlgn="base"/>
            <a:r>
              <a:rPr lang="uk-UA" sz="2000" dirty="0">
                <a:solidFill>
                  <a:prstClr val="black"/>
                </a:solidFill>
                <a:latin typeface="Times New Roman" panose="02020603050405020304" pitchFamily="18" charset="0"/>
                <a:cs typeface="Times New Roman" panose="02020603050405020304" pitchFamily="18" charset="0"/>
              </a:rPr>
              <a:t>- Для пиття та приготування їжі бажано використовувати воду з пляшок або очищену та кип’ячену воду, яку попередньо продезінфікували таблетками типу </a:t>
            </a:r>
            <a:r>
              <a:rPr lang="en-US" sz="2000" b="0" i="0" dirty="0" err="1">
                <a:solidFill>
                  <a:srgbClr val="221F1F"/>
                </a:solidFill>
                <a:effectLst/>
                <a:latin typeface="Rozetka"/>
              </a:rPr>
              <a:t>Aquatabs</a:t>
            </a:r>
            <a:r>
              <a:rPr lang="en-US" sz="2000" b="0" i="0" dirty="0">
                <a:solidFill>
                  <a:srgbClr val="221F1F"/>
                </a:solidFill>
                <a:effectLst/>
                <a:latin typeface="Rozetka"/>
              </a:rPr>
              <a:t> </a:t>
            </a:r>
            <a:r>
              <a:rPr lang="en-US" sz="2000" b="0" i="0" dirty="0" err="1">
                <a:solidFill>
                  <a:srgbClr val="221F1F"/>
                </a:solidFill>
                <a:effectLst/>
                <a:latin typeface="Rozetka"/>
              </a:rPr>
              <a:t>Medentech</a:t>
            </a:r>
            <a:r>
              <a:rPr lang="uk-UA" sz="2000" b="0" i="0" dirty="0">
                <a:solidFill>
                  <a:srgbClr val="221F1F"/>
                </a:solidFill>
                <a:effectLst/>
                <a:latin typeface="Rozetka"/>
              </a:rPr>
              <a:t>.</a:t>
            </a:r>
            <a:endParaRPr lang="en-US" sz="2000" b="0" i="0" dirty="0">
              <a:solidFill>
                <a:srgbClr val="221F1F"/>
              </a:solidFill>
              <a:effectLst/>
              <a:latin typeface="Rozetka"/>
            </a:endParaRPr>
          </a:p>
          <a:p>
            <a:pPr lvl="0" algn="just" fontAlgn="base"/>
            <a:r>
              <a:rPr lang="uk-UA" sz="2000" dirty="0">
                <a:solidFill>
                  <a:prstClr val="black"/>
                </a:solidFill>
                <a:latin typeface="Times New Roman" panose="02020603050405020304" pitchFamily="18" charset="0"/>
                <a:cs typeface="Times New Roman" panose="02020603050405020304" pitchFamily="18" charset="0"/>
              </a:rPr>
              <a:t>  Не пийте сиру воду з невідомих водних джерел.</a:t>
            </a:r>
          </a:p>
          <a:p>
            <a:pPr lvl="0" algn="ctr" fontAlgn="base"/>
            <a:r>
              <a:rPr lang="uk-UA" sz="2100" b="1" dirty="0">
                <a:solidFill>
                  <a:prstClr val="black"/>
                </a:solidFill>
                <a:latin typeface="Times New Roman" panose="02020603050405020304" pitchFamily="18" charset="0"/>
                <a:cs typeface="Times New Roman" panose="02020603050405020304" pitchFamily="18" charset="0"/>
              </a:rPr>
              <a:t>У</a:t>
            </a:r>
            <a:r>
              <a:rPr lang="ru-RU" sz="2100" b="1" dirty="0" err="1">
                <a:solidFill>
                  <a:prstClr val="black"/>
                </a:solidFill>
                <a:latin typeface="Times New Roman" panose="02020603050405020304" pitchFamily="18" charset="0"/>
                <a:cs typeface="Times New Roman" panose="02020603050405020304" pitchFamily="18" charset="0"/>
              </a:rPr>
              <a:t>никайте</a:t>
            </a:r>
            <a:r>
              <a:rPr lang="ru-RU" sz="2100" b="1" dirty="0">
                <a:solidFill>
                  <a:prstClr val="black"/>
                </a:solidFill>
                <a:latin typeface="Times New Roman" panose="02020603050405020304" pitchFamily="18" charset="0"/>
                <a:cs typeface="Times New Roman" panose="02020603050405020304" pitchFamily="18" charset="0"/>
              </a:rPr>
              <a:t> </a:t>
            </a:r>
            <a:r>
              <a:rPr lang="ru-RU" sz="2100" b="1" dirty="0" err="1">
                <a:solidFill>
                  <a:prstClr val="black"/>
                </a:solidFill>
                <a:latin typeface="Times New Roman" panose="02020603050405020304" pitchFamily="18" charset="0"/>
                <a:cs typeface="Times New Roman" panose="02020603050405020304" pitchFamily="18" charset="0"/>
              </a:rPr>
              <a:t>частування</a:t>
            </a:r>
            <a:r>
              <a:rPr lang="ru-RU" sz="2100" b="1" dirty="0">
                <a:solidFill>
                  <a:prstClr val="black"/>
                </a:solidFill>
                <a:latin typeface="Times New Roman" panose="02020603050405020304" pitchFamily="18" charset="0"/>
                <a:cs typeface="Times New Roman" panose="02020603050405020304" pitchFamily="18" charset="0"/>
              </a:rPr>
              <a:t> </a:t>
            </a:r>
            <a:r>
              <a:rPr lang="ru-RU" sz="2100" b="1" dirty="0" err="1">
                <a:solidFill>
                  <a:prstClr val="black"/>
                </a:solidFill>
                <a:latin typeface="Times New Roman" panose="02020603050405020304" pitchFamily="18" charset="0"/>
                <a:cs typeface="Times New Roman" panose="02020603050405020304" pitchFamily="18" charset="0"/>
              </a:rPr>
              <a:t>харчовими</a:t>
            </a:r>
            <a:r>
              <a:rPr lang="ru-RU" sz="2100" b="1" dirty="0">
                <a:solidFill>
                  <a:prstClr val="black"/>
                </a:solidFill>
                <a:latin typeface="Times New Roman" panose="02020603050405020304" pitchFamily="18" charset="0"/>
                <a:cs typeface="Times New Roman" panose="02020603050405020304" pitchFamily="18" charset="0"/>
              </a:rPr>
              <a:t> продуктами з боку </a:t>
            </a:r>
            <a:r>
              <a:rPr lang="ru-RU" sz="2100" b="1" dirty="0" err="1">
                <a:solidFill>
                  <a:prstClr val="black"/>
                </a:solidFill>
                <a:latin typeface="Times New Roman" panose="02020603050405020304" pitchFamily="18" charset="0"/>
                <a:cs typeface="Times New Roman" panose="02020603050405020304" pitchFamily="18" charset="0"/>
              </a:rPr>
              <a:t>цивільних</a:t>
            </a:r>
            <a:r>
              <a:rPr lang="ru-RU" sz="2100" b="1" dirty="0">
                <a:solidFill>
                  <a:prstClr val="black"/>
                </a:solidFill>
                <a:latin typeface="Times New Roman" panose="02020603050405020304" pitchFamily="18" charset="0"/>
                <a:cs typeface="Times New Roman" panose="02020603050405020304" pitchFamily="18" charset="0"/>
              </a:rPr>
              <a:t> </a:t>
            </a:r>
            <a:r>
              <a:rPr lang="ru-RU" sz="2100" b="1" dirty="0" err="1">
                <a:solidFill>
                  <a:prstClr val="black"/>
                </a:solidFill>
                <a:latin typeface="Times New Roman" panose="02020603050405020304" pitchFamily="18" charset="0"/>
                <a:cs typeface="Times New Roman" panose="02020603050405020304" pitchFamily="18" charset="0"/>
              </a:rPr>
              <a:t>осіб</a:t>
            </a:r>
            <a:r>
              <a:rPr lang="ru-RU" sz="2100" b="1" dirty="0">
                <a:solidFill>
                  <a:prstClr val="black"/>
                </a:solidFill>
                <a:latin typeface="Times New Roman" panose="02020603050405020304" pitchFamily="18" charset="0"/>
                <a:cs typeface="Times New Roman" panose="02020603050405020304" pitchFamily="18" charset="0"/>
              </a:rPr>
              <a:t>, </a:t>
            </a:r>
            <a:r>
              <a:rPr lang="uk-UA" sz="2100" b="1" dirty="0">
                <a:solidFill>
                  <a:prstClr val="black"/>
                </a:solidFill>
                <a:latin typeface="Times New Roman" panose="02020603050405020304" pitchFamily="18" charset="0"/>
                <a:cs typeface="Times New Roman" panose="02020603050405020304" pitchFamily="18" charset="0"/>
              </a:rPr>
              <a:t>якщо ви не впевнені в їх </a:t>
            </a:r>
            <a:r>
              <a:rPr lang="uk-UA" sz="2100" b="1" dirty="0" err="1">
                <a:solidFill>
                  <a:prstClr val="black"/>
                </a:solidFill>
                <a:latin typeface="Times New Roman" panose="02020603050405020304" pitchFamily="18" charset="0"/>
                <a:cs typeface="Times New Roman" panose="02020603050405020304" pitchFamily="18" charset="0"/>
              </a:rPr>
              <a:t>добросовістності</a:t>
            </a:r>
            <a:r>
              <a:rPr lang="uk-UA" sz="2100" b="1" dirty="0">
                <a:solidFill>
                  <a:prstClr val="black"/>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43475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085474" y="126369"/>
            <a:ext cx="10000585" cy="523220"/>
          </a:xfrm>
          <a:prstGeom prst="rect">
            <a:avLst/>
          </a:prstGeom>
          <a:noFill/>
          <a:ln w="9525">
            <a:noFill/>
            <a:miter lim="800000"/>
            <a:headEnd/>
            <a:tailEnd/>
          </a:ln>
          <a:effectLst/>
        </p:spPr>
        <p:txBody>
          <a:bodyPr wrap="square">
            <a:spAutoFit/>
          </a:bodyPr>
          <a:lstStyle/>
          <a:p>
            <a:pPr algn="ctr">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ЗНЕВОДНЕННЯ та ГІПОНАТРІЄМІЇ</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359226" y="1042875"/>
            <a:ext cx="11687693" cy="2569934"/>
          </a:xfrm>
          <a:prstGeom prst="rect">
            <a:avLst/>
          </a:prstGeom>
        </p:spPr>
        <p:txBody>
          <a:bodyPr wrap="square">
            <a:spAutoFit/>
          </a:bodyPr>
          <a:lstStyle/>
          <a:p>
            <a:pPr algn="ctr" fontAlgn="base"/>
            <a:r>
              <a:rPr lang="uk-UA" sz="2100" dirty="0">
                <a:latin typeface="Times New Roman" panose="02020603050405020304" pitchFamily="18" charset="0"/>
                <a:cs typeface="Times New Roman" panose="02020603050405020304" pitchFamily="18" charset="0"/>
              </a:rPr>
              <a:t> </a:t>
            </a:r>
            <a:r>
              <a:rPr lang="uk-UA" sz="2100" b="1" dirty="0">
                <a:latin typeface="Times New Roman" panose="02020603050405020304" pitchFamily="18" charset="0"/>
                <a:cs typeface="Times New Roman" panose="02020603050405020304" pitchFamily="18" charset="0"/>
              </a:rPr>
              <a:t>Спека твій </a:t>
            </a:r>
            <a:r>
              <a:rPr lang="uk-UA" sz="2100" b="1" dirty="0" err="1">
                <a:latin typeface="Times New Roman" panose="02020603050405020304" pitchFamily="18" charset="0"/>
                <a:cs typeface="Times New Roman" panose="02020603050405020304" pitchFamily="18" charset="0"/>
              </a:rPr>
              <a:t>вогрог</a:t>
            </a:r>
            <a:r>
              <a:rPr lang="uk-UA" sz="2100" b="1" dirty="0">
                <a:latin typeface="Times New Roman" panose="02020603050405020304" pitchFamily="18" charset="0"/>
                <a:cs typeface="Times New Roman" panose="02020603050405020304" pitchFamily="18" charset="0"/>
              </a:rPr>
              <a:t>!!!</a:t>
            </a:r>
          </a:p>
          <a:p>
            <a:pPr algn="just" fontAlgn="base"/>
            <a:r>
              <a:rPr lang="uk-UA" sz="2400" dirty="0">
                <a:solidFill>
                  <a:srgbClr val="FF0000"/>
                </a:solidFill>
                <a:latin typeface="Times New Roman" panose="02020603050405020304" pitchFamily="18" charset="0"/>
                <a:cs typeface="Times New Roman" panose="02020603050405020304" pitchFamily="18" charset="0"/>
              </a:rPr>
              <a:t>спека = </a:t>
            </a:r>
            <a:r>
              <a:rPr lang="uk-UA" sz="2400" dirty="0" err="1">
                <a:solidFill>
                  <a:srgbClr val="FF0000"/>
                </a:solidFill>
                <a:latin typeface="Times New Roman" panose="02020603050405020304" pitchFamily="18" charset="0"/>
                <a:cs typeface="Times New Roman" panose="02020603050405020304" pitchFamily="18" charset="0"/>
              </a:rPr>
              <a:t>пітніння</a:t>
            </a:r>
            <a:r>
              <a:rPr lang="uk-UA" sz="2400" dirty="0">
                <a:solidFill>
                  <a:srgbClr val="FF0000"/>
                </a:solidFill>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потертості (попрілості) = болить (пече)</a:t>
            </a:r>
          </a:p>
          <a:p>
            <a:pPr algn="just" fontAlgn="base"/>
            <a:r>
              <a:rPr lang="uk-UA" sz="2400" dirty="0">
                <a:solidFill>
                  <a:srgbClr val="FF0000"/>
                </a:solidFill>
                <a:latin typeface="Times New Roman" panose="02020603050405020304" pitchFamily="18" charset="0"/>
                <a:cs typeface="Times New Roman" panose="02020603050405020304" pitchFamily="18" charset="0"/>
              </a:rPr>
              <a:t>								   втрата сил</a:t>
            </a:r>
          </a:p>
          <a:p>
            <a:pPr algn="just" fontAlgn="base"/>
            <a:r>
              <a:rPr lang="uk-UA" sz="2400" dirty="0">
                <a:solidFill>
                  <a:srgbClr val="FF0000"/>
                </a:solidFill>
                <a:latin typeface="Times New Roman" panose="02020603050405020304" pitchFamily="18" charset="0"/>
                <a:cs typeface="Times New Roman" panose="02020603050405020304" pitchFamily="18" charset="0"/>
              </a:rPr>
              <a:t>								</a:t>
            </a:r>
          </a:p>
          <a:p>
            <a:pPr algn="just" fontAlgn="base"/>
            <a:r>
              <a:rPr lang="uk-UA" sz="2400" dirty="0">
                <a:solidFill>
                  <a:srgbClr val="FF0000"/>
                </a:solidFill>
                <a:latin typeface="Times New Roman" panose="02020603050405020304" pitchFamily="18" charset="0"/>
                <a:cs typeface="Times New Roman" panose="02020603050405020304" pitchFamily="18" charset="0"/>
              </a:rPr>
              <a:t>				ЗНЕВОДНЕННЯ = погана робота нирок</a:t>
            </a:r>
          </a:p>
          <a:p>
            <a:pPr algn="just" fontAlgn="base"/>
            <a:endParaRPr lang="uk-UA" sz="2400" dirty="0">
              <a:solidFill>
                <a:srgbClr val="FF0000"/>
              </a:solidFill>
              <a:latin typeface="Times New Roman" panose="02020603050405020304" pitchFamily="18" charset="0"/>
              <a:cs typeface="Times New Roman" panose="02020603050405020304" pitchFamily="18" charset="0"/>
            </a:endParaRPr>
          </a:p>
          <a:p>
            <a:pPr algn="just" fontAlgn="base"/>
            <a:r>
              <a:rPr lang="uk-UA" sz="2000" dirty="0">
                <a:latin typeface="Times New Roman" panose="02020603050405020304" pitchFamily="18" charset="0"/>
                <a:cs typeface="Times New Roman" panose="02020603050405020304" pitchFamily="18" charset="0"/>
              </a:rPr>
              <a:t>		             </a:t>
            </a:r>
            <a:r>
              <a:rPr lang="uk-UA" sz="2000" dirty="0">
                <a:solidFill>
                  <a:srgbClr val="FF0000"/>
                </a:solidFill>
                <a:latin typeface="Times New Roman" panose="02020603050405020304" pitchFamily="18" charset="0"/>
                <a:cs typeface="Times New Roman" panose="02020603050405020304" pitchFamily="18" charset="0"/>
              </a:rPr>
              <a:t>Втрата мікроелементів (піт солоний) = погана робота серця</a:t>
            </a:r>
          </a:p>
        </p:txBody>
      </p:sp>
      <p:sp>
        <p:nvSpPr>
          <p:cNvPr id="5" name="Стрілка: вправо 4">
            <a:extLst>
              <a:ext uri="{FF2B5EF4-FFF2-40B4-BE49-F238E27FC236}">
                <a16:creationId xmlns:a16="http://schemas.microsoft.com/office/drawing/2014/main" id="{9DFE0E83-8464-46A1-8B98-2DCAD4D15C33}"/>
              </a:ext>
            </a:extLst>
          </p:cNvPr>
          <p:cNvSpPr/>
          <p:nvPr/>
        </p:nvSpPr>
        <p:spPr>
          <a:xfrm rot="1522692">
            <a:off x="2527382" y="1853196"/>
            <a:ext cx="1543414" cy="538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Крім того…</a:t>
            </a:r>
          </a:p>
        </p:txBody>
      </p:sp>
      <p:sp>
        <p:nvSpPr>
          <p:cNvPr id="15" name="Стрілка: вправо 14">
            <a:extLst>
              <a:ext uri="{FF2B5EF4-FFF2-40B4-BE49-F238E27FC236}">
                <a16:creationId xmlns:a16="http://schemas.microsoft.com/office/drawing/2014/main" id="{A6D9042C-C4E3-41F4-997A-56E3303E4C5E}"/>
              </a:ext>
            </a:extLst>
          </p:cNvPr>
          <p:cNvSpPr/>
          <p:nvPr/>
        </p:nvSpPr>
        <p:spPr>
          <a:xfrm rot="4309591">
            <a:off x="1929725" y="2323586"/>
            <a:ext cx="1503245" cy="538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Крім того…</a:t>
            </a:r>
          </a:p>
        </p:txBody>
      </p:sp>
      <p:sp>
        <p:nvSpPr>
          <p:cNvPr id="16" name="Стрілка: вправо 15">
            <a:extLst>
              <a:ext uri="{FF2B5EF4-FFF2-40B4-BE49-F238E27FC236}">
                <a16:creationId xmlns:a16="http://schemas.microsoft.com/office/drawing/2014/main" id="{A85A6E57-D84D-47B4-876C-DBD89BF32F95}"/>
              </a:ext>
            </a:extLst>
          </p:cNvPr>
          <p:cNvSpPr/>
          <p:nvPr/>
        </p:nvSpPr>
        <p:spPr>
          <a:xfrm rot="20769263">
            <a:off x="6365941" y="1897438"/>
            <a:ext cx="1543414" cy="538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Крім того…</a:t>
            </a:r>
          </a:p>
        </p:txBody>
      </p:sp>
      <p:sp>
        <p:nvSpPr>
          <p:cNvPr id="21" name="Стрілка: вигнута вліво 20">
            <a:extLst>
              <a:ext uri="{FF2B5EF4-FFF2-40B4-BE49-F238E27FC236}">
                <a16:creationId xmlns:a16="http://schemas.microsoft.com/office/drawing/2014/main" id="{176C1180-35FE-4577-9DF6-D425B7DD7316}"/>
              </a:ext>
            </a:extLst>
          </p:cNvPr>
          <p:cNvSpPr/>
          <p:nvPr/>
        </p:nvSpPr>
        <p:spPr>
          <a:xfrm rot="20578837">
            <a:off x="10076506" y="3178276"/>
            <a:ext cx="1175230" cy="1540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pic>
        <p:nvPicPr>
          <p:cNvPr id="23" name="Рисунок 22">
            <a:extLst>
              <a:ext uri="{FF2B5EF4-FFF2-40B4-BE49-F238E27FC236}">
                <a16:creationId xmlns:a16="http://schemas.microsoft.com/office/drawing/2014/main" id="{036F4DAE-D1D5-4547-A2DB-93B0FB607B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9221" y="3895349"/>
            <a:ext cx="2143424" cy="2467319"/>
          </a:xfrm>
          <a:prstGeom prst="rect">
            <a:avLst/>
          </a:prstGeom>
        </p:spPr>
      </p:pic>
      <p:sp>
        <p:nvSpPr>
          <p:cNvPr id="24" name="Стрілка: вліво 23">
            <a:extLst>
              <a:ext uri="{FF2B5EF4-FFF2-40B4-BE49-F238E27FC236}">
                <a16:creationId xmlns:a16="http://schemas.microsoft.com/office/drawing/2014/main" id="{3A999EE5-28C1-48FC-8868-C87AA99E3706}"/>
              </a:ext>
            </a:extLst>
          </p:cNvPr>
          <p:cNvSpPr/>
          <p:nvPr/>
        </p:nvSpPr>
        <p:spPr>
          <a:xfrm>
            <a:off x="6616121" y="3895349"/>
            <a:ext cx="1353787" cy="641025"/>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5" name="TextBox 24">
            <a:extLst>
              <a:ext uri="{FF2B5EF4-FFF2-40B4-BE49-F238E27FC236}">
                <a16:creationId xmlns:a16="http://schemas.microsoft.com/office/drawing/2014/main" id="{D02E52B8-0094-4ABE-92AF-6CA781294ABC}"/>
              </a:ext>
            </a:extLst>
          </p:cNvPr>
          <p:cNvSpPr txBox="1"/>
          <p:nvPr/>
        </p:nvSpPr>
        <p:spPr>
          <a:xfrm>
            <a:off x="173059" y="3773013"/>
            <a:ext cx="6859507" cy="1200329"/>
          </a:xfrm>
          <a:prstGeom prst="rect">
            <a:avLst/>
          </a:prstGeom>
          <a:noFill/>
          <a:ln w="15875">
            <a:solidFill>
              <a:schemeClr val="accent1"/>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ГІПОНАТРІЄМІЯ або «ОТРУЄННЯ ВОДОЮ»:</a:t>
            </a:r>
          </a:p>
          <a:p>
            <a:r>
              <a:rPr lang="uk-UA" dirty="0">
                <a:latin typeface="Times New Roman" panose="02020603050405020304" pitchFamily="18" charset="0"/>
                <a:cs typeface="Times New Roman" panose="02020603050405020304" pitchFamily="18" charset="0"/>
              </a:rPr>
              <a:t>Досить пити воду… перекуси (бажано щось солоне).</a:t>
            </a:r>
          </a:p>
          <a:p>
            <a:r>
              <a:rPr lang="uk-UA" dirty="0">
                <a:latin typeface="Times New Roman" panose="02020603050405020304" pitchFamily="18" charset="0"/>
                <a:cs typeface="Times New Roman" panose="02020603050405020304" pitchFamily="18" charset="0"/>
              </a:rPr>
              <a:t>Ознаки: спрага слабка або відсутня, </a:t>
            </a:r>
            <a:r>
              <a:rPr lang="uk-UA" dirty="0" err="1">
                <a:latin typeface="Times New Roman" panose="02020603050405020304" pitchFamily="18" charset="0"/>
                <a:cs typeface="Times New Roman" panose="02020603050405020304" pitchFamily="18" charset="0"/>
              </a:rPr>
              <a:t>тошнота</a:t>
            </a:r>
            <a:r>
              <a:rPr lang="uk-UA" dirty="0">
                <a:latin typeface="Times New Roman" panose="02020603050405020304" pitchFamily="18" charset="0"/>
                <a:cs typeface="Times New Roman" panose="02020603050405020304" pitchFamily="18" charset="0"/>
              </a:rPr>
              <a:t>, головний біль, сплутана свідомість і/або загальмованість, </a:t>
            </a:r>
            <a:r>
              <a:rPr lang="uk-UA" b="1" dirty="0">
                <a:latin typeface="Times New Roman" panose="02020603050405020304" pitchFamily="18" charset="0"/>
                <a:cs typeface="Times New Roman" panose="02020603050405020304" pitchFamily="18" charset="0"/>
              </a:rPr>
              <a:t>світла сеча.</a:t>
            </a:r>
          </a:p>
        </p:txBody>
      </p:sp>
      <p:sp>
        <p:nvSpPr>
          <p:cNvPr id="26" name="TextBox 25">
            <a:extLst>
              <a:ext uri="{FF2B5EF4-FFF2-40B4-BE49-F238E27FC236}">
                <a16:creationId xmlns:a16="http://schemas.microsoft.com/office/drawing/2014/main" id="{5C5CDC13-592F-4B86-87A2-F25F4B9BE6FF}"/>
              </a:ext>
            </a:extLst>
          </p:cNvPr>
          <p:cNvSpPr txBox="1"/>
          <p:nvPr/>
        </p:nvSpPr>
        <p:spPr>
          <a:xfrm>
            <a:off x="7969908" y="3612809"/>
            <a:ext cx="1906956" cy="369332"/>
          </a:xfrm>
          <a:prstGeom prst="rect">
            <a:avLst/>
          </a:prstGeom>
          <a:noFill/>
        </p:spPr>
        <p:txBody>
          <a:bodyPr wrap="square" rtlCol="0">
            <a:spAutoFit/>
          </a:bodyPr>
          <a:lstStyle/>
          <a:p>
            <a:pPr algn="ctr"/>
            <a:r>
              <a:rPr lang="uk-UA" dirty="0"/>
              <a:t>Колір сечі</a:t>
            </a:r>
          </a:p>
        </p:txBody>
      </p:sp>
      <p:sp>
        <p:nvSpPr>
          <p:cNvPr id="27" name="Стрілка: вліво 26">
            <a:extLst>
              <a:ext uri="{FF2B5EF4-FFF2-40B4-BE49-F238E27FC236}">
                <a16:creationId xmlns:a16="http://schemas.microsoft.com/office/drawing/2014/main" id="{B32E6D4B-A4B8-4F65-B95C-7C513CEA22F7}"/>
              </a:ext>
            </a:extLst>
          </p:cNvPr>
          <p:cNvSpPr/>
          <p:nvPr/>
        </p:nvSpPr>
        <p:spPr>
          <a:xfrm>
            <a:off x="7242097" y="5295567"/>
            <a:ext cx="677124" cy="1039115"/>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TextBox 29">
            <a:extLst>
              <a:ext uri="{FF2B5EF4-FFF2-40B4-BE49-F238E27FC236}">
                <a16:creationId xmlns:a16="http://schemas.microsoft.com/office/drawing/2014/main" id="{653C7A92-3DDD-4C54-A778-C9EB9F2DBB81}"/>
              </a:ext>
            </a:extLst>
          </p:cNvPr>
          <p:cNvSpPr txBox="1"/>
          <p:nvPr/>
        </p:nvSpPr>
        <p:spPr>
          <a:xfrm>
            <a:off x="173059" y="5120961"/>
            <a:ext cx="7208643" cy="1477328"/>
          </a:xfrm>
          <a:prstGeom prst="rect">
            <a:avLst/>
          </a:prstGeom>
          <a:noFill/>
          <a:ln w="15875">
            <a:solidFill>
              <a:schemeClr val="accent1"/>
            </a:solidFill>
          </a:ln>
        </p:spPr>
        <p:txBody>
          <a:bodyPr wrap="square" rtlCol="0">
            <a:spAutoFit/>
          </a:bodyPr>
          <a:lstStyle/>
          <a:p>
            <a:r>
              <a:rPr lang="uk-UA" dirty="0">
                <a:latin typeface="Times New Roman" panose="02020603050405020304" pitchFamily="18" charset="0"/>
                <a:cs typeface="Times New Roman" panose="02020603050405020304" pitchFamily="18" charset="0"/>
              </a:rPr>
              <a:t>ЗНЕВОДНЕННЯ (води мало!):</a:t>
            </a:r>
          </a:p>
          <a:p>
            <a:r>
              <a:rPr lang="uk-UA" dirty="0">
                <a:latin typeface="Times New Roman" panose="02020603050405020304" pitchFamily="18" charset="0"/>
                <a:cs typeface="Times New Roman" panose="02020603050405020304" pitchFamily="18" charset="0"/>
              </a:rPr>
              <a:t>Пий друже! Пий розчини </a:t>
            </a:r>
            <a:r>
              <a:rPr lang="uk-UA" dirty="0" err="1">
                <a:latin typeface="Times New Roman" panose="02020603050405020304" pitchFamily="18" charset="0"/>
                <a:cs typeface="Times New Roman" panose="02020603050405020304" pitchFamily="18" charset="0"/>
              </a:rPr>
              <a:t>елекролітів</a:t>
            </a:r>
            <a:r>
              <a:rPr lang="uk-UA" dirty="0">
                <a:latin typeface="Times New Roman" panose="02020603050405020304" pitchFamily="18" charset="0"/>
                <a:cs typeface="Times New Roman" panose="02020603050405020304" pitchFamily="18" charset="0"/>
              </a:rPr>
              <a:t>! Пий мінеральну воду. Пий «ПРОЗОРУ»! Ховайся від сонця.</a:t>
            </a:r>
          </a:p>
          <a:p>
            <a:r>
              <a:rPr lang="uk-UA" dirty="0">
                <a:latin typeface="Times New Roman" panose="02020603050405020304" pitchFamily="18" charset="0"/>
                <a:cs typeface="Times New Roman" panose="02020603050405020304" pitchFamily="18" charset="0"/>
              </a:rPr>
              <a:t>Ознаки: спрага нестерпна, сухість в роті, </a:t>
            </a:r>
            <a:r>
              <a:rPr lang="uk-UA" b="1" dirty="0">
                <a:latin typeface="Times New Roman" panose="02020603050405020304" pitchFamily="18" charset="0"/>
                <a:cs typeface="Times New Roman" panose="02020603050405020304" pitchFamily="18" charset="0"/>
              </a:rPr>
              <a:t>темна сеча,</a:t>
            </a:r>
            <a:r>
              <a:rPr lang="uk-UA" dirty="0">
                <a:latin typeface="Times New Roman" panose="02020603050405020304" pitchFamily="18" charset="0"/>
                <a:cs typeface="Times New Roman" panose="02020603050405020304" pitchFamily="18" charset="0"/>
              </a:rPr>
              <a:t>     </a:t>
            </a:r>
          </a:p>
          <a:p>
            <a:r>
              <a:rPr lang="uk-UA" dirty="0" err="1">
                <a:latin typeface="Times New Roman" panose="02020603050405020304" pitchFamily="18" charset="0"/>
                <a:cs typeface="Times New Roman" panose="02020603050405020304" pitchFamily="18" charset="0"/>
              </a:rPr>
              <a:t>оловний</a:t>
            </a:r>
            <a:r>
              <a:rPr lang="uk-UA" dirty="0">
                <a:latin typeface="Times New Roman" panose="02020603050405020304" pitchFamily="18" charset="0"/>
                <a:cs typeface="Times New Roman" panose="02020603050405020304" pitchFamily="18" charset="0"/>
              </a:rPr>
              <a:t> біль, нудота, запаморочення.</a:t>
            </a:r>
          </a:p>
        </p:txBody>
      </p:sp>
      <p:sp>
        <p:nvSpPr>
          <p:cNvPr id="28" name="Стрілка: шеврон 27">
            <a:extLst>
              <a:ext uri="{FF2B5EF4-FFF2-40B4-BE49-F238E27FC236}">
                <a16:creationId xmlns:a16="http://schemas.microsoft.com/office/drawing/2014/main" id="{CDBE3847-C48E-4766-A3C5-5FEBD6E6E524}"/>
              </a:ext>
            </a:extLst>
          </p:cNvPr>
          <p:cNvSpPr/>
          <p:nvPr/>
        </p:nvSpPr>
        <p:spPr>
          <a:xfrm rot="5400000">
            <a:off x="5409158" y="6204794"/>
            <a:ext cx="782803" cy="590880"/>
          </a:xfrm>
          <a:prstGeom prst="chevr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
        <p:nvSpPr>
          <p:cNvPr id="7" name="Стрілка: вигнута вліво 6">
            <a:extLst>
              <a:ext uri="{FF2B5EF4-FFF2-40B4-BE49-F238E27FC236}">
                <a16:creationId xmlns:a16="http://schemas.microsoft.com/office/drawing/2014/main" id="{01CB572E-AC36-44C4-AC78-3FAD61DC799E}"/>
              </a:ext>
            </a:extLst>
          </p:cNvPr>
          <p:cNvSpPr/>
          <p:nvPr/>
        </p:nvSpPr>
        <p:spPr>
          <a:xfrm rot="20434495">
            <a:off x="9825537" y="2113158"/>
            <a:ext cx="1549252" cy="267880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Tree>
    <p:extLst>
      <p:ext uri="{BB962C8B-B14F-4D97-AF65-F5344CB8AC3E}">
        <p14:creationId xmlns:p14="http://schemas.microsoft.com/office/powerpoint/2010/main" val="2672190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085474" y="126369"/>
            <a:ext cx="10000585" cy="523220"/>
          </a:xfrm>
          <a:prstGeom prst="rect">
            <a:avLst/>
          </a:prstGeom>
          <a:noFill/>
          <a:ln w="9525">
            <a:noFill/>
            <a:miter lim="800000"/>
            <a:headEnd/>
            <a:tailEnd/>
          </a:ln>
          <a:effectLst/>
        </p:spPr>
        <p:txBody>
          <a:bodyPr wrap="square">
            <a:spAutoFit/>
          </a:bodyPr>
          <a:lstStyle/>
          <a:p>
            <a:pPr algn="ctr">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ЗНЕВОДНЕННЯ та ГІПОНАТРІЄМІЇ</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2" name="Стрілка: шеврон 21">
            <a:extLst>
              <a:ext uri="{FF2B5EF4-FFF2-40B4-BE49-F238E27FC236}">
                <a16:creationId xmlns:a16="http://schemas.microsoft.com/office/drawing/2014/main" id="{985B619E-39FD-4717-B267-6623BD8923C3}"/>
              </a:ext>
            </a:extLst>
          </p:cNvPr>
          <p:cNvSpPr/>
          <p:nvPr/>
        </p:nvSpPr>
        <p:spPr>
          <a:xfrm rot="5400000">
            <a:off x="6006769" y="491140"/>
            <a:ext cx="523220" cy="656705"/>
          </a:xfrm>
          <a:prstGeom prst="chevr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
        <p:nvSpPr>
          <p:cNvPr id="3" name="TextBox 2">
            <a:extLst>
              <a:ext uri="{FF2B5EF4-FFF2-40B4-BE49-F238E27FC236}">
                <a16:creationId xmlns:a16="http://schemas.microsoft.com/office/drawing/2014/main" id="{F4C9F67F-17C6-43AD-A4E2-0C43BFFA20A5}"/>
              </a:ext>
            </a:extLst>
          </p:cNvPr>
          <p:cNvSpPr txBox="1"/>
          <p:nvPr/>
        </p:nvSpPr>
        <p:spPr>
          <a:xfrm>
            <a:off x="173059" y="1060773"/>
            <a:ext cx="12018941" cy="5816977"/>
          </a:xfrm>
          <a:prstGeom prst="rect">
            <a:avLst/>
          </a:prstGeom>
          <a:noFill/>
        </p:spPr>
        <p:txBody>
          <a:bodyPr wrap="square" rtlCol="0">
            <a:spAutoFit/>
          </a:bodyPr>
          <a:lstStyle/>
          <a:p>
            <a:pPr algn="ctr"/>
            <a:r>
              <a:rPr lang="uk-UA" sz="3600" dirty="0">
                <a:latin typeface="Times New Roman" panose="02020603050405020304" pitchFamily="18" charset="0"/>
                <a:cs typeface="Times New Roman" panose="02020603050405020304" pitchFamily="18" charset="0"/>
              </a:rPr>
              <a:t>Боротись із спекою потрібно правильно, ось декілька правил:</a:t>
            </a:r>
          </a:p>
          <a:p>
            <a:pPr marL="457200" indent="-457200">
              <a:buAutoNum type="arabicPeriod"/>
            </a:pPr>
            <a:r>
              <a:rPr lang="uk-UA" sz="3200" b="1" dirty="0">
                <a:latin typeface="Times New Roman" panose="02020603050405020304" pitchFamily="18" charset="0"/>
                <a:cs typeface="Times New Roman" panose="02020603050405020304" pitchFamily="18" charset="0"/>
              </a:rPr>
              <a:t>Більше пий вранці та ввечері</a:t>
            </a:r>
            <a:r>
              <a:rPr lang="uk-UA" sz="2800" dirty="0">
                <a:latin typeface="Times New Roman" panose="02020603050405020304" pitchFamily="18" charset="0"/>
                <a:cs typeface="Times New Roman" panose="02020603050405020304" pitchFamily="18" charset="0"/>
              </a:rPr>
              <a:t>, а вдень потрошки «сьорбай». (більшість обмінних процесів в організмі відбуваються вранці та ввечері).</a:t>
            </a:r>
          </a:p>
          <a:p>
            <a:pPr marL="457200" indent="-457200">
              <a:buAutoNum type="arabicPeriod"/>
            </a:pPr>
            <a:r>
              <a:rPr lang="uk-UA" sz="2800" dirty="0">
                <a:latin typeface="Times New Roman" panose="02020603050405020304" pitchFamily="18" charset="0"/>
                <a:cs typeface="Times New Roman" panose="02020603050405020304" pitchFamily="18" charset="0"/>
              </a:rPr>
              <a:t>Бережи воду! </a:t>
            </a:r>
            <a:r>
              <a:rPr lang="uk-UA" sz="3200" b="1" dirty="0">
                <a:latin typeface="Times New Roman" panose="02020603050405020304" pitchFamily="18" charset="0"/>
                <a:cs typeface="Times New Roman" panose="02020603050405020304" pitchFamily="18" charset="0"/>
              </a:rPr>
              <a:t>Пий потрохи але часто</a:t>
            </a:r>
            <a:r>
              <a:rPr lang="uk-UA" sz="2800" dirty="0">
                <a:latin typeface="Times New Roman" panose="02020603050405020304" pitchFamily="18" charset="0"/>
                <a:cs typeface="Times New Roman" panose="02020603050405020304" pitchFamily="18" charset="0"/>
              </a:rPr>
              <a:t>. 1-2 ковтки з інтервалом 15-20хв. (випив залпом пів літри – через 1-2 год </a:t>
            </a:r>
            <a:r>
              <a:rPr lang="uk-UA" sz="2800" dirty="0" err="1">
                <a:latin typeface="Times New Roman" panose="02020603050405020304" pitchFamily="18" charset="0"/>
                <a:cs typeface="Times New Roman" panose="02020603050405020304" pitchFamily="18" charset="0"/>
              </a:rPr>
              <a:t>випісяв</a:t>
            </a:r>
            <a:r>
              <a:rPr lang="uk-UA" sz="2800" dirty="0">
                <a:latin typeface="Times New Roman" panose="02020603050405020304" pitchFamily="18" charset="0"/>
                <a:cs typeface="Times New Roman" panose="02020603050405020304" pitchFamily="18" charset="0"/>
              </a:rPr>
              <a:t>, як зайве…)</a:t>
            </a:r>
          </a:p>
          <a:p>
            <a:pPr marL="457200" indent="-457200">
              <a:buAutoNum type="arabicPeriod"/>
            </a:pPr>
            <a:r>
              <a:rPr lang="uk-UA" sz="3200" b="1" dirty="0">
                <a:latin typeface="Times New Roman" panose="02020603050405020304" pitchFamily="18" charset="0"/>
                <a:cs typeface="Times New Roman" panose="02020603050405020304" pitchFamily="18" charset="0"/>
              </a:rPr>
              <a:t>Охолоджуй вузлові ділянки </a:t>
            </a:r>
            <a:r>
              <a:rPr lang="uk-UA" sz="2800" dirty="0">
                <a:latin typeface="Times New Roman" panose="02020603050405020304" pitchFamily="18" charset="0"/>
                <a:cs typeface="Times New Roman" panose="02020603050405020304" pitchFamily="18" charset="0"/>
              </a:rPr>
              <a:t>(шия, пахви, пах). Якщо маєш ТЕХНІЧНУ воду змочи одяг цих ділянок. Вода при випаровуванні охолоджує кров та зменшує потовиділення.</a:t>
            </a:r>
          </a:p>
          <a:p>
            <a:pPr marL="457200" indent="-457200">
              <a:buAutoNum type="arabicPeriod"/>
            </a:pPr>
            <a:r>
              <a:rPr lang="uk-UA" sz="2800" dirty="0">
                <a:latin typeface="Times New Roman" panose="02020603050405020304" pitchFamily="18" charset="0"/>
                <a:cs typeface="Times New Roman" panose="02020603050405020304" pitchFamily="18" charset="0"/>
              </a:rPr>
              <a:t>Не хекай… дихання ротом провокує сильне випаровування і пересихання слизової оболонки ротової порожнини. </a:t>
            </a:r>
            <a:r>
              <a:rPr lang="uk-UA" sz="3200" b="1" dirty="0">
                <a:latin typeface="Times New Roman" panose="02020603050405020304" pitchFamily="18" charset="0"/>
                <a:cs typeface="Times New Roman" panose="02020603050405020304" pitchFamily="18" charset="0"/>
              </a:rPr>
              <a:t>Тримай рот закритим</a:t>
            </a:r>
            <a:r>
              <a:rPr lang="uk-UA" sz="3200" dirty="0">
                <a:latin typeface="Times New Roman" panose="02020603050405020304" pitchFamily="18" charset="0"/>
                <a:cs typeface="Times New Roman" panose="02020603050405020304" pitchFamily="18" charset="0"/>
              </a:rPr>
              <a:t>!</a:t>
            </a:r>
          </a:p>
          <a:p>
            <a:pPr marL="457200" indent="-457200">
              <a:buAutoNum type="arabicPeriod"/>
            </a:pPr>
            <a:r>
              <a:rPr lang="uk-UA" sz="3200" b="1" dirty="0">
                <a:latin typeface="Times New Roman" panose="02020603050405020304" pitchFamily="18" charset="0"/>
                <a:cs typeface="Times New Roman" panose="02020603050405020304" pitchFamily="18" charset="0"/>
              </a:rPr>
              <a:t>Не пий гаряче і не бухай</a:t>
            </a:r>
            <a:r>
              <a:rPr lang="uk-UA" sz="2800" dirty="0">
                <a:latin typeface="Times New Roman" panose="02020603050405020304" pitchFamily="18" charset="0"/>
                <a:cs typeface="Times New Roman" panose="02020603050405020304" pitchFamily="18" charset="0"/>
              </a:rPr>
              <a:t>. Алкоголь стимулює сечовиділення!</a:t>
            </a:r>
          </a:p>
        </p:txBody>
      </p:sp>
    </p:spTree>
    <p:extLst>
      <p:ext uri="{BB962C8B-B14F-4D97-AF65-F5344CB8AC3E}">
        <p14:creationId xmlns:p14="http://schemas.microsoft.com/office/powerpoint/2010/main" val="395164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085474" y="126369"/>
            <a:ext cx="10000585" cy="523220"/>
          </a:xfrm>
          <a:prstGeom prst="rect">
            <a:avLst/>
          </a:prstGeom>
          <a:noFill/>
          <a:ln w="9525">
            <a:noFill/>
            <a:miter lim="800000"/>
            <a:headEnd/>
            <a:tailEnd/>
          </a:ln>
          <a:effectLst/>
        </p:spPr>
        <p:txBody>
          <a:bodyPr wrap="square">
            <a:spAutoFit/>
          </a:bodyPr>
          <a:lstStyle/>
          <a:p>
            <a:pPr algn="ctr">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ЗНЕВОДНЕННЯ та ГІПОНАТРІЄМІЇ</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2" name="Стрілка: шеврон 21">
            <a:extLst>
              <a:ext uri="{FF2B5EF4-FFF2-40B4-BE49-F238E27FC236}">
                <a16:creationId xmlns:a16="http://schemas.microsoft.com/office/drawing/2014/main" id="{985B619E-39FD-4717-B267-6623BD8923C3}"/>
              </a:ext>
            </a:extLst>
          </p:cNvPr>
          <p:cNvSpPr/>
          <p:nvPr/>
        </p:nvSpPr>
        <p:spPr>
          <a:xfrm rot="5400000">
            <a:off x="6006769" y="491140"/>
            <a:ext cx="523220" cy="656705"/>
          </a:xfrm>
          <a:prstGeom prst="chevron">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
        <p:nvSpPr>
          <p:cNvPr id="3" name="TextBox 2">
            <a:extLst>
              <a:ext uri="{FF2B5EF4-FFF2-40B4-BE49-F238E27FC236}">
                <a16:creationId xmlns:a16="http://schemas.microsoft.com/office/drawing/2014/main" id="{F4C9F67F-17C6-43AD-A4E2-0C43BFFA20A5}"/>
              </a:ext>
            </a:extLst>
          </p:cNvPr>
          <p:cNvSpPr txBox="1"/>
          <p:nvPr/>
        </p:nvSpPr>
        <p:spPr>
          <a:xfrm>
            <a:off x="-4733" y="904708"/>
            <a:ext cx="12180807" cy="6047809"/>
          </a:xfrm>
          <a:prstGeom prst="rect">
            <a:avLst/>
          </a:prstGeom>
          <a:noFill/>
        </p:spPr>
        <p:txBody>
          <a:bodyPr wrap="square" rtlCol="0">
            <a:spAutoFit/>
          </a:bodyPr>
          <a:lstStyle/>
          <a:p>
            <a:pPr algn="ctr"/>
            <a:r>
              <a:rPr lang="uk-UA" sz="2400" dirty="0">
                <a:latin typeface="Times New Roman" panose="02020603050405020304" pitchFamily="18" charset="0"/>
                <a:cs typeface="Times New Roman" panose="02020603050405020304" pitchFamily="18" charset="0"/>
              </a:rPr>
              <a:t>Пий правильно:</a:t>
            </a:r>
          </a:p>
          <a:p>
            <a:r>
              <a:rPr lang="uk-UA" sz="2400" dirty="0">
                <a:latin typeface="Times New Roman" panose="02020603050405020304" pitchFamily="18" charset="0"/>
                <a:cs typeface="Times New Roman" panose="02020603050405020304" pitchFamily="18" charset="0"/>
              </a:rPr>
              <a:t>1.Найкращим вибором є електроліти: можна знайти в іноземних «</a:t>
            </a:r>
            <a:r>
              <a:rPr lang="uk-UA" sz="2400" dirty="0" err="1">
                <a:latin typeface="Times New Roman" panose="02020603050405020304" pitchFamily="18" charset="0"/>
                <a:cs typeface="Times New Roman" panose="02020603050405020304" pitchFamily="18" charset="0"/>
              </a:rPr>
              <a:t>сух</a:t>
            </a:r>
            <a:r>
              <a:rPr lang="uk-UA" sz="2400" dirty="0">
                <a:latin typeface="Times New Roman" panose="02020603050405020304" pitchFamily="18" charset="0"/>
                <a:cs typeface="Times New Roman" panose="02020603050405020304" pitchFamily="18" charset="0"/>
              </a:rPr>
              <a:t>-пайках» або в аптеці – вибір колосальний.</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2. Мінеральна водичка – теж</a:t>
            </a:r>
          </a:p>
          <a:p>
            <a:r>
              <a:rPr lang="uk-UA" sz="2400" dirty="0">
                <a:latin typeface="Times New Roman" panose="02020603050405020304" pitchFamily="18" charset="0"/>
                <a:cs typeface="Times New Roman" panose="02020603050405020304" pitchFamily="18" charset="0"/>
              </a:rPr>
              <a:t> добре.</a:t>
            </a: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pPr>
              <a:spcAft>
                <a:spcPts val="1800"/>
              </a:spcAft>
            </a:pPr>
            <a:r>
              <a:rPr lang="uk-UA" sz="2400" dirty="0">
                <a:latin typeface="Times New Roman" panose="02020603050405020304" pitchFamily="18" charset="0"/>
                <a:cs typeface="Times New Roman" panose="02020603050405020304" pitchFamily="18" charset="0"/>
              </a:rPr>
              <a:t>						3. Звичайна вода – якщо іншої нема…</a:t>
            </a:r>
          </a:p>
          <a:p>
            <a:pPr algn="ctr"/>
            <a:r>
              <a:rPr lang="uk-UA" sz="2400" dirty="0">
                <a:latin typeface="Times New Roman" panose="02020603050405020304" pitchFamily="18" charset="0"/>
                <a:cs typeface="Times New Roman" panose="02020603050405020304" pitchFamily="18" charset="0"/>
              </a:rPr>
              <a:t> </a:t>
            </a:r>
            <a:r>
              <a:rPr lang="uk-UA" sz="2800" dirty="0">
                <a:latin typeface="Times New Roman" panose="02020603050405020304" pitchFamily="18" charset="0"/>
                <a:cs typeface="Times New Roman" panose="02020603050405020304" pitchFamily="18" charset="0"/>
              </a:rPr>
              <a:t>ПАМ’ЯТАЙ: кацап від сонечка коханого теж «тече» тож якщо ти живчик натягнути йому </a:t>
            </a:r>
            <a:r>
              <a:rPr lang="uk-UA" sz="2800" dirty="0" err="1">
                <a:latin typeface="Times New Roman" panose="02020603050405020304" pitchFamily="18" charset="0"/>
                <a:cs typeface="Times New Roman" panose="02020603050405020304" pitchFamily="18" charset="0"/>
              </a:rPr>
              <a:t>звіздюлєй</a:t>
            </a:r>
            <a:r>
              <a:rPr lang="uk-UA" sz="2800" dirty="0">
                <a:latin typeface="Times New Roman" panose="02020603050405020304" pitchFamily="18" charset="0"/>
                <a:cs typeface="Times New Roman" panose="02020603050405020304" pitchFamily="18" charset="0"/>
              </a:rPr>
              <a:t> буде значно легше! А він </a:t>
            </a:r>
            <a:r>
              <a:rPr lang="uk-UA" sz="2800" dirty="0" err="1">
                <a:latin typeface="Times New Roman" panose="02020603050405020304" pitchFamily="18" charset="0"/>
                <a:cs typeface="Times New Roman" panose="02020603050405020304" pitchFamily="18" charset="0"/>
              </a:rPr>
              <a:t>полюбе</a:t>
            </a:r>
            <a:r>
              <a:rPr lang="uk-UA" sz="2800" dirty="0">
                <a:latin typeface="Times New Roman" panose="02020603050405020304" pitchFamily="18" charset="0"/>
                <a:cs typeface="Times New Roman" panose="02020603050405020304" pitchFamily="18" charset="0"/>
              </a:rPr>
              <a:t> розтане, бо «бурят» недооцінює умови УКРАЇНСЬКОГО степу в спеку…</a:t>
            </a:r>
            <a:endParaRPr lang="uk-UA"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2EB75AA3-F693-4808-A985-7A26EF3217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5609" y="1642323"/>
            <a:ext cx="1914792" cy="1009791"/>
          </a:xfrm>
          <a:prstGeom prst="rect">
            <a:avLst/>
          </a:prstGeom>
        </p:spPr>
      </p:pic>
      <p:pic>
        <p:nvPicPr>
          <p:cNvPr id="15" name="Рисунок 14">
            <a:extLst>
              <a:ext uri="{FF2B5EF4-FFF2-40B4-BE49-F238E27FC236}">
                <a16:creationId xmlns:a16="http://schemas.microsoft.com/office/drawing/2014/main" id="{8D383D23-5FE1-4E1B-8C9A-D64C585EDF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45211" y="3110277"/>
            <a:ext cx="2057687" cy="1105054"/>
          </a:xfrm>
          <a:prstGeom prst="rect">
            <a:avLst/>
          </a:prstGeom>
        </p:spPr>
      </p:pic>
      <p:pic>
        <p:nvPicPr>
          <p:cNvPr id="18" name="Рисунок 17">
            <a:extLst>
              <a:ext uri="{FF2B5EF4-FFF2-40B4-BE49-F238E27FC236}">
                <a16:creationId xmlns:a16="http://schemas.microsoft.com/office/drawing/2014/main" id="{EEE72BAA-377A-4FC3-A173-C8E3CC6007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8425" y="1642323"/>
            <a:ext cx="1857634" cy="1467954"/>
          </a:xfrm>
          <a:prstGeom prst="rect">
            <a:avLst/>
          </a:prstGeom>
        </p:spPr>
      </p:pic>
      <p:pic>
        <p:nvPicPr>
          <p:cNvPr id="20" name="Рисунок 19">
            <a:extLst>
              <a:ext uri="{FF2B5EF4-FFF2-40B4-BE49-F238E27FC236}">
                <a16:creationId xmlns:a16="http://schemas.microsoft.com/office/drawing/2014/main" id="{16AFCA20-2192-4761-A3F4-7C9F8D3310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3376" y="1645502"/>
            <a:ext cx="1047896" cy="1733792"/>
          </a:xfrm>
          <a:prstGeom prst="rect">
            <a:avLst/>
          </a:prstGeom>
        </p:spPr>
      </p:pic>
      <p:pic>
        <p:nvPicPr>
          <p:cNvPr id="23" name="Рисунок 22">
            <a:extLst>
              <a:ext uri="{FF2B5EF4-FFF2-40B4-BE49-F238E27FC236}">
                <a16:creationId xmlns:a16="http://schemas.microsoft.com/office/drawing/2014/main" id="{E5BF1DA8-E360-49C8-92A6-D5981C7457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38510" y="1625446"/>
            <a:ext cx="1047896" cy="1871131"/>
          </a:xfrm>
          <a:prstGeom prst="rect">
            <a:avLst/>
          </a:prstGeom>
        </p:spPr>
      </p:pic>
      <p:pic>
        <p:nvPicPr>
          <p:cNvPr id="25" name="Рисунок 24">
            <a:extLst>
              <a:ext uri="{FF2B5EF4-FFF2-40B4-BE49-F238E27FC236}">
                <a16:creationId xmlns:a16="http://schemas.microsoft.com/office/drawing/2014/main" id="{2BB04BDC-F5B1-45A8-91E4-45DC041AFF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737474" y="2936367"/>
            <a:ext cx="371527" cy="1790950"/>
          </a:xfrm>
          <a:prstGeom prst="rect">
            <a:avLst/>
          </a:prstGeom>
        </p:spPr>
      </p:pic>
      <p:pic>
        <p:nvPicPr>
          <p:cNvPr id="27" name="Рисунок 26">
            <a:extLst>
              <a:ext uri="{FF2B5EF4-FFF2-40B4-BE49-F238E27FC236}">
                <a16:creationId xmlns:a16="http://schemas.microsoft.com/office/drawing/2014/main" id="{2ECF81E0-250A-4B23-843A-8873AFBEDEB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79527" y="1783790"/>
            <a:ext cx="1619476" cy="1247949"/>
          </a:xfrm>
          <a:prstGeom prst="rect">
            <a:avLst/>
          </a:prstGeom>
        </p:spPr>
      </p:pic>
      <p:pic>
        <p:nvPicPr>
          <p:cNvPr id="29" name="Рисунок 28">
            <a:extLst>
              <a:ext uri="{FF2B5EF4-FFF2-40B4-BE49-F238E27FC236}">
                <a16:creationId xmlns:a16="http://schemas.microsoft.com/office/drawing/2014/main" id="{AFD48C01-38DA-40FC-817A-894E93F9214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36434" y="3110277"/>
            <a:ext cx="733968" cy="1467936"/>
          </a:xfrm>
          <a:prstGeom prst="rect">
            <a:avLst/>
          </a:prstGeom>
        </p:spPr>
      </p:pic>
      <p:pic>
        <p:nvPicPr>
          <p:cNvPr id="9" name="Рисунок 8">
            <a:extLst>
              <a:ext uri="{FF2B5EF4-FFF2-40B4-BE49-F238E27FC236}">
                <a16:creationId xmlns:a16="http://schemas.microsoft.com/office/drawing/2014/main" id="{7F3BB903-EDAE-4BC6-A8C3-EAC8393E461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83831" y="1669625"/>
            <a:ext cx="2181529" cy="1457528"/>
          </a:xfrm>
          <a:prstGeom prst="rect">
            <a:avLst/>
          </a:prstGeom>
        </p:spPr>
      </p:pic>
      <p:pic>
        <p:nvPicPr>
          <p:cNvPr id="31" name="Рисунок 30">
            <a:extLst>
              <a:ext uri="{FF2B5EF4-FFF2-40B4-BE49-F238E27FC236}">
                <a16:creationId xmlns:a16="http://schemas.microsoft.com/office/drawing/2014/main" id="{EAAA0CAC-D954-4EA9-B2D4-10C4C7FD874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4969" y="3127153"/>
            <a:ext cx="590632" cy="2089830"/>
          </a:xfrm>
          <a:prstGeom prst="rect">
            <a:avLst/>
          </a:prstGeom>
        </p:spPr>
      </p:pic>
      <p:pic>
        <p:nvPicPr>
          <p:cNvPr id="33" name="Рисунок 32">
            <a:extLst>
              <a:ext uri="{FF2B5EF4-FFF2-40B4-BE49-F238E27FC236}">
                <a16:creationId xmlns:a16="http://schemas.microsoft.com/office/drawing/2014/main" id="{8632FFAA-9E96-4DD7-8E9A-91E3949EFF0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627891" y="2749682"/>
            <a:ext cx="702766" cy="2421860"/>
          </a:xfrm>
          <a:prstGeom prst="rect">
            <a:avLst/>
          </a:prstGeom>
        </p:spPr>
      </p:pic>
      <p:pic>
        <p:nvPicPr>
          <p:cNvPr id="35" name="Рисунок 34">
            <a:extLst>
              <a:ext uri="{FF2B5EF4-FFF2-40B4-BE49-F238E27FC236}">
                <a16:creationId xmlns:a16="http://schemas.microsoft.com/office/drawing/2014/main" id="{1DD547C6-0C0D-4750-9BA3-1D8960D3C23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30376" y="2749682"/>
            <a:ext cx="657317" cy="2472455"/>
          </a:xfrm>
          <a:prstGeom prst="rect">
            <a:avLst/>
          </a:prstGeom>
        </p:spPr>
      </p:pic>
      <p:pic>
        <p:nvPicPr>
          <p:cNvPr id="37" name="Рисунок 36">
            <a:extLst>
              <a:ext uri="{FF2B5EF4-FFF2-40B4-BE49-F238E27FC236}">
                <a16:creationId xmlns:a16="http://schemas.microsoft.com/office/drawing/2014/main" id="{0AE69306-66F5-48BF-8AB6-5986A79EE28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114495" y="2749683"/>
            <a:ext cx="714475" cy="2469762"/>
          </a:xfrm>
          <a:prstGeom prst="rect">
            <a:avLst/>
          </a:prstGeom>
        </p:spPr>
      </p:pic>
      <p:pic>
        <p:nvPicPr>
          <p:cNvPr id="39" name="Рисунок 38">
            <a:extLst>
              <a:ext uri="{FF2B5EF4-FFF2-40B4-BE49-F238E27FC236}">
                <a16:creationId xmlns:a16="http://schemas.microsoft.com/office/drawing/2014/main" id="{FCBA1496-1BA5-42B5-B165-1755F34D9DD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49502" y="2749683"/>
            <a:ext cx="685896" cy="2505425"/>
          </a:xfrm>
          <a:prstGeom prst="rect">
            <a:avLst/>
          </a:prstGeom>
        </p:spPr>
      </p:pic>
      <p:pic>
        <p:nvPicPr>
          <p:cNvPr id="41" name="Рисунок 40">
            <a:extLst>
              <a:ext uri="{FF2B5EF4-FFF2-40B4-BE49-F238E27FC236}">
                <a16:creationId xmlns:a16="http://schemas.microsoft.com/office/drawing/2014/main" id="{DF2D4817-3D3B-49D8-B5A6-381A43DB18B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00896" y="3127153"/>
            <a:ext cx="533474" cy="2127955"/>
          </a:xfrm>
          <a:prstGeom prst="rect">
            <a:avLst/>
          </a:prstGeom>
        </p:spPr>
      </p:pic>
      <p:pic>
        <p:nvPicPr>
          <p:cNvPr id="43" name="Рисунок 42">
            <a:extLst>
              <a:ext uri="{FF2B5EF4-FFF2-40B4-BE49-F238E27FC236}">
                <a16:creationId xmlns:a16="http://schemas.microsoft.com/office/drawing/2014/main" id="{9D06887A-E82F-489C-BE41-012CD6FB120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5400000">
            <a:off x="5129838" y="2480116"/>
            <a:ext cx="1688346" cy="3219638"/>
          </a:xfrm>
          <a:prstGeom prst="rect">
            <a:avLst/>
          </a:prstGeom>
        </p:spPr>
      </p:pic>
    </p:spTree>
    <p:extLst>
      <p:ext uri="{BB962C8B-B14F-4D97-AF65-F5344CB8AC3E}">
        <p14:creationId xmlns:p14="http://schemas.microsoft.com/office/powerpoint/2010/main" val="334727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61644"/>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ЗАХВОРЮВАНЬ ШКІРИ</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59" y="884967"/>
            <a:ext cx="7724032" cy="5832366"/>
          </a:xfrm>
          <a:prstGeom prst="rect">
            <a:avLst/>
          </a:prstGeom>
        </p:spPr>
        <p:txBody>
          <a:bodyPr wrap="square">
            <a:spAutoFit/>
          </a:bodyPr>
          <a:lstStyle/>
          <a:p>
            <a:pPr algn="just" fontAlgn="base"/>
            <a:r>
              <a:rPr lang="uk-UA" sz="2100" dirty="0">
                <a:latin typeface="Times New Roman" panose="02020603050405020304" pitchFamily="18" charset="0"/>
                <a:cs typeface="Times New Roman" panose="02020603050405020304" pitchFamily="18" charset="0"/>
              </a:rPr>
              <a:t> </a:t>
            </a:r>
            <a:endParaRPr lang="ru-RU" sz="2100" dirty="0">
              <a:latin typeface="Times New Roman" panose="02020603050405020304" pitchFamily="18" charset="0"/>
              <a:cs typeface="Times New Roman" panose="02020603050405020304" pitchFamily="18" charset="0"/>
            </a:endParaRPr>
          </a:p>
          <a:p>
            <a:pPr algn="just" fontAlgn="base"/>
            <a:r>
              <a:rPr lang="uk-UA" sz="2200" dirty="0">
                <a:latin typeface="Times New Roman" panose="02020603050405020304" pitchFamily="18" charset="0"/>
                <a:cs typeface="Times New Roman" panose="02020603050405020304" pitchFamily="18" charset="0"/>
              </a:rPr>
              <a:t>    Шкіра людини має складну будову і виконує різноманітні життєві функції. Вона покриває все тіло, захищає тканини, що знаходяться під нею й зберігає органи від синців, ударів і холоду, від бруду й мікробів - збудників різноманітних </a:t>
            </a:r>
            <a:r>
              <a:rPr lang="uk-UA" sz="2200" dirty="0" err="1">
                <a:latin typeface="Times New Roman" panose="02020603050405020304" pitchFamily="18" charset="0"/>
                <a:cs typeface="Times New Roman" panose="02020603050405020304" pitchFamily="18" charset="0"/>
              </a:rPr>
              <a:t>хвороб</a:t>
            </a:r>
            <a:r>
              <a:rPr lang="uk-UA" sz="2200" dirty="0">
                <a:latin typeface="Times New Roman" panose="02020603050405020304" pitchFamily="18" charset="0"/>
                <a:cs typeface="Times New Roman" panose="02020603050405020304" pitchFamily="18" charset="0"/>
              </a:rPr>
              <a:t>.</a:t>
            </a:r>
          </a:p>
          <a:p>
            <a:pPr algn="just" fontAlgn="base"/>
            <a:r>
              <a:rPr lang="uk-UA" sz="2200" dirty="0">
                <a:latin typeface="Times New Roman" panose="02020603050405020304" pitchFamily="18" charset="0"/>
                <a:cs typeface="Times New Roman" panose="02020603050405020304" pitchFamily="18" charset="0"/>
              </a:rPr>
              <a:t>    Однак усі ці функції може виконувати лише здорова, неушкоджена шкіра. Нормальна, здорова шкіра характеризується здібностями самостійно стерилізуватися, тобто зчищати мікроорганізми, які потрапляють на її поверхню. Чиста шкіра гарно протистоїть гнилісним мікроорганізмам, а забруднена, немита шкіра має набагато меншу опірність інфекціям. Забруднена шкіра легко інфікується, особливо в польових умовах; якщо в таких умовах шкіра ретельно не вимита з </a:t>
            </a:r>
            <a:r>
              <a:rPr lang="uk-UA" sz="2200" dirty="0" err="1">
                <a:latin typeface="Times New Roman" panose="02020603050405020304" pitchFamily="18" charset="0"/>
                <a:cs typeface="Times New Roman" panose="02020603050405020304" pitchFamily="18" charset="0"/>
              </a:rPr>
              <a:t>милом</a:t>
            </a:r>
            <a:r>
              <a:rPr lang="uk-UA" sz="2200" dirty="0">
                <a:latin typeface="Times New Roman" panose="02020603050405020304" pitchFamily="18" charset="0"/>
                <a:cs typeface="Times New Roman" panose="02020603050405020304" pitchFamily="18" charset="0"/>
              </a:rPr>
              <a:t>, не витерта сухим рушником, то можливо появлення гнійничкових захворювань. Цьому сприяють і такі порушення вимог особистої гігієни, як несвоєчасна зміна натільної білизни та рушників.</a:t>
            </a:r>
          </a:p>
        </p:txBody>
      </p:sp>
      <p:pic>
        <p:nvPicPr>
          <p:cNvPr id="4" name="Рисунок 3">
            <a:extLst>
              <a:ext uri="{FF2B5EF4-FFF2-40B4-BE49-F238E27FC236}">
                <a16:creationId xmlns:a16="http://schemas.microsoft.com/office/drawing/2014/main" id="{8FAB659B-8318-4414-945E-E05B7D285E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6260" y="1073901"/>
            <a:ext cx="3760742" cy="5410026"/>
          </a:xfrm>
          <a:prstGeom prst="rect">
            <a:avLst/>
          </a:prstGeom>
        </p:spPr>
      </p:pic>
    </p:spTree>
    <p:extLst>
      <p:ext uri="{BB962C8B-B14F-4D97-AF65-F5344CB8AC3E}">
        <p14:creationId xmlns:p14="http://schemas.microsoft.com/office/powerpoint/2010/main" val="1532893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9479"/>
            <a:ext cx="10000585" cy="923330"/>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ЗАХВОРЮВАНЬ ШКІРИ</a:t>
            </a:r>
          </a:p>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ПЕДИКУЛЬОЗ</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86678" y="1094762"/>
            <a:ext cx="11818644" cy="2277547"/>
          </a:xfrm>
          <a:prstGeom prst="rect">
            <a:avLst/>
          </a:prstGeom>
        </p:spPr>
        <p:txBody>
          <a:bodyPr wrap="square">
            <a:spAutoFit/>
          </a:bodyPr>
          <a:lstStyle/>
          <a:p>
            <a:pPr algn="just" fontAlgn="base"/>
            <a:r>
              <a:rPr lang="uk-UA" sz="2200" b="1"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Педикульоз (або вошивість) </a:t>
            </a:r>
            <a:r>
              <a:rPr lang="uk-UA" sz="2000" dirty="0">
                <a:latin typeface="Times New Roman" panose="02020603050405020304" pitchFamily="18" charset="0"/>
                <a:cs typeface="Times New Roman" panose="02020603050405020304" pitchFamily="18" charset="0"/>
              </a:rPr>
              <a:t>є паразитарним захворюванням, яке впливає на шкіру та волосся людини. Відповідно до виду вошей розрізняють головний, </a:t>
            </a:r>
            <a:r>
              <a:rPr lang="uk-UA" sz="2000" dirty="0" err="1">
                <a:latin typeface="Times New Roman" panose="02020603050405020304" pitchFamily="18" charset="0"/>
                <a:cs typeface="Times New Roman" panose="02020603050405020304" pitchFamily="18" charset="0"/>
              </a:rPr>
              <a:t>платяний</a:t>
            </a:r>
            <a:r>
              <a:rPr lang="uk-UA" sz="2000" dirty="0">
                <a:latin typeface="Times New Roman" panose="02020603050405020304" pitchFamily="18" charset="0"/>
                <a:cs typeface="Times New Roman" panose="02020603050405020304" pitchFamily="18" charset="0"/>
              </a:rPr>
              <a:t> і лобковий педикульоз. Воші живляться кров'ю свого господаря, що може викликати неприємні відчуття, такі як свербіж, біль та дискомфорт.</a:t>
            </a:r>
          </a:p>
          <a:p>
            <a:pPr algn="just" fontAlgn="base"/>
            <a:r>
              <a:rPr lang="uk-UA" sz="2000" dirty="0">
                <a:latin typeface="Times New Roman" panose="02020603050405020304" pitchFamily="18" charset="0"/>
                <a:cs typeface="Times New Roman" panose="02020603050405020304" pitchFamily="18" charset="0"/>
              </a:rPr>
              <a:t>    Захворювання на педикульоз спостерігається частіше, коли люди проживають у умовах, в яких складно підтримувати особисту та колективну гігієну (під час військових дій, природних та техногенних катастроф). Воші передаються від людини до людини через контактно-побутові шляхи. Слід зазначити, що </a:t>
            </a:r>
            <a:r>
              <a:rPr lang="ru-RU" sz="2000" dirty="0" err="1">
                <a:latin typeface="Times New Roman" panose="02020603050405020304" pitchFamily="18" charset="0"/>
                <a:cs typeface="Times New Roman" panose="02020603050405020304" pitchFamily="18" charset="0"/>
              </a:rPr>
              <a:t>воші</a:t>
            </a:r>
            <a:r>
              <a:rPr lang="ru-RU" sz="2000" dirty="0">
                <a:latin typeface="Times New Roman" panose="02020603050405020304" pitchFamily="18" charset="0"/>
                <a:cs typeface="Times New Roman" panose="02020603050405020304" pitchFamily="18" charset="0"/>
              </a:rPr>
              <a:t> також </a:t>
            </a:r>
            <a:r>
              <a:rPr lang="ru-RU" sz="2000" dirty="0" err="1">
                <a:latin typeface="Times New Roman" panose="02020603050405020304" pitchFamily="18" charset="0"/>
                <a:cs typeface="Times New Roman" panose="02020603050405020304" pitchFamily="18" charset="0"/>
              </a:rPr>
              <a:t>являються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переносниками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збудників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волинської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гарячки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висипного</a:t>
            </a:r>
            <a:r>
              <a:rPr lang="ru-RU" sz="2000" dirty="0">
                <a:latin typeface="Times New Roman" panose="02020603050405020304" pitchFamily="18" charset="0"/>
                <a:cs typeface="Times New Roman" panose="02020603050405020304" pitchFamily="18" charset="0"/>
              </a:rPr>
              <a:t> та поворотного тифу.</a:t>
            </a:r>
            <a:endParaRPr lang="uk-UA" sz="2000" dirty="0">
              <a:latin typeface="Times New Roman" panose="02020603050405020304" pitchFamily="18" charset="0"/>
              <a:cs typeface="Times New Roman" panose="02020603050405020304" pitchFamily="18" charset="0"/>
            </a:endParaRPr>
          </a:p>
        </p:txBody>
      </p:sp>
      <p:pic>
        <p:nvPicPr>
          <p:cNvPr id="14" name="Рисунок 13"/>
          <p:cNvPicPr/>
          <p:nvPr/>
        </p:nvPicPr>
        <p:blipFill>
          <a:blip r:embed="rId5">
            <a:extLst>
              <a:ext uri="{28A0092B-C50C-407E-A947-70E740481C1C}">
                <a14:useLocalDpi xmlns:a14="http://schemas.microsoft.com/office/drawing/2010/main" val="0"/>
              </a:ext>
            </a:extLst>
          </a:blip>
          <a:srcRect/>
          <a:stretch>
            <a:fillRect/>
          </a:stretch>
        </p:blipFill>
        <p:spPr bwMode="auto">
          <a:xfrm>
            <a:off x="7287491" y="3429000"/>
            <a:ext cx="4634818" cy="2897910"/>
          </a:xfrm>
          <a:prstGeom prst="rect">
            <a:avLst/>
          </a:prstGeom>
          <a:noFill/>
        </p:spPr>
      </p:pic>
      <p:sp>
        <p:nvSpPr>
          <p:cNvPr id="4" name="Прямоугольник 3"/>
          <p:cNvSpPr/>
          <p:nvPr/>
        </p:nvSpPr>
        <p:spPr>
          <a:xfrm>
            <a:off x="269691" y="3772365"/>
            <a:ext cx="6847909" cy="2554545"/>
          </a:xfrm>
          <a:prstGeom prst="rect">
            <a:avLst/>
          </a:prstGeom>
        </p:spPr>
        <p:txBody>
          <a:bodyPr wrap="square">
            <a:spAutoFit/>
          </a:bodyPr>
          <a:lstStyle/>
          <a:p>
            <a:r>
              <a:rPr lang="uk-UA" sz="2000" b="1" dirty="0">
                <a:latin typeface="Times New Roman" panose="02020603050405020304" pitchFamily="18" charset="0"/>
                <a:cs typeface="Times New Roman" panose="02020603050405020304" pitchFamily="18" charset="0"/>
              </a:rPr>
              <a:t>Симптоми </a:t>
            </a:r>
            <a:r>
              <a:rPr lang="uk-UA" sz="2000" b="1" dirty="0" err="1">
                <a:latin typeface="Times New Roman" panose="02020603050405020304" pitchFamily="18" charset="0"/>
                <a:cs typeface="Times New Roman" panose="02020603050405020304" pitchFamily="18" charset="0"/>
              </a:rPr>
              <a:t>педикульозу</a:t>
            </a:r>
            <a:r>
              <a:rPr lang="uk-UA" sz="2000" b="1"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свербіж та дрібні сірувато-блакитні плями на шкірі, розчісування, наявність гнид у волоссі.</a:t>
            </a:r>
          </a:p>
          <a:p>
            <a:r>
              <a:rPr lang="uk-UA" sz="2000" b="1" dirty="0">
                <a:latin typeface="Times New Roman" panose="02020603050405020304" pitchFamily="18" charset="0"/>
                <a:cs typeface="Times New Roman" panose="02020603050405020304" pitchFamily="18" charset="0"/>
              </a:rPr>
              <a:t>Лікування </a:t>
            </a:r>
            <a:r>
              <a:rPr lang="uk-UA" sz="2000" b="1" dirty="0" err="1">
                <a:latin typeface="Times New Roman" panose="02020603050405020304" pitchFamily="18" charset="0"/>
                <a:cs typeface="Times New Roman" panose="02020603050405020304" pitchFamily="18" charset="0"/>
              </a:rPr>
              <a:t>педикульозу</a:t>
            </a:r>
            <a:r>
              <a:rPr lang="uk-UA" sz="2000" b="1"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застосування спеціальних шампунів, </a:t>
            </a:r>
            <a:r>
              <a:rPr lang="uk-UA" sz="2000" dirty="0" err="1">
                <a:latin typeface="Times New Roman" panose="02020603050405020304" pitchFamily="18" charset="0"/>
                <a:cs typeface="Times New Roman" panose="02020603050405020304" pitchFamily="18" charset="0"/>
              </a:rPr>
              <a:t>спреїв</a:t>
            </a:r>
            <a:r>
              <a:rPr lang="uk-UA" sz="2000" dirty="0">
                <a:latin typeface="Times New Roman" panose="02020603050405020304" pitchFamily="18" charset="0"/>
                <a:cs typeface="Times New Roman" panose="02020603050405020304" pitchFamily="18" charset="0"/>
              </a:rPr>
              <a:t>, лосьйонів та термічну обробку одягу. Гоління під нуль (на </a:t>
            </a:r>
            <a:r>
              <a:rPr lang="uk-UA" sz="2000" dirty="0" err="1">
                <a:latin typeface="Times New Roman" panose="02020603050405020304" pitchFamily="18" charset="0"/>
                <a:cs typeface="Times New Roman" panose="02020603050405020304" pitchFamily="18" charset="0"/>
              </a:rPr>
              <a:t>лисо</a:t>
            </a:r>
            <a:r>
              <a:rPr lang="uk-UA" sz="2000" dirty="0">
                <a:latin typeface="Times New Roman" panose="02020603050405020304" pitchFamily="18" charset="0"/>
                <a:cs typeface="Times New Roman" panose="02020603050405020304" pitchFamily="18" charset="0"/>
              </a:rPr>
              <a:t>).</a:t>
            </a:r>
          </a:p>
          <a:p>
            <a:r>
              <a:rPr lang="uk-UA" sz="2000" b="1" dirty="0">
                <a:latin typeface="Times New Roman" panose="02020603050405020304" pitchFamily="18" charset="0"/>
                <a:cs typeface="Times New Roman" panose="02020603050405020304" pitchFamily="18" charset="0"/>
              </a:rPr>
              <a:t>Профілактика: </a:t>
            </a:r>
            <a:r>
              <a:rPr lang="uk-UA" sz="2000" dirty="0">
                <a:latin typeface="Times New Roman" panose="02020603050405020304" pitchFamily="18" charset="0"/>
                <a:cs typeface="Times New Roman" panose="02020603050405020304" pitchFamily="18" charset="0"/>
              </a:rPr>
              <a:t>Коротко голитися, не вдягати чужий одяг та шапки, </a:t>
            </a:r>
            <a:r>
              <a:rPr lang="uk-UA" sz="2000" dirty="0" err="1">
                <a:latin typeface="Times New Roman" panose="02020603050405020304" pitchFamily="18" charset="0"/>
                <a:cs typeface="Times New Roman" panose="02020603050405020304" pitchFamily="18" charset="0"/>
              </a:rPr>
              <a:t>прочесувати</a:t>
            </a:r>
            <a:r>
              <a:rPr lang="uk-UA" sz="2000" dirty="0">
                <a:latin typeface="Times New Roman" panose="02020603050405020304" pitchFamily="18" charset="0"/>
                <a:cs typeface="Times New Roman" panose="02020603050405020304" pitchFamily="18" charset="0"/>
              </a:rPr>
              <a:t> волосся дрібним гребінцем</a:t>
            </a:r>
            <a:endParaRPr lang="en-US" sz="2000" dirty="0"/>
          </a:p>
        </p:txBody>
      </p:sp>
      <p:sp>
        <p:nvSpPr>
          <p:cNvPr id="3" name="TextBox 2">
            <a:extLst>
              <a:ext uri="{FF2B5EF4-FFF2-40B4-BE49-F238E27FC236}">
                <a16:creationId xmlns:a16="http://schemas.microsoft.com/office/drawing/2014/main" id="{0B4693AE-C22D-479B-B053-F8305B29DF55}"/>
              </a:ext>
            </a:extLst>
          </p:cNvPr>
          <p:cNvSpPr txBox="1"/>
          <p:nvPr/>
        </p:nvSpPr>
        <p:spPr>
          <a:xfrm>
            <a:off x="9939647" y="6469189"/>
            <a:ext cx="1009402" cy="369332"/>
          </a:xfrm>
          <a:prstGeom prst="rect">
            <a:avLst/>
          </a:prstGeom>
          <a:noFill/>
        </p:spPr>
        <p:txBody>
          <a:bodyPr wrap="square" rtlCol="0">
            <a:spAutoFit/>
          </a:bodyPr>
          <a:lstStyle/>
          <a:p>
            <a:r>
              <a:rPr lang="uk-UA" dirty="0"/>
              <a:t>ГНИДИ</a:t>
            </a:r>
          </a:p>
        </p:txBody>
      </p:sp>
      <p:cxnSp>
        <p:nvCxnSpPr>
          <p:cNvPr id="6" name="Пряма зі стрілкою 5">
            <a:extLst>
              <a:ext uri="{FF2B5EF4-FFF2-40B4-BE49-F238E27FC236}">
                <a16:creationId xmlns:a16="http://schemas.microsoft.com/office/drawing/2014/main" id="{C187321B-A0AC-4B26-92AA-411CF29BC18E}"/>
              </a:ext>
            </a:extLst>
          </p:cNvPr>
          <p:cNvCxnSpPr>
            <a:cxnSpLocks/>
            <a:stCxn id="3" idx="0"/>
          </p:cNvCxnSpPr>
          <p:nvPr/>
        </p:nvCxnSpPr>
        <p:spPr>
          <a:xfrm flipV="1">
            <a:off x="10444348" y="5522027"/>
            <a:ext cx="77191" cy="94716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6" name="Пряма зі стрілкою 15">
            <a:extLst>
              <a:ext uri="{FF2B5EF4-FFF2-40B4-BE49-F238E27FC236}">
                <a16:creationId xmlns:a16="http://schemas.microsoft.com/office/drawing/2014/main" id="{7CF31F07-7B82-46AF-8BA8-F727008EB1DB}"/>
              </a:ext>
            </a:extLst>
          </p:cNvPr>
          <p:cNvCxnSpPr>
            <a:cxnSpLocks/>
            <a:stCxn id="3" idx="0"/>
          </p:cNvCxnSpPr>
          <p:nvPr/>
        </p:nvCxnSpPr>
        <p:spPr>
          <a:xfrm flipV="1">
            <a:off x="10444348" y="6151419"/>
            <a:ext cx="721668" cy="31777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20" name="Пряма зі стрілкою 19">
            <a:extLst>
              <a:ext uri="{FF2B5EF4-FFF2-40B4-BE49-F238E27FC236}">
                <a16:creationId xmlns:a16="http://schemas.microsoft.com/office/drawing/2014/main" id="{293457BA-6C59-4409-A8B1-78287BD44882}"/>
              </a:ext>
            </a:extLst>
          </p:cNvPr>
          <p:cNvCxnSpPr>
            <a:cxnSpLocks/>
            <a:stCxn id="3" idx="0"/>
          </p:cNvCxnSpPr>
          <p:nvPr/>
        </p:nvCxnSpPr>
        <p:spPr>
          <a:xfrm flipH="1" flipV="1">
            <a:off x="9765246" y="5048447"/>
            <a:ext cx="679102" cy="142074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601697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095707" y="186875"/>
            <a:ext cx="10000585" cy="507831"/>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ЗАХВОРЮВАНЬ ШКІРИ</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44378" y="1077550"/>
            <a:ext cx="8491809" cy="2585323"/>
          </a:xfrm>
          <a:prstGeom prst="rect">
            <a:avLst/>
          </a:prstGeom>
        </p:spPr>
        <p:txBody>
          <a:bodyPr wrap="square">
            <a:spAutoFit/>
          </a:bodyPr>
          <a:lstStyle/>
          <a:p>
            <a:pPr algn="just" fontAlgn="base"/>
            <a:r>
              <a:rPr lang="uk-UA" sz="2200" b="1"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На лінії зіткнення «теплокровних» небагато тож КОМАРІ, КЛІЩІ і інші літаючі та </a:t>
            </a:r>
            <a:r>
              <a:rPr lang="uk-UA" sz="2000" b="1" dirty="0" err="1">
                <a:latin typeface="Times New Roman" panose="02020603050405020304" pitchFamily="18" charset="0"/>
                <a:cs typeface="Times New Roman" panose="02020603050405020304" pitchFamily="18" charset="0"/>
              </a:rPr>
              <a:t>кусаючі</a:t>
            </a:r>
            <a:r>
              <a:rPr lang="uk-UA" sz="2000" b="1" dirty="0">
                <a:latin typeface="Times New Roman" panose="02020603050405020304" pitchFamily="18" charset="0"/>
                <a:cs typeface="Times New Roman" panose="02020603050405020304" pitchFamily="18" charset="0"/>
              </a:rPr>
              <a:t> капець які злі!!!</a:t>
            </a:r>
          </a:p>
          <a:p>
            <a:pPr algn="just" fontAlgn="base"/>
            <a:r>
              <a:rPr lang="uk-UA" sz="2000" b="1" dirty="0">
                <a:latin typeface="Times New Roman" panose="02020603050405020304" pitchFamily="18" charset="0"/>
                <a:cs typeface="Times New Roman" panose="02020603050405020304" pitchFamily="18" charset="0"/>
              </a:rPr>
              <a:t>Тож подбай про засоби захисту!</a:t>
            </a:r>
          </a:p>
          <a:p>
            <a:pPr algn="just" fontAlgn="base"/>
            <a:endParaRPr lang="uk-UA" sz="2000" b="1" dirty="0">
              <a:latin typeface="Times New Roman" panose="02020603050405020304" pitchFamily="18" charset="0"/>
              <a:cs typeface="Times New Roman" panose="02020603050405020304" pitchFamily="18" charset="0"/>
            </a:endParaRPr>
          </a:p>
          <a:p>
            <a:pPr algn="just" fontAlgn="base"/>
            <a:r>
              <a:rPr lang="uk-UA" sz="2000" b="1" dirty="0">
                <a:latin typeface="Times New Roman" panose="02020603050405020304" pitchFamily="18" charset="0"/>
                <a:cs typeface="Times New Roman" panose="02020603050405020304" pitchFamily="18" charset="0"/>
              </a:rPr>
              <a:t>Безвідмовний захисти - москітні сітки… Основна перевага - НІКОЛИ НЕ СКІНЧИТЬСЯ.  			</a:t>
            </a:r>
            <a:r>
              <a:rPr lang="uk-UA" sz="2000" b="1" dirty="0" err="1">
                <a:latin typeface="Times New Roman" panose="02020603050405020304" pitchFamily="18" charset="0"/>
                <a:cs typeface="Times New Roman" panose="02020603050405020304" pitchFamily="18" charset="0"/>
              </a:rPr>
              <a:t>Стильно</a:t>
            </a:r>
            <a:r>
              <a:rPr lang="uk-UA" sz="2000" b="1" dirty="0">
                <a:latin typeface="Times New Roman" panose="02020603050405020304" pitchFamily="18" charset="0"/>
                <a:cs typeface="Times New Roman" panose="02020603050405020304" pitchFamily="18" charset="0"/>
              </a:rPr>
              <a:t>, </a:t>
            </a:r>
            <a:r>
              <a:rPr lang="uk-UA" sz="2000" b="1" dirty="0" err="1">
                <a:latin typeface="Times New Roman" panose="02020603050405020304" pitchFamily="18" charset="0"/>
                <a:cs typeface="Times New Roman" panose="02020603050405020304" pitchFamily="18" charset="0"/>
              </a:rPr>
              <a:t>модно</a:t>
            </a:r>
            <a:r>
              <a:rPr lang="uk-UA" sz="2000" b="1" dirty="0">
                <a:latin typeface="Times New Roman" panose="02020603050405020304" pitchFamily="18" charset="0"/>
                <a:cs typeface="Times New Roman" panose="02020603050405020304" pitchFamily="18" charset="0"/>
              </a:rPr>
              <a:t> , молодіжно!...</a:t>
            </a:r>
          </a:p>
          <a:p>
            <a:pPr algn="just" fontAlgn="base"/>
            <a:endParaRPr lang="uk-UA" sz="2000" b="1" dirty="0">
              <a:latin typeface="Times New Roman" panose="02020603050405020304" pitchFamily="18" charset="0"/>
              <a:cs typeface="Times New Roman" panose="02020603050405020304" pitchFamily="18" charset="0"/>
            </a:endParaRPr>
          </a:p>
          <a:p>
            <a:pPr algn="just" fontAlgn="base"/>
            <a:r>
              <a:rPr lang="uk-UA" sz="2000" b="1" dirty="0">
                <a:latin typeface="Times New Roman" panose="02020603050405020304" pitchFamily="18" charset="0"/>
                <a:cs typeface="Times New Roman" panose="02020603050405020304" pitchFamily="18" charset="0"/>
              </a:rPr>
              <a:t>Репеленти:</a:t>
            </a:r>
            <a:endParaRPr lang="uk-UA"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9428764" y="3750158"/>
            <a:ext cx="2599113" cy="1631216"/>
          </a:xfrm>
          <a:prstGeom prst="rect">
            <a:avLst/>
          </a:prstGeom>
        </p:spPr>
        <p:txBody>
          <a:bodyPr wrap="square">
            <a:spAutoFit/>
          </a:bodyPr>
          <a:lstStyle/>
          <a:p>
            <a:pPr algn="ctr"/>
            <a:r>
              <a:rPr lang="uk-UA" sz="2000" dirty="0">
                <a:latin typeface="Times New Roman" panose="02020603050405020304" pitchFamily="18" charset="0"/>
                <a:cs typeface="Times New Roman" panose="02020603050405020304" pitchFamily="18" charset="0"/>
              </a:rPr>
              <a:t>Маєш </a:t>
            </a:r>
            <a:r>
              <a:rPr lang="uk-UA" sz="2000" dirty="0" err="1">
                <a:latin typeface="Times New Roman" panose="02020603050405020304" pitchFamily="18" charset="0"/>
                <a:cs typeface="Times New Roman" panose="02020603050405020304" pitchFamily="18" charset="0"/>
              </a:rPr>
              <a:t>резетку</a:t>
            </a:r>
            <a:r>
              <a:rPr lang="uk-UA" sz="2000" dirty="0">
                <a:latin typeface="Times New Roman" panose="02020603050405020304" pitchFamily="18" charset="0"/>
                <a:cs typeface="Times New Roman" panose="02020603050405020304" pitchFamily="18" charset="0"/>
              </a:rPr>
              <a:t> тобі вже пощастило, а щоб за ніч тебе не </a:t>
            </a:r>
            <a:r>
              <a:rPr lang="uk-UA" sz="2000" dirty="0" err="1">
                <a:latin typeface="Times New Roman" panose="02020603050405020304" pitchFamily="18" charset="0"/>
                <a:cs typeface="Times New Roman" panose="02020603050405020304" pitchFamily="18" charset="0"/>
              </a:rPr>
              <a:t>зїли</a:t>
            </a:r>
            <a:r>
              <a:rPr lang="uk-UA" sz="2000" dirty="0">
                <a:latin typeface="Times New Roman" panose="02020603050405020304" pitchFamily="18" charset="0"/>
                <a:cs typeface="Times New Roman" panose="02020603050405020304" pitchFamily="18" charset="0"/>
              </a:rPr>
              <a:t> вмикай щось від комах:</a:t>
            </a:r>
            <a:endParaRPr lang="en-US"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FF2FFDE-6AB9-4F19-BA4C-D656DA2576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8487" y="1094762"/>
            <a:ext cx="1857580" cy="2550901"/>
          </a:xfrm>
          <a:prstGeom prst="rect">
            <a:avLst/>
          </a:prstGeom>
        </p:spPr>
      </p:pic>
      <p:pic>
        <p:nvPicPr>
          <p:cNvPr id="7" name="Рисунок 6">
            <a:extLst>
              <a:ext uri="{FF2B5EF4-FFF2-40B4-BE49-F238E27FC236}">
                <a16:creationId xmlns:a16="http://schemas.microsoft.com/office/drawing/2014/main" id="{19B94FDC-B9BA-4E78-93A8-BE89A3B45A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90868" y="1687146"/>
            <a:ext cx="1857581" cy="2045216"/>
          </a:xfrm>
          <a:prstGeom prst="rect">
            <a:avLst/>
          </a:prstGeom>
        </p:spPr>
      </p:pic>
      <p:pic>
        <p:nvPicPr>
          <p:cNvPr id="15" name="Рисунок 14">
            <a:extLst>
              <a:ext uri="{FF2B5EF4-FFF2-40B4-BE49-F238E27FC236}">
                <a16:creationId xmlns:a16="http://schemas.microsoft.com/office/drawing/2014/main" id="{C2BA41A4-718E-450D-9CCF-354A7A27BA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3144" y="3044389"/>
            <a:ext cx="3395310" cy="1858640"/>
          </a:xfrm>
          <a:prstGeom prst="rect">
            <a:avLst/>
          </a:prstGeom>
        </p:spPr>
      </p:pic>
      <p:pic>
        <p:nvPicPr>
          <p:cNvPr id="18" name="Рисунок 17">
            <a:extLst>
              <a:ext uri="{FF2B5EF4-FFF2-40B4-BE49-F238E27FC236}">
                <a16:creationId xmlns:a16="http://schemas.microsoft.com/office/drawing/2014/main" id="{0EFBE2FB-98AC-4BD2-AA3A-A19A1670C0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9902" y="5379946"/>
            <a:ext cx="2151051" cy="1419423"/>
          </a:xfrm>
          <a:prstGeom prst="rect">
            <a:avLst/>
          </a:prstGeom>
        </p:spPr>
      </p:pic>
      <p:sp>
        <p:nvSpPr>
          <p:cNvPr id="19" name="TextBox 18">
            <a:extLst>
              <a:ext uri="{FF2B5EF4-FFF2-40B4-BE49-F238E27FC236}">
                <a16:creationId xmlns:a16="http://schemas.microsoft.com/office/drawing/2014/main" id="{B636A9B3-DC1F-4762-9573-6221462DD3E7}"/>
              </a:ext>
            </a:extLst>
          </p:cNvPr>
          <p:cNvSpPr txBox="1"/>
          <p:nvPr/>
        </p:nvSpPr>
        <p:spPr>
          <a:xfrm>
            <a:off x="6350636" y="3047195"/>
            <a:ext cx="2520809" cy="1631216"/>
          </a:xfrm>
          <a:prstGeom prst="rect">
            <a:avLst/>
          </a:prstGeom>
          <a:noFill/>
        </p:spPr>
        <p:txBody>
          <a:bodyPr wrap="square" rtlCol="0">
            <a:spAutoFit/>
          </a:bodyPr>
          <a:lstStyle/>
          <a:p>
            <a:pPr algn="ctr"/>
            <a:r>
              <a:rPr lang="uk-UA" sz="2000" dirty="0">
                <a:latin typeface="Times New Roman" panose="02020603050405020304" pitchFamily="18" charset="0"/>
                <a:cs typeface="Times New Roman" panose="02020603050405020304" pitchFamily="18" charset="0"/>
              </a:rPr>
              <a:t>Така штука (УФ-лампа) теж працює але трохи місця займає і не </a:t>
            </a:r>
            <a:r>
              <a:rPr lang="uk-UA" sz="2000" dirty="0" err="1">
                <a:latin typeface="Times New Roman" panose="02020603050405020304" pitchFamily="18" charset="0"/>
                <a:cs typeface="Times New Roman" panose="02020603050405020304" pitchFamily="18" charset="0"/>
              </a:rPr>
              <a:t>забудь</a:t>
            </a:r>
            <a:r>
              <a:rPr lang="uk-UA" sz="2000" dirty="0">
                <a:latin typeface="Times New Roman" panose="02020603050405020304" pitchFamily="18" charset="0"/>
                <a:cs typeface="Times New Roman" panose="02020603050405020304" pitchFamily="18" charset="0"/>
              </a:rPr>
              <a:t> зарядити:</a:t>
            </a:r>
          </a:p>
        </p:txBody>
      </p:sp>
      <p:pic>
        <p:nvPicPr>
          <p:cNvPr id="21" name="Рисунок 20">
            <a:extLst>
              <a:ext uri="{FF2B5EF4-FFF2-40B4-BE49-F238E27FC236}">
                <a16:creationId xmlns:a16="http://schemas.microsoft.com/office/drawing/2014/main" id="{909D4764-18E8-48A0-AB96-A4466F567A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66123" y="4697927"/>
            <a:ext cx="1371791" cy="2179589"/>
          </a:xfrm>
          <a:prstGeom prst="rect">
            <a:avLst/>
          </a:prstGeom>
        </p:spPr>
      </p:pic>
      <p:sp>
        <p:nvSpPr>
          <p:cNvPr id="22" name="TextBox 21">
            <a:extLst>
              <a:ext uri="{FF2B5EF4-FFF2-40B4-BE49-F238E27FC236}">
                <a16:creationId xmlns:a16="http://schemas.microsoft.com/office/drawing/2014/main" id="{F4A79386-A96F-4B60-85F5-3CB7F5E6B63B}"/>
              </a:ext>
            </a:extLst>
          </p:cNvPr>
          <p:cNvSpPr txBox="1"/>
          <p:nvPr/>
        </p:nvSpPr>
        <p:spPr>
          <a:xfrm>
            <a:off x="215118" y="4993609"/>
            <a:ext cx="2520793" cy="1631216"/>
          </a:xfrm>
          <a:prstGeom prst="rect">
            <a:avLst/>
          </a:prstGeom>
          <a:noFill/>
        </p:spPr>
        <p:txBody>
          <a:bodyPr wrap="square" rtlCol="0">
            <a:spAutoFit/>
          </a:bodyPr>
          <a:lstStyle/>
          <a:p>
            <a:pPr algn="r"/>
            <a:r>
              <a:rPr lang="uk-UA" sz="2000" dirty="0">
                <a:latin typeface="Times New Roman" panose="02020603050405020304" pitchFamily="18" charset="0"/>
                <a:cs typeface="Times New Roman" panose="02020603050405020304" pitchFamily="18" charset="0"/>
              </a:rPr>
              <a:t>А як хочеш «подиміть» та </a:t>
            </a:r>
            <a:r>
              <a:rPr lang="uk-UA" sz="2000" dirty="0" err="1">
                <a:latin typeface="Times New Roman" panose="02020603050405020304" pitchFamily="18" charset="0"/>
                <a:cs typeface="Times New Roman" panose="02020603050405020304" pitchFamily="18" charset="0"/>
              </a:rPr>
              <a:t>щей</a:t>
            </a:r>
            <a:r>
              <a:rPr lang="uk-UA" sz="2000" dirty="0">
                <a:latin typeface="Times New Roman" panose="02020603050405020304" pitchFamily="18" charset="0"/>
                <a:cs typeface="Times New Roman" panose="02020603050405020304" pitchFamily="18" charset="0"/>
              </a:rPr>
              <a:t> щоб не гризли літаючі і </a:t>
            </a:r>
            <a:r>
              <a:rPr lang="uk-UA" sz="2000" dirty="0" err="1">
                <a:latin typeface="Times New Roman" panose="02020603050405020304" pitchFamily="18" charset="0"/>
                <a:cs typeface="Times New Roman" panose="02020603050405020304" pitchFamily="18" charset="0"/>
              </a:rPr>
              <a:t>повзаючі</a:t>
            </a:r>
            <a:r>
              <a:rPr lang="uk-UA" sz="2000" dirty="0">
                <a:latin typeface="Times New Roman" panose="02020603050405020304" pitchFamily="18" charset="0"/>
                <a:cs typeface="Times New Roman" panose="02020603050405020304" pitchFamily="18" charset="0"/>
              </a:rPr>
              <a:t> запалюй «спіральки»</a:t>
            </a:r>
          </a:p>
        </p:txBody>
      </p:sp>
      <p:pic>
        <p:nvPicPr>
          <p:cNvPr id="24" name="Рисунок 23">
            <a:extLst>
              <a:ext uri="{FF2B5EF4-FFF2-40B4-BE49-F238E27FC236}">
                <a16:creationId xmlns:a16="http://schemas.microsoft.com/office/drawing/2014/main" id="{95066E27-CD99-4C64-B799-58C60410FE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6729" y="5023058"/>
            <a:ext cx="1522416" cy="1757495"/>
          </a:xfrm>
          <a:prstGeom prst="rect">
            <a:avLst/>
          </a:prstGeom>
        </p:spPr>
      </p:pic>
      <p:sp>
        <p:nvSpPr>
          <p:cNvPr id="27" name="TextBox 26">
            <a:extLst>
              <a:ext uri="{FF2B5EF4-FFF2-40B4-BE49-F238E27FC236}">
                <a16:creationId xmlns:a16="http://schemas.microsoft.com/office/drawing/2014/main" id="{4B353D8A-1FC5-4BDA-A1D5-F3DCD41640C3}"/>
              </a:ext>
            </a:extLst>
          </p:cNvPr>
          <p:cNvSpPr txBox="1"/>
          <p:nvPr/>
        </p:nvSpPr>
        <p:spPr>
          <a:xfrm>
            <a:off x="4533632" y="5023058"/>
            <a:ext cx="2350473" cy="646331"/>
          </a:xfrm>
          <a:prstGeom prst="rect">
            <a:avLst/>
          </a:prstGeom>
          <a:noFill/>
        </p:spPr>
        <p:txBody>
          <a:bodyPr wrap="square" rtlCol="0">
            <a:spAutoFit/>
          </a:bodyPr>
          <a:lstStyle/>
          <a:p>
            <a:pPr algn="ctr"/>
            <a:r>
              <a:rPr lang="uk-UA" dirty="0">
                <a:latin typeface="Times New Roman" panose="02020603050405020304" pitchFamily="18" charset="0"/>
                <a:cs typeface="Times New Roman" panose="02020603050405020304" pitchFamily="18" charset="0"/>
              </a:rPr>
              <a:t>Є навіть таке (але </a:t>
            </a:r>
            <a:r>
              <a:rPr lang="uk-UA" dirty="0" err="1">
                <a:latin typeface="Times New Roman" panose="02020603050405020304" pitchFamily="18" charset="0"/>
                <a:cs typeface="Times New Roman" panose="02020603050405020304" pitchFamily="18" charset="0"/>
              </a:rPr>
              <a:t>дрон</a:t>
            </a:r>
            <a:r>
              <a:rPr lang="uk-UA" dirty="0">
                <a:latin typeface="Times New Roman" panose="02020603050405020304" pitchFamily="18" charset="0"/>
                <a:cs typeface="Times New Roman" panose="02020603050405020304" pitchFamily="18" charset="0"/>
              </a:rPr>
              <a:t> бачить світло)</a:t>
            </a:r>
          </a:p>
        </p:txBody>
      </p:sp>
      <p:pic>
        <p:nvPicPr>
          <p:cNvPr id="29" name="Рисунок 28">
            <a:extLst>
              <a:ext uri="{FF2B5EF4-FFF2-40B4-BE49-F238E27FC236}">
                <a16:creationId xmlns:a16="http://schemas.microsoft.com/office/drawing/2014/main" id="{E9D65167-5914-4B10-A7A5-8698820921C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02766" y="5641755"/>
            <a:ext cx="1677953" cy="1358032"/>
          </a:xfrm>
          <a:prstGeom prst="rect">
            <a:avLst/>
          </a:prstGeom>
        </p:spPr>
      </p:pic>
    </p:spTree>
    <p:extLst>
      <p:ext uri="{BB962C8B-B14F-4D97-AF65-F5344CB8AC3E}">
        <p14:creationId xmlns:p14="http://schemas.microsoft.com/office/powerpoint/2010/main" val="3730387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9479"/>
            <a:ext cx="10000585" cy="923330"/>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ЗАХВОРЮВАНЬ ШКІРИ</a:t>
            </a:r>
          </a:p>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МІКОЗ (ГРИБОК) СТОПИ</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60" y="1279927"/>
            <a:ext cx="7714796" cy="5509200"/>
          </a:xfrm>
          <a:prstGeom prst="rect">
            <a:avLst/>
          </a:prstGeom>
        </p:spPr>
        <p:txBody>
          <a:bodyPr wrap="square">
            <a:spAutoFit/>
          </a:bodyPr>
          <a:lstStyle/>
          <a:p>
            <a:pPr algn="just" fontAlgn="base"/>
            <a:r>
              <a:rPr lang="uk-UA" sz="2200" dirty="0">
                <a:latin typeface="Times New Roman" panose="02020603050405020304" pitchFamily="18" charset="0"/>
                <a:cs typeface="Times New Roman" panose="02020603050405020304" pitchFamily="18" charset="0"/>
              </a:rPr>
              <a:t>    </a:t>
            </a:r>
            <a:r>
              <a:rPr lang="uk-UA" sz="2200" b="1" dirty="0">
                <a:latin typeface="Times New Roman" panose="02020603050405020304" pitchFamily="18" charset="0"/>
                <a:cs typeface="Times New Roman" panose="02020603050405020304" pitchFamily="18" charset="0"/>
              </a:rPr>
              <a:t>Мікоз</a:t>
            </a:r>
            <a:r>
              <a:rPr lang="uk-UA" sz="2200" dirty="0">
                <a:latin typeface="Times New Roman" panose="02020603050405020304" pitchFamily="18" charset="0"/>
                <a:cs typeface="Times New Roman" panose="02020603050405020304" pitchFamily="18" charset="0"/>
              </a:rPr>
              <a:t> - грибкове захворювання ніг (грибок стопи), яке часто зустрічається в польових умовах, зазвичай вражає </a:t>
            </a:r>
            <a:r>
              <a:rPr lang="uk-UA" sz="2200" dirty="0" err="1">
                <a:latin typeface="Times New Roman" panose="02020603050405020304" pitchFamily="18" charset="0"/>
                <a:cs typeface="Times New Roman" panose="02020603050405020304" pitchFamily="18" charset="0"/>
              </a:rPr>
              <a:t>міжпальцеві</a:t>
            </a:r>
            <a:r>
              <a:rPr lang="uk-UA" sz="2200" dirty="0">
                <a:latin typeface="Times New Roman" panose="02020603050405020304" pitchFamily="18" charset="0"/>
                <a:cs typeface="Times New Roman" panose="02020603050405020304" pitchFamily="18" charset="0"/>
              </a:rPr>
              <a:t> проміжки. Воно може виникнути через недотримання правил особистої гігієни ніг, носіння тісного взуття, тривале перебування в щільному взутті, коли нога потрапляє під вплив вологи або довготривалого переохолодження.</a:t>
            </a:r>
          </a:p>
          <a:p>
            <a:pPr algn="just" fontAlgn="base"/>
            <a:r>
              <a:rPr lang="uk-UA" sz="2200" dirty="0">
                <a:latin typeface="Times New Roman" panose="02020603050405020304" pitchFamily="18" charset="0"/>
                <a:cs typeface="Times New Roman" panose="02020603050405020304" pitchFamily="18" charset="0"/>
              </a:rPr>
              <a:t>    Профілактика: щоденна гігієна ніг. У разі неможливості слід ретельно протирати їх вологими серветками і обробляти антисептиками, а також використовувати протигрибкові мазі та тальк. Важливо своєчасно змінювати шкарпетки на сухі і чисті.</a:t>
            </a:r>
          </a:p>
          <a:p>
            <a:pPr algn="just" fontAlgn="base"/>
            <a:endParaRPr lang="uk-UA" sz="2200" dirty="0">
              <a:latin typeface="Times New Roman" panose="02020603050405020304" pitchFamily="18" charset="0"/>
              <a:cs typeface="Times New Roman" panose="02020603050405020304" pitchFamily="18" charset="0"/>
            </a:endParaRPr>
          </a:p>
          <a:p>
            <a:pPr algn="ctr" fontAlgn="base"/>
            <a:r>
              <a:rPr lang="uk-UA" sz="2200" b="1" dirty="0">
                <a:latin typeface="Times New Roman" panose="02020603050405020304" pitchFamily="18" charset="0"/>
                <a:cs typeface="Times New Roman" panose="02020603050405020304" pitchFamily="18" charset="0"/>
              </a:rPr>
              <a:t>Із досвіду бійців ДШВ </a:t>
            </a:r>
            <a:r>
              <a:rPr lang="uk-UA" sz="2200" b="1" dirty="0" err="1">
                <a:latin typeface="Times New Roman" panose="02020603050405020304" pitchFamily="18" charset="0"/>
                <a:cs typeface="Times New Roman" panose="02020603050405020304" pitchFamily="18" charset="0"/>
              </a:rPr>
              <a:t>ефктивно</a:t>
            </a:r>
            <a:r>
              <a:rPr lang="uk-UA" sz="2200" b="1" dirty="0">
                <a:latin typeface="Times New Roman" panose="02020603050405020304" pitchFamily="18" charset="0"/>
                <a:cs typeface="Times New Roman" panose="02020603050405020304" pitchFamily="18" charset="0"/>
              </a:rPr>
              <a:t> себе зарекомендував лікарський засіб «</a:t>
            </a:r>
            <a:r>
              <a:rPr lang="uk-UA" sz="2200" b="1" dirty="0" err="1">
                <a:latin typeface="Times New Roman" panose="02020603050405020304" pitchFamily="18" charset="0"/>
                <a:cs typeface="Times New Roman" panose="02020603050405020304" pitchFamily="18" charset="0"/>
              </a:rPr>
              <a:t>Квасци</a:t>
            </a:r>
            <a:r>
              <a:rPr lang="uk-UA" sz="2200" b="1" dirty="0">
                <a:latin typeface="Times New Roman" panose="02020603050405020304" pitchFamily="18" charset="0"/>
                <a:cs typeface="Times New Roman" panose="02020603050405020304" pitchFamily="18" charset="0"/>
              </a:rPr>
              <a:t> </a:t>
            </a:r>
            <a:r>
              <a:rPr lang="uk-UA" sz="2200" b="1" dirty="0" err="1">
                <a:latin typeface="Times New Roman" panose="02020603050405020304" pitchFamily="18" charset="0"/>
                <a:cs typeface="Times New Roman" panose="02020603050405020304" pitchFamily="18" charset="0"/>
              </a:rPr>
              <a:t>алюмокалійові</a:t>
            </a:r>
            <a:r>
              <a:rPr lang="uk-UA" sz="2200" b="1" dirty="0">
                <a:latin typeface="Times New Roman" panose="02020603050405020304" pitchFamily="18" charset="0"/>
                <a:cs typeface="Times New Roman" panose="02020603050405020304" pitchFamily="18" charset="0"/>
              </a:rPr>
              <a:t>».</a:t>
            </a:r>
            <a:endParaRPr lang="uk-UA" sz="2200" b="1" dirty="0">
              <a:solidFill>
                <a:srgbClr val="FF0000"/>
              </a:solidFill>
              <a:latin typeface="Times New Roman" panose="02020603050405020304" pitchFamily="18" charset="0"/>
              <a:cs typeface="Times New Roman" panose="02020603050405020304" pitchFamily="18" charset="0"/>
            </a:endParaRPr>
          </a:p>
          <a:p>
            <a:pPr algn="just" fontAlgn="base"/>
            <a:endParaRPr lang="uk-UA" sz="22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rcRect r="42405"/>
          <a:stretch/>
        </p:blipFill>
        <p:spPr>
          <a:xfrm>
            <a:off x="8147052" y="1183177"/>
            <a:ext cx="3186926" cy="3348260"/>
          </a:xfrm>
          <a:prstGeom prst="rect">
            <a:avLst/>
          </a:prstGeom>
        </p:spPr>
      </p:pic>
      <p:pic>
        <p:nvPicPr>
          <p:cNvPr id="4" name="Рисунок 3">
            <a:extLst>
              <a:ext uri="{FF2B5EF4-FFF2-40B4-BE49-F238E27FC236}">
                <a16:creationId xmlns:a16="http://schemas.microsoft.com/office/drawing/2014/main" id="{FCD908CD-7610-A4B8-3F35-916CA9E87E22}"/>
              </a:ext>
            </a:extLst>
          </p:cNvPr>
          <p:cNvPicPr>
            <a:picLocks noChangeAspect="1"/>
          </p:cNvPicPr>
          <p:nvPr/>
        </p:nvPicPr>
        <p:blipFill rotWithShape="1">
          <a:blip r:embed="rId6">
            <a:extLst>
              <a:ext uri="{28A0092B-C50C-407E-A947-70E740481C1C}">
                <a14:useLocalDpi xmlns:a14="http://schemas.microsoft.com/office/drawing/2010/main" val="0"/>
              </a:ext>
            </a:extLst>
          </a:blip>
          <a:srcRect l="19444" t="13496" r="20156" b="13620"/>
          <a:stretch/>
        </p:blipFill>
        <p:spPr>
          <a:xfrm>
            <a:off x="9516172" y="3603609"/>
            <a:ext cx="2225041" cy="2991154"/>
          </a:xfrm>
          <a:prstGeom prst="rect">
            <a:avLst/>
          </a:prstGeom>
        </p:spPr>
      </p:pic>
    </p:spTree>
    <p:extLst>
      <p:ext uri="{BB962C8B-B14F-4D97-AF65-F5344CB8AC3E}">
        <p14:creationId xmlns:p14="http://schemas.microsoft.com/office/powerpoint/2010/main" val="2294748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9479"/>
            <a:ext cx="10000585" cy="923330"/>
          </a:xfrm>
          <a:prstGeom prst="rect">
            <a:avLst/>
          </a:prstGeom>
          <a:noFill/>
          <a:ln w="9525">
            <a:noFill/>
            <a:miter lim="800000"/>
            <a:headEnd/>
            <a:tailEnd/>
          </a:ln>
          <a:effectLst/>
        </p:spPr>
        <p:txBody>
          <a:bodyPr wrap="square">
            <a:spAutoFit/>
          </a:bodyPr>
          <a:lstStyle/>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ПРОФІЛАКТИКА ЗАХВОРЮВАНЬ ШКІРИ</a:t>
            </a:r>
          </a:p>
          <a:p>
            <a:pPr algn="ctr">
              <a:defRPr/>
            </a:pPr>
            <a:r>
              <a:rPr lang="uk-UA" alt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ТРАНШЕЙНА СТОПА</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58" y="1008063"/>
            <a:ext cx="7354578" cy="5355312"/>
          </a:xfrm>
          <a:prstGeom prst="rect">
            <a:avLst/>
          </a:prstGeom>
        </p:spPr>
        <p:txBody>
          <a:bodyPr wrap="square">
            <a:spAutoFit/>
          </a:bodyPr>
          <a:lstStyle/>
          <a:p>
            <a:pPr algn="just" fontAlgn="base"/>
            <a:r>
              <a:rPr lang="uk-UA" sz="2200"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Траншейна стопа</a:t>
            </a:r>
            <a:r>
              <a:rPr lang="uk-UA" sz="2000" dirty="0">
                <a:latin typeface="Times New Roman" panose="02020603050405020304" pitchFamily="18" charset="0"/>
                <a:cs typeface="Times New Roman" panose="02020603050405020304" pitchFamily="18" charset="0"/>
              </a:rPr>
              <a:t>, також відома як окопна або імерсійна стопа — це синдром, що виникає після тривалої дії вологи. Традиційно траншейна стопа пов’язана з дією холодної води, проте може спостерігатися у всіх кліматичних зонах. Синдром зазвичай повільніше розвивається у теплій воді (приблизно за 48 годин), ніж у холодній воді (приблизно через 12 годин). На відміну від обмороження, траншейна стопа виникає при плюсовій температурі, </a:t>
            </a:r>
            <a:r>
              <a:rPr lang="ru-RU" sz="2000" dirty="0">
                <a:latin typeface="Times New Roman" panose="02020603050405020304" pitchFamily="18" charset="0"/>
                <a:cs typeface="Times New Roman" panose="02020603050405020304" pitchFamily="18" charset="0"/>
              </a:rPr>
              <a:t>для </a:t>
            </a:r>
            <a:r>
              <a:rPr lang="ru-RU" sz="2000" dirty="0" err="1">
                <a:latin typeface="Times New Roman" panose="02020603050405020304" pitchFamily="18" charset="0"/>
                <a:cs typeface="Times New Roman" panose="02020603050405020304" pitchFamily="18" charset="0"/>
              </a:rPr>
              <a:t>виникнення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цього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захворювання</a:t>
            </a:r>
            <a:r>
              <a:rPr lang="ru-RU" sz="2000" dirty="0">
                <a:latin typeface="Times New Roman" panose="02020603050405020304" pitchFamily="18" charset="0"/>
                <a:cs typeface="Times New Roman" panose="02020603050405020304" pitchFamily="18" charset="0"/>
              </a:rPr>
              <a:t> температура </a:t>
            </a:r>
            <a:r>
              <a:rPr lang="ru-RU" sz="2000" dirty="0" err="1">
                <a:latin typeface="Times New Roman" panose="02020603050405020304" pitchFamily="18" charset="0"/>
                <a:cs typeface="Times New Roman" panose="02020603050405020304" pitchFamily="18" charset="0"/>
              </a:rPr>
              <a:t>має</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становити</a:t>
            </a:r>
            <a:r>
              <a:rPr lang="ru-RU" sz="2000" dirty="0">
                <a:latin typeface="Times New Roman" panose="02020603050405020304" pitchFamily="18" charset="0"/>
                <a:cs typeface="Times New Roman" panose="02020603050405020304" pitchFamily="18" charset="0"/>
              </a:rPr>
              <a:t> як правило </a:t>
            </a:r>
            <a:r>
              <a:rPr lang="ru-RU" sz="2000" dirty="0" err="1">
                <a:latin typeface="Times New Roman" panose="02020603050405020304" pitchFamily="18" charset="0"/>
                <a:cs typeface="Times New Roman" panose="02020603050405020304" pitchFamily="18" charset="0"/>
              </a:rPr>
              <a:t>від</a:t>
            </a:r>
            <a:r>
              <a:rPr lang="ru-RU" sz="2000" dirty="0">
                <a:latin typeface="Times New Roman" panose="02020603050405020304" pitchFamily="18" charset="0"/>
                <a:cs typeface="Times New Roman" panose="02020603050405020304" pitchFamily="18" charset="0"/>
              </a:rPr>
              <a:t> 0 до 15 °C.</a:t>
            </a:r>
            <a:endParaRPr lang="uk-UA" sz="2000" dirty="0">
              <a:latin typeface="Times New Roman" panose="02020603050405020304" pitchFamily="18" charset="0"/>
              <a:cs typeface="Times New Roman" panose="02020603050405020304" pitchFamily="18" charset="0"/>
            </a:endParaRPr>
          </a:p>
          <a:p>
            <a:pPr algn="just" fontAlgn="base"/>
            <a:r>
              <a:rPr lang="uk-UA" sz="2000" dirty="0">
                <a:latin typeface="Times New Roman" panose="02020603050405020304" pitchFamily="18" charset="0"/>
                <a:cs typeface="Times New Roman" panose="02020603050405020304" pitchFamily="18" charset="0"/>
              </a:rPr>
              <a:t>    До клінічних проявів належить мацерація, найбільш виражена на підошвах. При подальшому впливі вологи розвивається гіперемія, плямистість, біль та набряк стопи, що поступово переходять у пухирі, з’являються виразки.</a:t>
            </a:r>
          </a:p>
          <a:p>
            <a:pPr algn="just" fontAlgn="base"/>
            <a:r>
              <a:rPr lang="uk-UA" sz="2000" dirty="0">
                <a:latin typeface="Times New Roman" panose="02020603050405020304" pitchFamily="18" charset="0"/>
                <a:cs typeface="Times New Roman" panose="02020603050405020304" pitchFamily="18" charset="0"/>
              </a:rPr>
              <a:t>    Найефективніший спосіб профілактики - це усунення причин: ізоляція та осушення траншей та окопів, своєчасна гігієна ніг, просушування та обробки взуття, наявність змінного сухого обробленого взуття, використання водонепроникного взуття.</a:t>
            </a:r>
          </a:p>
        </p:txBody>
      </p:sp>
      <p:pic>
        <p:nvPicPr>
          <p:cNvPr id="3" name="Рисунок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913" y="1732500"/>
            <a:ext cx="4115300" cy="3671486"/>
          </a:xfrm>
          <a:prstGeom prst="rect">
            <a:avLst/>
          </a:prstGeom>
        </p:spPr>
      </p:pic>
    </p:spTree>
    <p:extLst>
      <p:ext uri="{BB962C8B-B14F-4D97-AF65-F5344CB8AC3E}">
        <p14:creationId xmlns:p14="http://schemas.microsoft.com/office/powerpoint/2010/main" val="3234321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1202781" y="19479"/>
            <a:ext cx="10000585" cy="507831"/>
          </a:xfrm>
          <a:prstGeom prst="rect">
            <a:avLst/>
          </a:prstGeom>
          <a:noFill/>
          <a:ln w="9525">
            <a:noFill/>
            <a:miter lim="800000"/>
            <a:headEnd/>
            <a:tailEnd/>
          </a:ln>
          <a:effectLst/>
        </p:spPr>
        <p:txBody>
          <a:bodyPr wrap="square">
            <a:spAutoFit/>
          </a:bodyPr>
          <a:lstStyle/>
          <a:p>
            <a:pPr algn="ctr">
              <a:defRPr/>
            </a:pPr>
            <a:r>
              <a:rPr lang="uk-UA"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Основні гігієнічні засоби</a:t>
            </a:r>
            <a:endParaRPr lang="en-US" sz="27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58" y="1008063"/>
            <a:ext cx="11622702" cy="430887"/>
          </a:xfrm>
          <a:prstGeom prst="rect">
            <a:avLst/>
          </a:prstGeom>
        </p:spPr>
        <p:txBody>
          <a:bodyPr wrap="square">
            <a:spAutoFit/>
          </a:bodyPr>
          <a:lstStyle/>
          <a:p>
            <a:pPr algn="just" fontAlgn="base"/>
            <a:r>
              <a:rPr lang="uk-UA" sz="2200" dirty="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3058" y="991976"/>
            <a:ext cx="11910004" cy="6027291"/>
          </a:xfrm>
          <a:prstGeom prst="rect">
            <a:avLst/>
          </a:prstGeom>
        </p:spPr>
        <p:txBody>
          <a:bodyPr wrap="square">
            <a:spAutoFit/>
          </a:bodyPr>
          <a:lstStyle/>
          <a:p>
            <a:pPr>
              <a:spcAft>
                <a:spcPts val="750"/>
              </a:spcAft>
            </a:pPr>
            <a:r>
              <a:rPr lang="uk-UA" sz="2000"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Вибір гігієнічних засобів залежить від тривалості перебування у польових умовах та особистих потреб. Однак, є декілька основних речей, які повинні бути у вашому рюкзаку:</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Зубна щітка і паста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(туристичний набір в індивідуальному пеналі) </a:t>
            </a: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Мило та антисептики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(антибактеріальні серветки)</a:t>
            </a:r>
            <a:endParaRPr lang="en-US" sz="2000" i="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Маленький рушник та вологі серветки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(БАГАТО вологих серветок, їх можна використовувати у якості туалетного паперу)</a:t>
            </a:r>
            <a:endParaRPr lang="en-US" sz="2000" i="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Бритва та засоби для гоління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(одноразові станки з </a:t>
            </a:r>
            <a:r>
              <a:rPr lang="uk-UA"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гелевою</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смужкою або інше)</a:t>
            </a:r>
            <a:endParaRPr lang="en-US" sz="2000" i="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Засоби для догляду за шкірою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a:t>
            </a:r>
            <a:r>
              <a:rPr lang="uk-UA" sz="2000" i="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з</a:t>
            </a:r>
            <a:r>
              <a:rPr lang="uk-UA" sz="2000" i="1"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воложуючий крем та гігієнічний бальзам для губ)</a:t>
            </a:r>
            <a:endParaRPr lang="en-US" sz="2000" i="1" dirty="0">
              <a:latin typeface="Times New Roman" panose="02020603050405020304" pitchFamily="18" charset="0"/>
              <a:ea typeface="Times New Roman" panose="02020603050405020304" pitchFamily="18" charset="0"/>
              <a:cs typeface="Times New Roman" panose="02020603050405020304" pitchFamily="18" charset="0"/>
            </a:endParaRPr>
          </a:p>
          <a:p>
            <a:pPr lvl="0">
              <a:spcAft>
                <a:spcPts val="0"/>
              </a:spcAft>
              <a:buSzPts val="1000"/>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Спеціальні гігієнічні набори </a:t>
            </a:r>
            <a:r>
              <a:rPr lang="ru-RU"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для </a:t>
            </a:r>
            <a:r>
              <a:rPr lang="ru-RU" sz="2000" b="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польових</a:t>
            </a:r>
            <a:r>
              <a:rPr lang="ru-RU"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умов </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дорожні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набори</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які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містять</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всі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необхідні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гігієнічні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засоби</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в одному герметичному </a:t>
            </a:r>
            <a:r>
              <a:rPr lang="ru-RU" sz="2000" i="1" spc="15" dirty="0" err="1">
                <a:solidFill>
                  <a:srgbClr val="333333"/>
                </a:solidFill>
                <a:latin typeface="Times New Roman" panose="02020603050405020304" pitchFamily="18" charset="0"/>
                <a:ea typeface="Calibri" panose="020F0502020204030204" pitchFamily="34" charset="0"/>
                <a:cs typeface="Times New Roman" panose="02020603050405020304" pitchFamily="18" charset="0"/>
              </a:rPr>
              <a:t>пакеті</a:t>
            </a:r>
            <a:r>
              <a:rPr lang="ru-RU"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a:t>
            </a:r>
            <a:endParaRPr lang="en-US" sz="2000" i="1"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lvl="0">
              <a:spcAft>
                <a:spcPts val="0"/>
              </a:spcAft>
              <a:tabLst>
                <a:tab pos="457200" algn="l"/>
              </a:tabLst>
            </a:pPr>
            <a:r>
              <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Аптечка особистого користування </a:t>
            </a: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((не тактична) до неї можуть </a:t>
            </a:r>
          </a:p>
          <a:p>
            <a:pPr lvl="0">
              <a:spcAft>
                <a:spcPts val="0"/>
              </a:spcAft>
              <a:tabLst>
                <a:tab pos="457200" algn="l"/>
              </a:tabLst>
            </a:pP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входити медикаменти, які необхідні для індивідуального застосування згідно</a:t>
            </a:r>
          </a:p>
          <a:p>
            <a:pPr lvl="0">
              <a:spcAft>
                <a:spcPts val="0"/>
              </a:spcAft>
              <a:tabLst>
                <a:tab pos="457200" algn="l"/>
              </a:tabLst>
            </a:pPr>
            <a:r>
              <a:rPr lang="uk-UA" sz="2000" i="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 історії хвороби бійця)</a:t>
            </a:r>
            <a:endPar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endParaRPr lang="uk-UA" sz="2000" b="1" spc="15" dirty="0">
              <a:solidFill>
                <a:srgbClr val="333333"/>
              </a:solidFill>
              <a:latin typeface="Times New Roman" panose="02020603050405020304" pitchFamily="18" charset="0"/>
              <a:ea typeface="Calibri" panose="020F0502020204030204" pitchFamily="34" charset="0"/>
              <a:cs typeface="Times New Roman" panose="02020603050405020304" pitchFamily="18" charset="0"/>
            </a:endParaRPr>
          </a:p>
          <a:p>
            <a:pPr>
              <a:spcAft>
                <a:spcPts val="400"/>
              </a:spcAft>
            </a:pPr>
            <a:r>
              <a:rPr lang="uk-UA" sz="2400"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b="1"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Гігієнічні засоби потрібно зберігати у спеціальному</a:t>
            </a:r>
          </a:p>
          <a:p>
            <a:pPr>
              <a:spcAft>
                <a:spcPts val="400"/>
              </a:spcAft>
            </a:pPr>
            <a:r>
              <a:rPr lang="uk-UA" sz="2000" b="1"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загальновійськовому підсумку для особистої гігієни,</a:t>
            </a:r>
          </a:p>
          <a:p>
            <a:pPr>
              <a:spcAft>
                <a:spcPts val="400"/>
              </a:spcAft>
            </a:pPr>
            <a:r>
              <a:rPr lang="uk-UA" sz="2000" b="1"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щоб запобігти їх псуванню, впливу факторів </a:t>
            </a:r>
          </a:p>
          <a:p>
            <a:pPr>
              <a:spcAft>
                <a:spcPts val="400"/>
              </a:spcAft>
            </a:pPr>
            <a:r>
              <a:rPr lang="uk-UA" sz="2000" b="1" spc="15"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зовнішнього середовища.</a:t>
            </a:r>
            <a:endParaRPr lang="en-US"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F2D711F4-A688-4DF3-BD65-A9E009DAC1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8116" y="3974771"/>
            <a:ext cx="1491709" cy="2883229"/>
          </a:xfrm>
          <a:prstGeom prst="rect">
            <a:avLst/>
          </a:prstGeom>
        </p:spPr>
      </p:pic>
    </p:spTree>
    <p:extLst>
      <p:ext uri="{BB962C8B-B14F-4D97-AF65-F5344CB8AC3E}">
        <p14:creationId xmlns:p14="http://schemas.microsoft.com/office/powerpoint/2010/main" val="1224171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733"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7" name="Text Box 4"/>
          <p:cNvSpPr txBox="1">
            <a:spLocks noChangeArrowheads="1"/>
          </p:cNvSpPr>
          <p:nvPr/>
        </p:nvSpPr>
        <p:spPr bwMode="auto">
          <a:xfrm>
            <a:off x="989725" y="3182784"/>
            <a:ext cx="10000585" cy="1015663"/>
          </a:xfrm>
          <a:prstGeom prst="rect">
            <a:avLst/>
          </a:prstGeom>
          <a:noFill/>
          <a:ln w="9525">
            <a:noFill/>
            <a:miter lim="800000"/>
            <a:headEnd/>
            <a:tailEnd/>
          </a:ln>
          <a:effectLst/>
        </p:spPr>
        <p:txBody>
          <a:bodyPr wrap="square">
            <a:spAutoFit/>
          </a:bodyPr>
          <a:lstStyle/>
          <a:p>
            <a:pPr algn="ctr">
              <a:defRPr/>
            </a:pPr>
            <a:r>
              <a:rPr lang="uk-UA" altLang="en-US" sz="60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БАЖАЄМО ЗДОРОВ’Я!</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83" name="Рисунок 8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333978" y="58631"/>
            <a:ext cx="814471" cy="851659"/>
          </a:xfrm>
          <a:prstGeom prst="rect">
            <a:avLst/>
          </a:prstGeom>
        </p:spPr>
      </p:pic>
      <p:sp>
        <p:nvSpPr>
          <p:cNvPr id="2" name="Прямокутник 1"/>
          <p:cNvSpPr/>
          <p:nvPr/>
        </p:nvSpPr>
        <p:spPr>
          <a:xfrm>
            <a:off x="173059" y="2004587"/>
            <a:ext cx="11818644" cy="430887"/>
          </a:xfrm>
          <a:prstGeom prst="rect">
            <a:avLst/>
          </a:prstGeom>
        </p:spPr>
        <p:txBody>
          <a:bodyPr wrap="square">
            <a:spAutoFit/>
          </a:bodyPr>
          <a:lstStyle/>
          <a:p>
            <a:pPr algn="just" fontAlgn="base"/>
            <a:r>
              <a:rPr lang="uk-UA" sz="2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84777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14289</TotalTime>
  <Words>2735</Words>
  <Application>Microsoft Office PowerPoint</Application>
  <PresentationFormat>Широкий екран</PresentationFormat>
  <Paragraphs>181</Paragraphs>
  <Slides>21</Slides>
  <Notes>20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21</vt:i4>
      </vt:variant>
    </vt:vector>
  </HeadingPairs>
  <TitlesOfParts>
    <vt:vector size="29" baseType="lpstr">
      <vt:lpstr>Arial</vt:lpstr>
      <vt:lpstr>Arial Black</vt:lpstr>
      <vt:lpstr>Calibri</vt:lpstr>
      <vt:lpstr>Georgia</vt:lpstr>
      <vt:lpstr>Rozetka</vt:lpstr>
      <vt:lpstr>Times New Roman</vt:lpstr>
      <vt:lpstr>Trebuchet MS</vt:lpstr>
      <vt:lpstr>Воздушный поток</vt:lpstr>
      <vt:lpstr>Особиста гігієна військовослужбовців у польових умовах.  Профілактика захворювань, пов’язаних з недотриманням гігієнічних заходів.</vt:lpstr>
      <vt:lpstr>Презентація PowerPoint</vt:lpstr>
      <vt:lpstr>Презентація PowerPoint</vt:lpstr>
      <vt:lpstr>   1. Перед їжею та після відвідування туалету обов’язково мити руки та обробляти  їх дезінфікуючим засобом або застосовувати гігієнічні серветки (вологі серветки в полі то .     2. Дотримуватися правил гігієни під час приготування їжі або споживати консервовану їжу швидкого приготування з військового добового, польового набору продуктів.     3. Систематично митися або користуватися гігієнічними серветками та сухим душем. Носити трекінгові носки,  сучасну термоактивну білизну, тощо).    4. Підтримувати чистоту в місцях загального користування (місця відпочинку, ночівлі, прийому їжі, вбиральні, тощо).    5. Застосовувати засоби особистого захисту такі як медичні рукавички, маски, респіратори, окуляри, протигази. (гумові рукавички обов’язково застосовувати при взаємодопомозі пораненому, бо часто трапляються випадки зараження гепатитом типу А та С, распіратори -  при підозрі у бійця туберкульозу)</vt:lpstr>
      <vt:lpstr>         Основні гігієнічні вимоги до військового одягу, взуття та спорядження:   1. Чистота і сухість: одяг, взуття та спорядження повинні бути, по можливості, чистими та сухими. Волога сприяє переохолодженню, розвитку грибків та інших патогенних мікроорганізмів.    2. Вентиляція: щоб запобігти накопиченню вологи, запахів та бактерій, одяг має бути термоактивним, прошарки одягу вентильовані.    3. Зручність: неправильно припасований одяг та взуття можуть обмежувати рухи, натирати окремі ділянки тіла та спричинювати дискомфорт, що вірогідно призведе до травмування шкіри.    4. Надійність: військовий одяг та взуття мають бути міцними та надійними, щоб забезпечити відповідний захист від травм та пошкоджень.    5. Антибактеріальні властивості: деякі матеріали, з яких виготовляються військовий одяг та взуття мають антибактеріальне покриття, що створює додатковий захист від інфекційних агентів.   Пам’ятай: спека = пітніння = потертості (попрілості) = болить (пече)</vt:lpstr>
      <vt:lpstr>Придбай труси (менше швів = менше потертостей, попрілостей) -   та й інший одяг обирай якісний…. Запобігти потертостям допоможуть:  1. антифракційні сітки (anti-chafe balm) – колготки не тільки для жінок… 2. присипки – дитяча (добре вбирає вологу, але при сильному намоканні може «скочуватись» в грудочки, а це не «ОК»), з крохмалем, спеціальні спортивні пудри. 3. жирні креми – ефективно «змащують» тертя але бруднять одяг… краще силіконові гелі (часто продаються як база під макіяж) – тримаються довше ніж звичайний крем.</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Коломиец</dc:creator>
  <cp:lastModifiedBy>Базалицький</cp:lastModifiedBy>
  <cp:revision>631</cp:revision>
  <cp:lastPrinted>2024-08-16T15:36:05Z</cp:lastPrinted>
  <dcterms:created xsi:type="dcterms:W3CDTF">2017-11-18T15:22:19Z</dcterms:created>
  <dcterms:modified xsi:type="dcterms:W3CDTF">2026-07-06T14:12:36Z</dcterms:modified>
</cp:coreProperties>
</file>