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63" r:id="rId2"/>
    <p:sldId id="264" r:id="rId3"/>
    <p:sldId id="265" r:id="rId4"/>
    <p:sldId id="269" r:id="rId5"/>
    <p:sldId id="266" r:id="rId6"/>
    <p:sldId id="272" r:id="rId7"/>
    <p:sldId id="271" r:id="rId8"/>
    <p:sldId id="274" r:id="rId9"/>
    <p:sldId id="280" r:id="rId10"/>
    <p:sldId id="276" r:id="rId11"/>
    <p:sldId id="277" r:id="rId12"/>
    <p:sldId id="281" r:id="rId13"/>
    <p:sldId id="270" r:id="rId14"/>
    <p:sldId id="282" r:id="rId15"/>
    <p:sldId id="283" r:id="rId16"/>
    <p:sldId id="284" r:id="rId17"/>
    <p:sldId id="285" r:id="rId18"/>
    <p:sldId id="286" r:id="rId19"/>
    <p:sldId id="287" r:id="rId20"/>
    <p:sldId id="288" r:id="rId21"/>
  </p:sldIdLst>
  <p:sldSz cx="12192000" cy="6858000"/>
  <p:notesSz cx="6858000" cy="9144000"/>
  <p:embeddedFontLst>
    <p:embeddedFont>
      <p:font typeface="UAF Sans" panose="020B0604020202020204" charset="-52"/>
      <p:regular r:id="rId22"/>
      <p:bold r:id="rId23"/>
    </p:embeddedFont>
    <p:embeddedFont>
      <p:font typeface="UAF Sans OnBoard Stencil" panose="020B0604020202020204" charset="-52"/>
      <p:regular r:id="rId24"/>
      <p:bold r:id="rId25"/>
    </p:embeddedFont>
    <p:embeddedFont>
      <p:font typeface="UAF Sans SemiBold" panose="020B0604020202020204" charset="-52"/>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3" autoAdjust="0"/>
    <p:restoredTop sz="94660"/>
  </p:normalViewPr>
  <p:slideViewPr>
    <p:cSldViewPr snapToGrid="0">
      <p:cViewPr varScale="1">
        <p:scale>
          <a:sx n="72" d="100"/>
          <a:sy n="72" d="100"/>
        </p:scale>
        <p:origin x="76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F2726EF-AAA8-4A3E-ACC6-C96557D35237}"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984228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2726EF-AAA8-4A3E-ACC6-C96557D35237}"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3241975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2726EF-AAA8-4A3E-ACC6-C96557D35237}"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347080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2726EF-AAA8-4A3E-ACC6-C96557D35237}"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2455689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2726EF-AAA8-4A3E-ACC6-C96557D35237}" type="datetimeFigureOut">
              <a:rPr lang="en-US" smtClean="0"/>
              <a:t>7/20/2026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448158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2726EF-AAA8-4A3E-ACC6-C96557D35237}" type="datetimeFigureOut">
              <a:rPr lang="en-US" smtClean="0"/>
              <a:t>7/20/2026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333156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726EF-AAA8-4A3E-ACC6-C96557D35237}" type="datetimeFigureOut">
              <a:rPr lang="en-US" smtClean="0"/>
              <a:t>7/20/2026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346022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2726EF-AAA8-4A3E-ACC6-C96557D35237}"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1004065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2726EF-AAA8-4A3E-ACC6-C96557D35237}"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259241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2726EF-AAA8-4A3E-ACC6-C96557D35237}"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3204163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2726EF-AAA8-4A3E-ACC6-C96557D35237}"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FAF7C6-98F2-4D8B-A42B-BE96F62C0B55}" type="slidenum">
              <a:rPr lang="en-US" smtClean="0"/>
              <a:t>‹#›</a:t>
            </a:fld>
            <a:endParaRPr lang="en-US"/>
          </a:p>
        </p:txBody>
      </p:sp>
    </p:spTree>
    <p:extLst>
      <p:ext uri="{BB962C8B-B14F-4D97-AF65-F5344CB8AC3E}">
        <p14:creationId xmlns:p14="http://schemas.microsoft.com/office/powerpoint/2010/main" val="735194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UAF Sans" pitchFamily="2" charset="77"/>
              </a:defRPr>
            </a:lvl1pPr>
          </a:lstStyle>
          <a:p>
            <a:fld id="{4F2726EF-AAA8-4A3E-ACC6-C96557D35237}" type="datetimeFigureOut">
              <a:rPr lang="en-US" smtClean="0"/>
              <a:pPr/>
              <a:t>7/20/2026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UAF Sans" pitchFamily="2" charset="77"/>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AF Sans" pitchFamily="2" charset="77"/>
              </a:defRPr>
            </a:lvl1pPr>
          </a:lstStyle>
          <a:p>
            <a:fld id="{B0FAF7C6-98F2-4D8B-A42B-BE96F62C0B55}" type="slidenum">
              <a:rPr lang="en-US" smtClean="0"/>
              <a:pPr/>
              <a:t>‹#›</a:t>
            </a:fld>
            <a:endParaRPr lang="en-US" dirty="0"/>
          </a:p>
        </p:txBody>
      </p:sp>
    </p:spTree>
    <p:extLst>
      <p:ext uri="{BB962C8B-B14F-4D97-AF65-F5344CB8AC3E}">
        <p14:creationId xmlns:p14="http://schemas.microsoft.com/office/powerpoint/2010/main" val="4200678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UAF San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AF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AF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AF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AF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AF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2190" y="970671"/>
            <a:ext cx="8965810" cy="2285291"/>
          </a:xfrm>
        </p:spPr>
        <p:txBody>
          <a:bodyPr>
            <a:normAutofit fontScale="90000"/>
          </a:bodyPr>
          <a:lstStyle/>
          <a:p>
            <a:r>
              <a:rPr lang="uk-UA" sz="7200" b="1" dirty="0">
                <a:latin typeface="UAF Sans OnBoard Stencil" pitchFamily="2" charset="77"/>
                <a:ea typeface="UAF Sans OnBoard Stencil" pitchFamily="2" charset="77"/>
              </a:rPr>
              <a:t>ОСНОВНІ ПРИНЦИПИ </a:t>
            </a:r>
            <a:r>
              <a:rPr lang="en-UA" sz="7200" b="1" dirty="0">
                <a:latin typeface="UAF Sans OnBoard Stencil" pitchFamily="2" charset="77"/>
                <a:ea typeface="UAF Sans OnBoard Stencil" pitchFamily="2" charset="77"/>
              </a:rPr>
              <a:t>ВОГНЕВ</a:t>
            </a:r>
            <a:r>
              <a:rPr lang="uk-UA" sz="7200" b="1" dirty="0">
                <a:latin typeface="UAF Sans OnBoard Stencil" pitchFamily="2" charset="77"/>
                <a:ea typeface="UAF Sans OnBoard Stencil" pitchFamily="2" charset="77"/>
              </a:rPr>
              <a:t>ОЇ</a:t>
            </a:r>
            <a:r>
              <a:rPr lang="en-UA" sz="7200" b="1" dirty="0">
                <a:latin typeface="UAF Sans OnBoard Stencil" pitchFamily="2" charset="77"/>
                <a:ea typeface="UAF Sans OnBoard Stencil" pitchFamily="2" charset="77"/>
              </a:rPr>
              <a:t> ПІДГОТОВК</a:t>
            </a:r>
            <a:r>
              <a:rPr lang="uk-UA" sz="7200" b="1" dirty="0" err="1">
                <a:latin typeface="UAF Sans OnBoard Stencil" pitchFamily="2" charset="77"/>
                <a:ea typeface="UAF Sans OnBoard Stencil" pitchFamily="2" charset="77"/>
              </a:rPr>
              <a:t>И</a:t>
            </a:r>
            <a:endParaRPr lang="en-US" sz="7200" b="1" dirty="0">
              <a:latin typeface="UAF Sans OnBoard Stencil" pitchFamily="2" charset="77"/>
              <a:ea typeface="UAF Sans OnBoard Stencil" pitchFamily="2" charset="77"/>
            </a:endParaRPr>
          </a:p>
        </p:txBody>
      </p:sp>
      <p:sp>
        <p:nvSpPr>
          <p:cNvPr id="3" name="Subtitle 2"/>
          <p:cNvSpPr>
            <a:spLocks noGrp="1"/>
          </p:cNvSpPr>
          <p:nvPr>
            <p:ph type="subTitle" idx="1"/>
          </p:nvPr>
        </p:nvSpPr>
        <p:spPr>
          <a:xfrm>
            <a:off x="1524000" y="4645978"/>
            <a:ext cx="9144000" cy="1655762"/>
          </a:xfrm>
        </p:spPr>
        <p:txBody>
          <a:bodyPr>
            <a:normAutofit/>
          </a:bodyPr>
          <a:lstStyle/>
          <a:p>
            <a:endParaRPr lang="uk-UA" sz="4000" dirty="0">
              <a:ea typeface="UAF Sans" pitchFamily="2" charset="77"/>
            </a:endParaRPr>
          </a:p>
        </p:txBody>
      </p:sp>
    </p:spTree>
    <p:extLst>
      <p:ext uri="{BB962C8B-B14F-4D97-AF65-F5344CB8AC3E}">
        <p14:creationId xmlns:p14="http://schemas.microsoft.com/office/powerpoint/2010/main" val="4080064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3723" y="1264920"/>
            <a:ext cx="10874326" cy="3017520"/>
          </a:xfrm>
        </p:spPr>
        <p:txBody>
          <a:bodyPr>
            <a:normAutofit/>
          </a:bodyPr>
          <a:lstStyle/>
          <a:p>
            <a:r>
              <a:rPr lang="uk-UA" sz="2000" b="1" dirty="0"/>
              <a:t>Мета</a:t>
            </a:r>
            <a:r>
              <a:rPr lang="en-UA" sz="2000" b="1" dirty="0"/>
              <a:t>:</a:t>
            </a:r>
            <a:r>
              <a:rPr lang="en-UA" sz="2000" dirty="0"/>
              <a:t> Провести вогневу підготовку зі стрільби з гвинтівки/автомата.</a:t>
            </a:r>
            <a:endParaRPr lang="uk-UA" sz="2000" dirty="0"/>
          </a:p>
          <a:p>
            <a:pPr marL="0" indent="0">
              <a:buNone/>
            </a:pPr>
            <a:endParaRPr lang="en-UA" sz="2000" dirty="0"/>
          </a:p>
          <a:p>
            <a:pPr marL="0" indent="0">
              <a:buNone/>
            </a:pPr>
            <a:endParaRPr lang="en-UA" sz="2000" dirty="0"/>
          </a:p>
          <a:p>
            <a:r>
              <a:rPr lang="en-UA" sz="2000" b="1" dirty="0"/>
              <a:t>Стандарти:</a:t>
            </a:r>
            <a:r>
              <a:rPr lang="en-UA" sz="2000" dirty="0"/>
              <a:t> Провести інструктаж із заходів безпеки для всього особового складу. Надати короткий огляд різних навчальних вправ (таблиць стрільб) та варіантів вогневого ураження. Застосувати чотири основи влучної стрільби з гвинтівки; правильно виконувати рефлексивну стійку для стрільби та положення готовності до бою для ураження визначених цілей.</a:t>
            </a:r>
          </a:p>
        </p:txBody>
      </p:sp>
    </p:spTree>
    <p:extLst>
      <p:ext uri="{BB962C8B-B14F-4D97-AF65-F5344CB8AC3E}">
        <p14:creationId xmlns:p14="http://schemas.microsoft.com/office/powerpoint/2010/main" val="1848502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905"/>
            <a:ext cx="10515600" cy="1325563"/>
          </a:xfrm>
        </p:spPr>
        <p:txBody>
          <a:bodyPr/>
          <a:lstStyle/>
          <a:p>
            <a:pPr algn="ctr"/>
            <a:r>
              <a:rPr lang="en-UA" b="1" dirty="0">
                <a:ea typeface="UAF Sans" pitchFamily="2" charset="77"/>
              </a:rPr>
              <a:t>Інструктаж із заходів безпеки</a:t>
            </a:r>
            <a:endParaRPr lang="en-US" b="1" dirty="0">
              <a:ea typeface="UAF Sans" pitchFamily="2" charset="77"/>
            </a:endParaRPr>
          </a:p>
        </p:txBody>
      </p:sp>
      <p:sp>
        <p:nvSpPr>
          <p:cNvPr id="3" name="Content Placeholder 2"/>
          <p:cNvSpPr>
            <a:spLocks noGrp="1"/>
          </p:cNvSpPr>
          <p:nvPr>
            <p:ph idx="1"/>
          </p:nvPr>
        </p:nvSpPr>
        <p:spPr>
          <a:xfrm>
            <a:off x="731520" y="1364566"/>
            <a:ext cx="10820400" cy="5493434"/>
          </a:xfrm>
        </p:spPr>
        <p:txBody>
          <a:bodyPr>
            <a:normAutofit fontScale="40000" lnSpcReduction="20000"/>
          </a:bodyPr>
          <a:lstStyle/>
          <a:p>
            <a:r>
              <a:rPr lang="en-UA" b="1" dirty="0"/>
              <a:t>Безпека на стрільбищі:</a:t>
            </a:r>
            <a:endParaRPr lang="en-UA" dirty="0"/>
          </a:p>
          <a:p>
            <a:pPr lvl="0"/>
            <a:r>
              <a:rPr lang="en-UA" dirty="0"/>
              <a:t>Кожен присутній є відповідальним за безпеку на стрільбищі (Everyone is a range safety).</a:t>
            </a:r>
          </a:p>
          <a:p>
            <a:pPr lvl="0"/>
            <a:r>
              <a:rPr lang="en-UA" dirty="0"/>
              <a:t>Команда «Стій! Припинити вогонь!» (Cease Fire).</a:t>
            </a:r>
          </a:p>
          <a:p>
            <a:pPr lvl="0"/>
            <a:r>
              <a:rPr lang="en-UA" dirty="0"/>
              <a:t>Обов'язки спостерігачів за напрямками (Lane Watcher duties).</a:t>
            </a:r>
          </a:p>
          <a:p>
            <a:r>
              <a:rPr lang="en-UA" b="1" dirty="0"/>
              <a:t>Невідкладні медичні стани:</a:t>
            </a:r>
            <a:endParaRPr lang="en-UA" dirty="0"/>
          </a:p>
          <a:p>
            <a:pPr lvl="0"/>
            <a:r>
              <a:rPr lang="en-UA" dirty="0"/>
              <a:t>Наявність аптечки бойового медика (CLS Bag) на місці з кваліфікованим персоналом CLS.</a:t>
            </a:r>
          </a:p>
          <a:p>
            <a:pPr lvl="0"/>
            <a:r>
              <a:rPr lang="en-UA" dirty="0"/>
              <a:t>Евакуація (EVAC) до медичного закладу 3-го рівня (Role 3) з використанням нетактивного транспорту (NTV).</a:t>
            </a:r>
          </a:p>
          <a:p>
            <a:pPr lvl="0"/>
            <a:r>
              <a:rPr lang="en-UA" dirty="0"/>
              <a:t>Використання зв'язку з вишкою (Tower COMMS) та радіостанцій MBITR для зв'язку з Об'єднаним центром управління операціями (JDOC) або Role 3.</a:t>
            </a:r>
          </a:p>
          <a:p>
            <a:r>
              <a:rPr lang="en-UA" b="1" dirty="0"/>
              <a:t>Погодні умови:</a:t>
            </a:r>
            <a:endParaRPr lang="en-UA" dirty="0"/>
          </a:p>
          <a:p>
            <a:pPr lvl="0"/>
            <a:r>
              <a:rPr lang="en-UA" dirty="0"/>
              <a:t>Запиленість: рішення про продовження приймається залежно від фактичних умов.</a:t>
            </a:r>
          </a:p>
          <a:p>
            <a:pPr lvl="0"/>
            <a:r>
              <a:rPr lang="en-UA" dirty="0"/>
              <a:t>Блискавка: особовий склад переходить в укриття (бункери) і перебуває в режимі очікування до покращення погоди.</a:t>
            </a:r>
          </a:p>
          <a:p>
            <a:r>
              <a:rPr lang="en-UA" b="1" dirty="0"/>
              <a:t>Природні загрози:</a:t>
            </a:r>
            <a:endParaRPr lang="en-UA" dirty="0"/>
          </a:p>
          <a:p>
            <a:pPr lvl="0"/>
            <a:r>
              <a:rPr lang="en-UA" dirty="0"/>
              <a:t>Тримайтеся подалі від дикої природи, не чіпайте тварин і не стріляйте в них.</a:t>
            </a:r>
          </a:p>
          <a:p>
            <a:pPr lvl="0"/>
            <a:r>
              <a:rPr lang="en-UA" dirty="0"/>
              <a:t>Слідкуйте за тим, куди наступаєте; зважайте на нерівності рельєфу, колоди, мішки з піском тощо під час виконання вогневих вправ.</a:t>
            </a:r>
          </a:p>
          <a:p>
            <a:r>
              <a:rPr lang="en-UA" b="1" dirty="0"/>
              <a:t>Поводження зі зброєю та боєприпасами:</a:t>
            </a:r>
            <a:endParaRPr lang="en-UA" dirty="0"/>
          </a:p>
          <a:p>
            <a:pPr lvl="0"/>
            <a:r>
              <a:rPr lang="en-UA" dirty="0"/>
              <a:t>Напрямок зброї.</a:t>
            </a:r>
          </a:p>
          <a:p>
            <a:pPr lvl="0"/>
            <a:r>
              <a:rPr lang="en-UA" dirty="0"/>
              <a:t>Контроль положення дульного зрізу (Muzzle awareness).</a:t>
            </a:r>
          </a:p>
          <a:p>
            <a:pPr lvl="0"/>
            <a:r>
              <a:rPr lang="en-UA" dirty="0"/>
              <a:t>Порядок заряджання та розряджання зброї.</a:t>
            </a:r>
          </a:p>
          <a:p>
            <a:pPr lvl="0"/>
            <a:r>
              <a:rPr lang="en-UA" dirty="0"/>
              <a:t>Порядок розряджання та перевірки зброї після стрільби (Clearing Procedures).</a:t>
            </a:r>
          </a:p>
          <a:p>
            <a:pPr lvl="0"/>
            <a:r>
              <a:rPr lang="en-UA" dirty="0"/>
              <a:t>Положення пальця (поза спусковим гачком).</a:t>
            </a:r>
          </a:p>
          <a:p>
            <a:pPr lvl="0"/>
            <a:r>
              <a:rPr lang="en-UA" dirty="0"/>
              <a:t>Перекладач вогню / запобіжник (Selector Switch).</a:t>
            </a:r>
          </a:p>
        </p:txBody>
      </p:sp>
    </p:spTree>
    <p:extLst>
      <p:ext uri="{BB962C8B-B14F-4D97-AF65-F5344CB8AC3E}">
        <p14:creationId xmlns:p14="http://schemas.microsoft.com/office/powerpoint/2010/main" val="1705149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6560"/>
            <a:ext cx="10515600" cy="1409334"/>
          </a:xfrm>
        </p:spPr>
        <p:txBody>
          <a:bodyPr vert="horz" lIns="91440" tIns="45720" rIns="91440" bIns="45720" rtlCol="0" anchor="ctr">
            <a:normAutofit/>
          </a:bodyPr>
          <a:lstStyle/>
          <a:p>
            <a:pPr algn="ctr"/>
            <a:r>
              <a:rPr lang="en-UA" b="1" dirty="0"/>
              <a:t>Цілі посиленої вогневої підготовки з гвинтівки</a:t>
            </a:r>
          </a:p>
        </p:txBody>
      </p:sp>
      <p:sp>
        <p:nvSpPr>
          <p:cNvPr id="3" name="Content Placeholder 2"/>
          <p:cNvSpPr>
            <a:spLocks noGrp="1"/>
          </p:cNvSpPr>
          <p:nvPr>
            <p:ph idx="1"/>
          </p:nvPr>
        </p:nvSpPr>
        <p:spPr>
          <a:xfrm>
            <a:off x="838200" y="1845435"/>
            <a:ext cx="10809849" cy="4883026"/>
          </a:xfrm>
        </p:spPr>
        <p:txBody>
          <a:bodyPr>
            <a:normAutofit/>
          </a:bodyPr>
          <a:lstStyle/>
          <a:p>
            <a:pPr lvl="0"/>
            <a:r>
              <a:rPr lang="en-UA" sz="2000" dirty="0"/>
              <a:t>4 основи влучної стрільби (4 Fundamentals of Marksmanship).</a:t>
            </a:r>
          </a:p>
          <a:p>
            <a:pPr lvl="0"/>
            <a:r>
              <a:rPr lang="en-UA" sz="2000" dirty="0"/>
              <a:t>Перевірка приведення зброї до нормального бою (Confirm Zero).</a:t>
            </a:r>
          </a:p>
          <a:p>
            <a:pPr lvl="0"/>
            <a:r>
              <a:rPr lang="en-UA" sz="2000" dirty="0"/>
              <a:t>Затримки під час стрільби — негайні дії — алгоритм </a:t>
            </a:r>
            <a:r>
              <a:rPr lang="en-UA" sz="2000" b="1" dirty="0"/>
              <a:t>SPORTS</a:t>
            </a:r>
            <a:r>
              <a:rPr lang="uk-UA" sz="2000" b="1" dirty="0"/>
              <a:t>.</a:t>
            </a:r>
            <a:endParaRPr lang="en-UA" sz="2000" dirty="0"/>
          </a:p>
          <a:p>
            <a:pPr lvl="0"/>
            <a:r>
              <a:rPr lang="en-UA" sz="2000" dirty="0"/>
              <a:t>Швидка зміна магазинів.</a:t>
            </a:r>
          </a:p>
          <a:p>
            <a:pPr lvl="0"/>
            <a:r>
              <a:rPr lang="en-UA" sz="2000" dirty="0"/>
              <a:t>Положення для стрільби.</a:t>
            </a:r>
          </a:p>
          <a:p>
            <a:pPr lvl="0"/>
            <a:r>
              <a:rPr lang="en-UA" sz="2000" dirty="0"/>
              <a:t>Тактичні прийоми ведення вогню в бою (Combat Fire Techniques).</a:t>
            </a:r>
          </a:p>
          <a:p>
            <a:pPr lvl="0"/>
            <a:endParaRPr lang="en-UA" sz="2000" dirty="0"/>
          </a:p>
        </p:txBody>
      </p:sp>
    </p:spTree>
    <p:extLst>
      <p:ext uri="{BB962C8B-B14F-4D97-AF65-F5344CB8AC3E}">
        <p14:creationId xmlns:p14="http://schemas.microsoft.com/office/powerpoint/2010/main" val="733873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marR="0" lvl="0" indent="-342900" algn="ctr">
              <a:lnSpc>
                <a:spcPct val="107000"/>
              </a:lnSpc>
              <a:spcBef>
                <a:spcPts val="0"/>
              </a:spcBef>
              <a:spcAft>
                <a:spcPts val="800"/>
              </a:spcAft>
            </a:pPr>
            <a:r>
              <a:rPr lang="en-UA" b="1" dirty="0">
                <a:ea typeface="UAF Sans" pitchFamily="2" charset="77"/>
              </a:rPr>
              <a:t>Чотири основи влучної стрільби</a:t>
            </a:r>
            <a:endParaRPr lang="en-US" b="1" dirty="0">
              <a:ea typeface="UAF Sans" pitchFamily="2" charset="77"/>
            </a:endParaRPr>
          </a:p>
        </p:txBody>
      </p:sp>
      <p:sp>
        <p:nvSpPr>
          <p:cNvPr id="3" name="Content Placeholder 2"/>
          <p:cNvSpPr>
            <a:spLocks noGrp="1"/>
          </p:cNvSpPr>
          <p:nvPr>
            <p:ph idx="1"/>
          </p:nvPr>
        </p:nvSpPr>
        <p:spPr/>
        <p:txBody>
          <a:bodyPr>
            <a:normAutofit/>
          </a:bodyPr>
          <a:lstStyle/>
          <a:p>
            <a:pPr lvl="0">
              <a:lnSpc>
                <a:spcPct val="200000"/>
              </a:lnSpc>
            </a:pPr>
            <a:r>
              <a:rPr lang="en-UA" dirty="0"/>
              <a:t>Стале положення (Steady Position).</a:t>
            </a:r>
          </a:p>
          <a:p>
            <a:pPr lvl="0">
              <a:lnSpc>
                <a:spcPct val="200000"/>
              </a:lnSpc>
            </a:pPr>
            <a:r>
              <a:rPr lang="en-UA" dirty="0"/>
              <a:t>Прицілювання (Aiming).</a:t>
            </a:r>
          </a:p>
          <a:p>
            <a:pPr lvl="0">
              <a:lnSpc>
                <a:spcPct val="200000"/>
              </a:lnSpc>
            </a:pPr>
            <a:r>
              <a:rPr lang="en-UA" dirty="0"/>
              <a:t>Контроль дихання (Breath Control).</a:t>
            </a:r>
          </a:p>
          <a:p>
            <a:pPr lvl="0">
              <a:lnSpc>
                <a:spcPct val="200000"/>
              </a:lnSpc>
            </a:pPr>
            <a:r>
              <a:rPr lang="en-UA" dirty="0"/>
              <a:t>Плавний спуск (Trigger squeeze).</a:t>
            </a:r>
          </a:p>
        </p:txBody>
      </p:sp>
    </p:spTree>
    <p:extLst>
      <p:ext uri="{BB962C8B-B14F-4D97-AF65-F5344CB8AC3E}">
        <p14:creationId xmlns:p14="http://schemas.microsoft.com/office/powerpoint/2010/main" val="359447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8927" r="11535" b="4020"/>
          <a:stretch>
            <a:fillRect/>
          </a:stretch>
        </p:blipFill>
        <p:spPr>
          <a:xfrm>
            <a:off x="7926283" y="1163520"/>
            <a:ext cx="3945677" cy="5443019"/>
          </a:xfrm>
          <a:prstGeom prst="rect">
            <a:avLst/>
          </a:prstGeom>
        </p:spPr>
      </p:pic>
      <p:sp>
        <p:nvSpPr>
          <p:cNvPr id="6" name="Title 1"/>
          <p:cNvSpPr txBox="1">
            <a:spLocks/>
          </p:cNvSpPr>
          <p:nvPr/>
        </p:nvSpPr>
        <p:spPr>
          <a:xfrm>
            <a:off x="990600" y="18224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b="1" dirty="0">
                <a:latin typeface="UAF Sans" pitchFamily="2" charset="77"/>
                <a:ea typeface="UAF Sans" pitchFamily="2" charset="77"/>
              </a:rPr>
              <a:t>Стале положення</a:t>
            </a:r>
            <a:endParaRPr lang="en-US" b="1" dirty="0">
              <a:latin typeface="UAF Sans" pitchFamily="2" charset="77"/>
              <a:ea typeface="UAF Sans" pitchFamily="2" charset="77"/>
            </a:endParaRPr>
          </a:p>
        </p:txBody>
      </p:sp>
      <p:sp>
        <p:nvSpPr>
          <p:cNvPr id="10" name="Content Placeholder 2"/>
          <p:cNvSpPr txBox="1">
            <a:spLocks/>
          </p:cNvSpPr>
          <p:nvPr/>
        </p:nvSpPr>
        <p:spPr>
          <a:xfrm>
            <a:off x="236220" y="1303020"/>
            <a:ext cx="7452360" cy="46246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1200"/>
              </a:spcAft>
            </a:pPr>
            <a:r>
              <a:rPr lang="uk-UA" sz="2000" dirty="0">
                <a:latin typeface="UAF Sans" pitchFamily="2" charset="77"/>
              </a:rPr>
              <a:t>Стрілець є найкращим суддею щодо якості свого положення. Якщо він може утримувати мушку нерухомо під час зриву курка з бойового зводу, його положення є правильним. Стале положення містить такі елементи:</a:t>
            </a:r>
          </a:p>
          <a:p>
            <a:pPr>
              <a:lnSpc>
                <a:spcPct val="110000"/>
              </a:lnSpc>
              <a:spcAft>
                <a:spcPts val="1200"/>
              </a:spcAft>
            </a:pPr>
            <a:r>
              <a:rPr lang="uk-UA" sz="2000" dirty="0">
                <a:latin typeface="UAF Sans" pitchFamily="2" charset="77"/>
              </a:rPr>
              <a:t>Опора та розслаблення м'язів є ключовими факторами.</a:t>
            </a:r>
          </a:p>
          <a:p>
            <a:pPr>
              <a:lnSpc>
                <a:spcPct val="110000"/>
              </a:lnSpc>
              <a:spcAft>
                <a:spcPts val="1200"/>
              </a:spcAft>
            </a:pPr>
            <a:r>
              <a:rPr lang="uk-UA" sz="2000" dirty="0">
                <a:latin typeface="UAF Sans" pitchFamily="2" charset="77"/>
              </a:rPr>
              <a:t>Підтримуйте 4 точки контакту.</a:t>
            </a:r>
          </a:p>
          <a:p>
            <a:pPr>
              <a:lnSpc>
                <a:spcPct val="110000"/>
              </a:lnSpc>
              <a:spcAft>
                <a:spcPts val="1200"/>
              </a:spcAft>
            </a:pPr>
            <a:r>
              <a:rPr lang="uk-UA" sz="2000" dirty="0">
                <a:latin typeface="UAF Sans" pitchFamily="2" charset="77"/>
              </a:rPr>
              <a:t>Положення </a:t>
            </a:r>
            <a:r>
              <a:rPr lang="uk-UA" sz="2000" dirty="0" err="1">
                <a:latin typeface="UAF Sans" pitchFamily="2" charset="77"/>
              </a:rPr>
              <a:t>приклада</a:t>
            </a:r>
            <a:r>
              <a:rPr lang="uk-UA" sz="2000" dirty="0">
                <a:latin typeface="UAF Sans" pitchFamily="2" charset="77"/>
              </a:rPr>
              <a:t> гвинтівки.</a:t>
            </a:r>
          </a:p>
          <a:p>
            <a:pPr>
              <a:lnSpc>
                <a:spcPct val="110000"/>
              </a:lnSpc>
              <a:spcAft>
                <a:spcPts val="1200"/>
              </a:spcAft>
            </a:pPr>
            <a:r>
              <a:rPr lang="uk-UA" sz="2000" dirty="0">
                <a:latin typeface="UAF Sans" pitchFamily="2" charset="77"/>
              </a:rPr>
              <a:t>Хват недовідною рукою.</a:t>
            </a:r>
          </a:p>
          <a:p>
            <a:pPr>
              <a:lnSpc>
                <a:spcPct val="110000"/>
              </a:lnSpc>
              <a:spcAft>
                <a:spcPts val="1200"/>
              </a:spcAft>
            </a:pPr>
            <a:r>
              <a:rPr lang="uk-UA" sz="2000" dirty="0">
                <a:latin typeface="UAF Sans" pitchFamily="2" charset="77"/>
              </a:rPr>
              <a:t>Щільна прикладка щоки до </a:t>
            </a:r>
            <a:r>
              <a:rPr lang="uk-UA" sz="2000" dirty="0" err="1">
                <a:latin typeface="UAF Sans" pitchFamily="2" charset="77"/>
              </a:rPr>
              <a:t>приклада</a:t>
            </a:r>
            <a:r>
              <a:rPr lang="uk-UA" sz="2000" dirty="0">
                <a:latin typeface="UAF Sans" pitchFamily="2" charset="77"/>
              </a:rPr>
              <a:t> (</a:t>
            </a:r>
            <a:r>
              <a:rPr lang="en-US" sz="2000" dirty="0">
                <a:latin typeface="UAF Sans" pitchFamily="2" charset="77"/>
              </a:rPr>
              <a:t>Cheek-to-stock weld).</a:t>
            </a:r>
          </a:p>
        </p:txBody>
      </p:sp>
    </p:spTree>
    <p:extLst>
      <p:ext uri="{BB962C8B-B14F-4D97-AF65-F5344CB8AC3E}">
        <p14:creationId xmlns:p14="http://schemas.microsoft.com/office/powerpoint/2010/main" val="37291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3135"/>
          </a:xfrm>
        </p:spPr>
        <p:txBody>
          <a:bodyPr/>
          <a:lstStyle/>
          <a:p>
            <a:pPr algn="ctr"/>
            <a:r>
              <a:rPr lang="en-UA" b="1" dirty="0">
                <a:ea typeface="UAF Sans" pitchFamily="2" charset="77"/>
              </a:rPr>
              <a:t>Контроль дихання</a:t>
            </a:r>
            <a:endParaRPr lang="en-US" b="1" dirty="0">
              <a:ea typeface="UAF Sans" pitchFamily="2" charset="77"/>
            </a:endParaRPr>
          </a:p>
        </p:txBody>
      </p:sp>
      <p:sp>
        <p:nvSpPr>
          <p:cNvPr id="3" name="Content Placeholder 2"/>
          <p:cNvSpPr>
            <a:spLocks noGrp="1"/>
          </p:cNvSpPr>
          <p:nvPr>
            <p:ph idx="1"/>
          </p:nvPr>
        </p:nvSpPr>
        <p:spPr>
          <a:xfrm>
            <a:off x="838200" y="1462016"/>
            <a:ext cx="10515600" cy="1287716"/>
          </a:xfrm>
        </p:spPr>
        <p:txBody>
          <a:bodyPr>
            <a:normAutofit/>
          </a:bodyPr>
          <a:lstStyle/>
          <a:p>
            <a:pPr marL="0" indent="0">
              <a:buNone/>
            </a:pPr>
            <a:r>
              <a:rPr lang="en-UA" sz="2000" dirty="0"/>
              <a:t>Коли настає момент для пострілу, військовослужбовці стріляють під час природної дихальної паузи — коли більша частина повітря видихнута з легень </a:t>
            </a:r>
            <a:br>
              <a:rPr lang="uk-UA" sz="2000" dirty="0"/>
            </a:br>
            <a:r>
              <a:rPr lang="en-UA" sz="2000" dirty="0"/>
              <a:t>і безпосередньо перед вдихом. Постріл має бути здійснений до того, як стрілець відчує будь-який дискомфорт.</a:t>
            </a:r>
            <a:endParaRPr lang="en-US" sz="2000" dirty="0"/>
          </a:p>
        </p:txBody>
      </p:sp>
      <p:pic>
        <p:nvPicPr>
          <p:cNvPr id="7" name="Picture 6">
            <a:extLst>
              <a:ext uri="{FF2B5EF4-FFF2-40B4-BE49-F238E27FC236}">
                <a16:creationId xmlns:a16="http://schemas.microsoft.com/office/drawing/2014/main" id="{39D27A26-C11E-0162-1FF1-B3342DFCB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10" y="2749732"/>
            <a:ext cx="10740390" cy="3891987"/>
          </a:xfrm>
          <a:prstGeom prst="rect">
            <a:avLst/>
          </a:prstGeom>
        </p:spPr>
      </p:pic>
    </p:spTree>
    <p:extLst>
      <p:ext uri="{BB962C8B-B14F-4D97-AF65-F5344CB8AC3E}">
        <p14:creationId xmlns:p14="http://schemas.microsoft.com/office/powerpoint/2010/main" val="3207176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Плавний спуск </a:t>
            </a:r>
            <a:endParaRPr lang="en-US" b="1" dirty="0">
              <a:ea typeface="UAF Sans" pitchFamily="2" charset="77"/>
            </a:endParaRPr>
          </a:p>
        </p:txBody>
      </p:sp>
      <p:sp>
        <p:nvSpPr>
          <p:cNvPr id="3" name="Content Placeholder 2"/>
          <p:cNvSpPr>
            <a:spLocks noGrp="1"/>
          </p:cNvSpPr>
          <p:nvPr>
            <p:ph idx="1"/>
          </p:nvPr>
        </p:nvSpPr>
        <p:spPr/>
        <p:txBody>
          <a:bodyPr/>
          <a:lstStyle/>
          <a:p>
            <a:pPr marL="0" indent="0">
              <a:buNone/>
            </a:pPr>
            <a:r>
              <a:rPr lang="en-UA" dirty="0"/>
              <a:t>Стале положення зменшує коливання гвинтівки під час натискання на спусковий гачок. Якщо спусковий гачок натиснуто неправильно, у момент пострілу прицільна лінія гвинтівки зміститься відносно цілі.</a:t>
            </a:r>
            <a:endParaRPr lang="uk-UA" dirty="0"/>
          </a:p>
          <a:p>
            <a:pPr marL="0" indent="0">
              <a:buNone/>
            </a:pPr>
            <a:endParaRPr lang="en-UA" dirty="0"/>
          </a:p>
          <a:p>
            <a:pPr lvl="0"/>
            <a:r>
              <a:rPr lang="en-UA" sz="2000" dirty="0"/>
              <a:t>Скидання спускового гачка (Trigger Reset).</a:t>
            </a:r>
          </a:p>
          <a:p>
            <a:pPr lvl="0"/>
            <a:r>
              <a:rPr lang="en-UA" sz="2000" dirty="0"/>
              <a:t>Посмикування (Jerking).</a:t>
            </a:r>
          </a:p>
          <a:p>
            <a:pPr lvl="0"/>
            <a:r>
              <a:rPr lang="en-UA" sz="2000" dirty="0"/>
              <a:t>Відсутність пружної дії (No Spring Action).</a:t>
            </a:r>
          </a:p>
        </p:txBody>
      </p:sp>
      <p:pic>
        <p:nvPicPr>
          <p:cNvPr id="4" name="Picture 3" descr="NRA Blog | 4 Common Shooting Mistakes and How to Correct Them">
            <a:extLst>
              <a:ext uri="{FF2B5EF4-FFF2-40B4-BE49-F238E27FC236}">
                <a16:creationId xmlns:a16="http://schemas.microsoft.com/office/drawing/2014/main" id="{B5E0D395-8BD0-EF8F-4D8C-FD1F9BA39523}"/>
              </a:ext>
            </a:extLst>
          </p:cNvPr>
          <p:cNvPicPr>
            <a:picLocks noChangeAspect="1"/>
          </p:cNvPicPr>
          <p:nvPr/>
        </p:nvPicPr>
        <p:blipFill>
          <a:blip r:embed="rId2"/>
          <a:stretch>
            <a:fillRect/>
          </a:stretch>
        </p:blipFill>
        <p:spPr>
          <a:xfrm>
            <a:off x="6995620" y="3642360"/>
            <a:ext cx="4358179" cy="2669540"/>
          </a:xfrm>
          <a:prstGeom prst="rect">
            <a:avLst/>
          </a:prstGeom>
          <a:ln w="57150">
            <a:solidFill>
              <a:schemeClr val="tx1"/>
            </a:solidFill>
          </a:ln>
        </p:spPr>
      </p:pic>
    </p:spTree>
    <p:extLst>
      <p:ext uri="{BB962C8B-B14F-4D97-AF65-F5344CB8AC3E}">
        <p14:creationId xmlns:p14="http://schemas.microsoft.com/office/powerpoint/2010/main" val="666919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uk-UA" dirty="0"/>
              <a:t>Р</a:t>
            </a:r>
            <a:r>
              <a:rPr lang="en-UA" dirty="0"/>
              <a:t>и</a:t>
            </a:r>
            <a:r>
              <a:rPr lang="uk-UA" dirty="0"/>
              <a:t>в</a:t>
            </a:r>
            <a:r>
              <a:rPr lang="en-UA" dirty="0"/>
              <a:t>ки під час стрільби — негайні дії — алгоритм </a:t>
            </a:r>
            <a:r>
              <a:rPr lang="en-UA" b="1" dirty="0"/>
              <a:t>SPORTS</a:t>
            </a:r>
            <a:r>
              <a:rPr lang="en-UA" dirty="0"/>
              <a:t>:</a:t>
            </a:r>
          </a:p>
        </p:txBody>
      </p:sp>
      <p:sp>
        <p:nvSpPr>
          <p:cNvPr id="3" name="Content Placeholder 2"/>
          <p:cNvSpPr>
            <a:spLocks noGrp="1"/>
          </p:cNvSpPr>
          <p:nvPr>
            <p:ph idx="1"/>
          </p:nvPr>
        </p:nvSpPr>
        <p:spPr>
          <a:xfrm>
            <a:off x="403860" y="2164051"/>
            <a:ext cx="6195060" cy="4012912"/>
          </a:xfrm>
        </p:spPr>
        <p:txBody>
          <a:bodyPr/>
          <a:lstStyle/>
          <a:p>
            <a:pPr lvl="1"/>
            <a:r>
              <a:rPr lang="en-UA" sz="1600" b="1" dirty="0"/>
              <a:t>S</a:t>
            </a:r>
            <a:r>
              <a:rPr lang="en-UA" sz="1600" dirty="0"/>
              <a:t>lap — Сплеснути (підбити магазин знизу для надійної фіксації).</a:t>
            </a:r>
          </a:p>
          <a:p>
            <a:pPr lvl="1"/>
            <a:r>
              <a:rPr lang="en-UA" sz="1600" b="1" dirty="0"/>
              <a:t>P</a:t>
            </a:r>
            <a:r>
              <a:rPr lang="en-UA" sz="1600" dirty="0"/>
              <a:t>ull — Потягнути (ручку зведення назад до упору).</a:t>
            </a:r>
          </a:p>
          <a:p>
            <a:pPr lvl="1"/>
            <a:r>
              <a:rPr lang="en-UA" sz="1600" b="1" dirty="0"/>
              <a:t>O</a:t>
            </a:r>
            <a:r>
              <a:rPr lang="en-UA" sz="1600" dirty="0"/>
              <a:t>bserve — Оглянути (вікно викидача на предмет вильоту набою чи гільзи).</a:t>
            </a:r>
          </a:p>
          <a:p>
            <a:pPr lvl="1"/>
            <a:r>
              <a:rPr lang="en-UA" sz="1600" b="1" dirty="0"/>
              <a:t>R</a:t>
            </a:r>
            <a:r>
              <a:rPr lang="en-UA" sz="1600" dirty="0"/>
              <a:t>elease — Відпустити (ручку зведення, щоб вона повернулася вперед сама).</a:t>
            </a:r>
          </a:p>
          <a:p>
            <a:pPr lvl="1"/>
            <a:r>
              <a:rPr lang="en-UA" sz="1600" b="1" dirty="0"/>
              <a:t>T</a:t>
            </a:r>
            <a:r>
              <a:rPr lang="en-UA" sz="1600" dirty="0"/>
              <a:t>ap — Тюкнути (натиснути на досилач затвора).</a:t>
            </a:r>
          </a:p>
          <a:p>
            <a:pPr lvl="1"/>
            <a:r>
              <a:rPr lang="en-UA" sz="1600" b="1" dirty="0"/>
              <a:t>S</a:t>
            </a:r>
            <a:r>
              <a:rPr lang="en-UA" sz="1600" dirty="0"/>
              <a:t>queeze — Стиснути (натиснути на спусковий гачок для відновлення стрільби).</a:t>
            </a:r>
          </a:p>
        </p:txBody>
      </p:sp>
      <p:pic>
        <p:nvPicPr>
          <p:cNvPr id="4" name="Picture 3"/>
          <p:cNvPicPr>
            <a:picLocks noChangeAspect="1"/>
          </p:cNvPicPr>
          <p:nvPr/>
        </p:nvPicPr>
        <p:blipFill>
          <a:blip r:embed="rId2"/>
          <a:stretch>
            <a:fillRect/>
          </a:stretch>
        </p:blipFill>
        <p:spPr>
          <a:xfrm>
            <a:off x="6806045" y="2331949"/>
            <a:ext cx="4547755" cy="3089696"/>
          </a:xfrm>
          <a:prstGeom prst="rect">
            <a:avLst/>
          </a:prstGeom>
        </p:spPr>
      </p:pic>
    </p:spTree>
    <p:extLst>
      <p:ext uri="{BB962C8B-B14F-4D97-AF65-F5344CB8AC3E}">
        <p14:creationId xmlns:p14="http://schemas.microsoft.com/office/powerpoint/2010/main" val="105268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Швидка зміна магазинів</a:t>
            </a:r>
            <a:endParaRPr lang="en-US" b="1" dirty="0">
              <a:ea typeface="UAF Sans" pitchFamily="2" charset="77"/>
            </a:endParaRPr>
          </a:p>
        </p:txBody>
      </p:sp>
      <p:sp>
        <p:nvSpPr>
          <p:cNvPr id="3" name="Content Placeholder 2"/>
          <p:cNvSpPr>
            <a:spLocks noGrp="1"/>
          </p:cNvSpPr>
          <p:nvPr>
            <p:ph idx="1"/>
          </p:nvPr>
        </p:nvSpPr>
        <p:spPr/>
        <p:txBody>
          <a:bodyPr>
            <a:normAutofit lnSpcReduction="10000"/>
          </a:bodyPr>
          <a:lstStyle/>
          <a:p>
            <a:pPr lvl="0"/>
            <a:r>
              <a:rPr lang="en-UA" dirty="0"/>
              <a:t>Один із найважливіших чинників підтримання безперервного придушувального вогню — це швидке перезаряджання зброї.</a:t>
            </a:r>
          </a:p>
          <a:p>
            <a:pPr lvl="0"/>
            <a:r>
              <a:rPr lang="en-UA" dirty="0"/>
              <a:t>Налаштуйте своє спорядження так, щоб забезпечити безперешкодне та зручне діставання магазинів.</a:t>
            </a:r>
          </a:p>
          <a:p>
            <a:pPr lvl="0"/>
            <a:r>
              <a:rPr lang="en-UA" dirty="0"/>
              <a:t>Скидайте порожні магазини на землю після завершення вогневого контакту.</a:t>
            </a:r>
          </a:p>
          <a:p>
            <a:pPr lvl="0"/>
            <a:r>
              <a:rPr lang="en-UA" dirty="0"/>
              <a:t>Після завершення стрільби перевірте сектор на наявність вторинних загроз, здійсніть перевірку наявності набою в патроннику (press check) та швидко перезарядіться.</a:t>
            </a:r>
          </a:p>
        </p:txBody>
      </p:sp>
    </p:spTree>
    <p:extLst>
      <p:ext uri="{BB962C8B-B14F-4D97-AF65-F5344CB8AC3E}">
        <p14:creationId xmlns:p14="http://schemas.microsoft.com/office/powerpoint/2010/main" val="4231315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Передові положення для стрільби</a:t>
            </a:r>
            <a:endParaRPr lang="en-US" b="1" dirty="0">
              <a:ea typeface="UAF Sans" pitchFamily="2" charset="77"/>
            </a:endParaRPr>
          </a:p>
        </p:txBody>
      </p:sp>
      <p:sp>
        <p:nvSpPr>
          <p:cNvPr id="3" name="Content Placeholder 2"/>
          <p:cNvSpPr>
            <a:spLocks noGrp="1"/>
          </p:cNvSpPr>
          <p:nvPr>
            <p:ph idx="1"/>
          </p:nvPr>
        </p:nvSpPr>
        <p:spPr/>
        <p:txBody>
          <a:bodyPr/>
          <a:lstStyle/>
          <a:p>
            <a:pPr marL="514350" lvl="0" indent="-514350">
              <a:buFont typeface="+mj-lt"/>
              <a:buAutoNum type="arabicPeriod"/>
            </a:pPr>
            <a:r>
              <a:rPr lang="en-UA" dirty="0"/>
              <a:t>З коліна без упору (Kneeling unsupported).</a:t>
            </a:r>
          </a:p>
          <a:p>
            <a:pPr marL="514350" lvl="0" indent="-514350">
              <a:buFont typeface="+mj-lt"/>
              <a:buAutoNum type="arabicPeriod"/>
            </a:pPr>
            <a:r>
              <a:rPr lang="en-UA" dirty="0"/>
              <a:t>З коліна з упором (Kneeling supported).</a:t>
            </a:r>
          </a:p>
          <a:p>
            <a:pPr marL="514350" lvl="0" indent="-514350">
              <a:buFont typeface="+mj-lt"/>
              <a:buAutoNum type="arabicPeriod"/>
            </a:pPr>
            <a:r>
              <a:rPr lang="en-UA" dirty="0"/>
              <a:t>Стоячи без упору (Standing unsupported).</a:t>
            </a:r>
          </a:p>
          <a:p>
            <a:pPr marL="514350" lvl="0" indent="-514350">
              <a:buFont typeface="+mj-lt"/>
              <a:buAutoNum type="arabicPeriod"/>
            </a:pPr>
            <a:r>
              <a:rPr lang="en-UA" dirty="0"/>
              <a:t>Стоячи з упором біля перешкод/укриттів (Standing supported around obstacles).</a:t>
            </a:r>
          </a:p>
        </p:txBody>
      </p:sp>
    </p:spTree>
    <p:extLst>
      <p:ext uri="{BB962C8B-B14F-4D97-AF65-F5344CB8AC3E}">
        <p14:creationId xmlns:p14="http://schemas.microsoft.com/office/powerpoint/2010/main" val="3093445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Положення для стрільби з коліна без упору:</a:t>
            </a:r>
            <a:endParaRPr lang="en-US" b="1" dirty="0">
              <a:ea typeface="UAF Sans" pitchFamily="2" charset="77"/>
            </a:endParaRPr>
          </a:p>
        </p:txBody>
      </p:sp>
      <p:sp>
        <p:nvSpPr>
          <p:cNvPr id="3" name="Content Placeholder 2"/>
          <p:cNvSpPr>
            <a:spLocks noGrp="1"/>
          </p:cNvSpPr>
          <p:nvPr>
            <p:ph idx="1"/>
          </p:nvPr>
        </p:nvSpPr>
        <p:spPr>
          <a:xfrm>
            <a:off x="120074" y="1579418"/>
            <a:ext cx="6506785" cy="5278582"/>
          </a:xfrm>
        </p:spPr>
        <p:txBody>
          <a:bodyPr>
            <a:normAutofit fontScale="70000" lnSpcReduction="20000"/>
          </a:bodyPr>
          <a:lstStyle/>
          <a:p>
            <a:pPr marL="514350" lvl="0" indent="-514350">
              <a:buFont typeface="+mj-lt"/>
              <a:buAutoNum type="arabicPeriod"/>
            </a:pPr>
            <a:r>
              <a:rPr lang="en-UA" dirty="0"/>
              <a:t>Залиште ліву ногу на місці.</a:t>
            </a:r>
          </a:p>
          <a:p>
            <a:pPr marL="514350" lvl="0" indent="-514350">
              <a:buFont typeface="+mj-lt"/>
              <a:buAutoNum type="arabicPeriod"/>
            </a:pPr>
            <a:r>
              <a:rPr lang="en-UA" dirty="0"/>
              <a:t>Зробіть крок назад правою ногою.</a:t>
            </a:r>
          </a:p>
          <a:p>
            <a:pPr marL="514350" lvl="0" indent="-514350">
              <a:buFont typeface="+mj-lt"/>
              <a:buAutoNum type="arabicPeriod"/>
            </a:pPr>
            <a:r>
              <a:rPr lang="en-UA" dirty="0"/>
              <a:t>Опустіться на праве коліно.</a:t>
            </a:r>
          </a:p>
          <a:p>
            <a:pPr marL="514350" lvl="0" indent="-514350">
              <a:buFont typeface="+mj-lt"/>
              <a:buAutoNum type="arabicPeriod"/>
            </a:pPr>
            <a:r>
              <a:rPr lang="en-UA" dirty="0"/>
              <a:t>Покладіть ліву недовідну руку на верхню частину цівки, спершись плечем (трицепсом) на ліве коліно для опори.</a:t>
            </a:r>
          </a:p>
          <a:p>
            <a:pPr marL="514350" lvl="0" indent="-514350">
              <a:buFont typeface="+mj-lt"/>
              <a:buAutoNum type="arabicPeriod"/>
            </a:pPr>
            <a:r>
              <a:rPr lang="en-UA" dirty="0"/>
              <a:t>Покладіть праву довідну руку на пістолетне руків'я, розмістивши приклад зброї між плитою бронежилета (SAPI) та біцепсом для стабілізації зброї та поглинання віддачі.</a:t>
            </a:r>
          </a:p>
          <a:p>
            <a:pPr marL="514350" lvl="0" indent="-514350">
              <a:buFont typeface="+mj-lt"/>
              <a:buAutoNum type="arabicPeriod"/>
            </a:pPr>
            <a:r>
              <a:rPr lang="en-UA" dirty="0"/>
              <a:t>Щільно зіпріться подушечкою правої стопи об землю.</a:t>
            </a:r>
            <a:endParaRPr lang="uk-UA" dirty="0"/>
          </a:p>
          <a:p>
            <a:pPr marL="514350" lvl="0" indent="-514350">
              <a:buFont typeface="+mj-lt"/>
              <a:buAutoNum type="arabicPeriod"/>
            </a:pPr>
            <a:r>
              <a:rPr lang="uk-UA" dirty="0" err="1"/>
              <a:t>Поставте</a:t>
            </a:r>
            <a:r>
              <a:rPr lang="uk-UA" dirty="0"/>
              <a:t> передню частину правої ступні твердо на землю.</a:t>
            </a:r>
          </a:p>
          <a:p>
            <a:pPr marL="514350" lvl="0" indent="-514350">
              <a:buFont typeface="+mj-lt"/>
              <a:buAutoNum type="arabicPeriod"/>
            </a:pPr>
            <a:r>
              <a:rPr lang="en-UA" dirty="0"/>
              <a:t>Опустіть сідниці на п'яту.</a:t>
            </a:r>
          </a:p>
          <a:p>
            <a:pPr marL="514350" lvl="0" indent="-514350">
              <a:buFont typeface="+mj-lt"/>
              <a:buAutoNum type="arabicPeriod"/>
            </a:pPr>
            <a:r>
              <a:rPr lang="en-UA" dirty="0"/>
              <a:t>Розслабтеся і нахиліться вперед у цьому положенні, щоб полегшити поглинання віддачі.</a:t>
            </a:r>
          </a:p>
        </p:txBody>
      </p:sp>
      <p:pic>
        <p:nvPicPr>
          <p:cNvPr id="4" name="Picture 3"/>
          <p:cNvPicPr>
            <a:picLocks noChangeAspect="1"/>
          </p:cNvPicPr>
          <p:nvPr/>
        </p:nvPicPr>
        <p:blipFill>
          <a:blip r:embed="rId2"/>
          <a:srcRect r="3051" b="5462"/>
          <a:stretch>
            <a:fillRect/>
          </a:stretch>
        </p:blipFill>
        <p:spPr>
          <a:xfrm>
            <a:off x="6626859" y="1971185"/>
            <a:ext cx="5283201" cy="4002895"/>
          </a:xfrm>
          <a:prstGeom prst="rect">
            <a:avLst/>
          </a:prstGeom>
        </p:spPr>
      </p:pic>
      <p:sp>
        <p:nvSpPr>
          <p:cNvPr id="5" name="Content Placeholder 2">
            <a:extLst>
              <a:ext uri="{FF2B5EF4-FFF2-40B4-BE49-F238E27FC236}">
                <a16:creationId xmlns:a16="http://schemas.microsoft.com/office/drawing/2014/main" id="{0071251A-0A33-574B-320A-BAFE0A5BC2F3}"/>
              </a:ext>
            </a:extLst>
          </p:cNvPr>
          <p:cNvSpPr txBox="1">
            <a:spLocks/>
          </p:cNvSpPr>
          <p:nvPr/>
        </p:nvSpPr>
        <p:spPr>
          <a:xfrm>
            <a:off x="6797040" y="5974080"/>
            <a:ext cx="5013959" cy="28049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AF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UAF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AF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AF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UAF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A" sz="1400" dirty="0"/>
              <a:t>Положення для стрільби з коліна без упору.</a:t>
            </a:r>
            <a:endParaRPr lang="en-US" sz="1000" dirty="0"/>
          </a:p>
        </p:txBody>
      </p:sp>
    </p:spTree>
    <p:extLst>
      <p:ext uri="{BB962C8B-B14F-4D97-AF65-F5344CB8AC3E}">
        <p14:creationId xmlns:p14="http://schemas.microsoft.com/office/powerpoint/2010/main" val="2370478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A" b="1" dirty="0"/>
              <a:t>Положення для стрільби з коліна з упором:</a:t>
            </a:r>
          </a:p>
        </p:txBody>
      </p:sp>
      <p:sp>
        <p:nvSpPr>
          <p:cNvPr id="3" name="Content Placeholder 2"/>
          <p:cNvSpPr>
            <a:spLocks noGrp="1"/>
          </p:cNvSpPr>
          <p:nvPr>
            <p:ph idx="1"/>
          </p:nvPr>
        </p:nvSpPr>
        <p:spPr>
          <a:xfrm>
            <a:off x="393895" y="1750842"/>
            <a:ext cx="5412545" cy="4505177"/>
          </a:xfrm>
        </p:spPr>
        <p:txBody>
          <a:bodyPr>
            <a:normAutofit fontScale="77500" lnSpcReduction="20000"/>
          </a:bodyPr>
          <a:lstStyle/>
          <a:p>
            <a:pPr marL="514350" lvl="0" indent="-514350">
              <a:buFont typeface="+mj-lt"/>
              <a:buAutoNum type="arabicPeriod"/>
            </a:pPr>
            <a:r>
              <a:rPr lang="en-UA" dirty="0"/>
              <a:t>Опустіться на коліно, що розташоване ближче до внутрішньої частини укриття.</a:t>
            </a:r>
          </a:p>
          <a:p>
            <a:pPr marL="514350" lvl="0" indent="-514350">
              <a:buFont typeface="+mj-lt"/>
              <a:buAutoNum type="arabicPeriod"/>
            </a:pPr>
            <a:r>
              <a:rPr lang="en-UA" dirty="0"/>
              <a:t>Виставте ногу в бік зовнішнього краю укриття, спрямувавши носки в бік зони ведення вогню.</a:t>
            </a:r>
          </a:p>
          <a:p>
            <a:pPr marL="514350" lvl="0" indent="-514350">
              <a:buFont typeface="+mj-lt"/>
              <a:buAutoNum type="arabicPeriod"/>
            </a:pPr>
            <a:r>
              <a:rPr lang="en-UA" dirty="0"/>
              <a:t>Покладіть недовідну руку на край укриття для створення опори під зброю.</a:t>
            </a:r>
          </a:p>
          <a:p>
            <a:pPr marL="514350" lvl="0" indent="-514350">
              <a:buFont typeface="+mj-lt"/>
              <a:buAutoNum type="arabicPeriod"/>
            </a:pPr>
            <a:r>
              <a:rPr lang="en-UA" dirty="0"/>
              <a:t>Покладіть довідну руку на пістолетне руків'я, розташувавши приклад зброї між плитою SAPI та біцепсом для стабілізації зброї та поглинання віддачі.</a:t>
            </a:r>
          </a:p>
        </p:txBody>
      </p:sp>
      <p:pic>
        <p:nvPicPr>
          <p:cNvPr id="4" name="Picture 3"/>
          <p:cNvPicPr>
            <a:picLocks noChangeAspect="1"/>
          </p:cNvPicPr>
          <p:nvPr/>
        </p:nvPicPr>
        <p:blipFill>
          <a:blip r:embed="rId2"/>
          <a:srcRect b="6393"/>
          <a:stretch>
            <a:fillRect/>
          </a:stretch>
        </p:blipFill>
        <p:spPr>
          <a:xfrm>
            <a:off x="5806440" y="1840230"/>
            <a:ext cx="6324600" cy="3905250"/>
          </a:xfrm>
          <a:prstGeom prst="rect">
            <a:avLst/>
          </a:prstGeom>
        </p:spPr>
      </p:pic>
    </p:spTree>
    <p:extLst>
      <p:ext uri="{BB962C8B-B14F-4D97-AF65-F5344CB8AC3E}">
        <p14:creationId xmlns:p14="http://schemas.microsoft.com/office/powerpoint/2010/main" val="3161925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A" b="1" dirty="0"/>
              <a:t>Положення для стрільби стоячи без упору:</a:t>
            </a:r>
          </a:p>
        </p:txBody>
      </p:sp>
      <p:sp>
        <p:nvSpPr>
          <p:cNvPr id="3" name="Content Placeholder 2"/>
          <p:cNvSpPr>
            <a:spLocks noGrp="1"/>
          </p:cNvSpPr>
          <p:nvPr>
            <p:ph idx="1"/>
          </p:nvPr>
        </p:nvSpPr>
        <p:spPr>
          <a:xfrm>
            <a:off x="145474" y="1690688"/>
            <a:ext cx="7797800" cy="4255365"/>
          </a:xfrm>
        </p:spPr>
        <p:txBody>
          <a:bodyPr>
            <a:normAutofit fontScale="85000" lnSpcReduction="20000"/>
          </a:bodyPr>
          <a:lstStyle/>
          <a:p>
            <a:pPr marL="514350" lvl="0" indent="-514350">
              <a:buFont typeface="+mj-lt"/>
              <a:buAutoNum type="arabicPeriod"/>
            </a:pPr>
            <a:r>
              <a:rPr lang="en-UA" dirty="0"/>
              <a:t>Поверніться обличчям до цілі.</a:t>
            </a:r>
          </a:p>
          <a:p>
            <a:pPr marL="514350" lvl="0" indent="-514350">
              <a:buFont typeface="+mj-lt"/>
              <a:buAutoNum type="arabicPeriod"/>
            </a:pPr>
            <a:r>
              <a:rPr lang="en-UA" dirty="0"/>
              <a:t>Зробіть крок у бік цілі ногою, яка розташована найближче до неї.</a:t>
            </a:r>
          </a:p>
          <a:p>
            <a:pPr marL="514350" lvl="0" indent="-514350">
              <a:buFont typeface="+mj-lt"/>
              <a:buAutoNum type="arabicPeriod"/>
            </a:pPr>
            <a:r>
              <a:rPr lang="en-UA" dirty="0"/>
              <a:t>Розставте ноги на зручну відстань.</a:t>
            </a:r>
          </a:p>
          <a:p>
            <a:pPr marL="514350" lvl="0" indent="-514350">
              <a:buFont typeface="+mj-lt"/>
              <a:buAutoNum type="arabicPeriod"/>
            </a:pPr>
            <a:r>
              <a:rPr lang="en-UA" dirty="0"/>
              <a:t>Покладіть довідну руку на пістолетне руків'я, а недовідну — на верхню частину цівки.</a:t>
            </a:r>
          </a:p>
          <a:p>
            <a:pPr marL="514350" lvl="0" indent="-514350">
              <a:buFont typeface="+mj-lt"/>
              <a:buAutoNum type="arabicPeriod"/>
            </a:pPr>
            <a:r>
              <a:rPr lang="en-UA" dirty="0"/>
              <a:t>Впріть приклад зброї між плитою SAPI індивідуального бронежилета (IBA) та біцепсом.</a:t>
            </a:r>
          </a:p>
          <a:p>
            <a:pPr marL="514350" lvl="0" indent="-514350">
              <a:buFont typeface="+mj-lt"/>
              <a:buAutoNum type="arabicPeriod"/>
            </a:pPr>
            <a:r>
              <a:rPr lang="en-UA" dirty="0"/>
              <a:t>Змінюйте положення ніг, доки не досягнете природного прицілювання в ціль.</a:t>
            </a:r>
          </a:p>
          <a:p>
            <a:pPr marL="514350" lvl="0" indent="-514350">
              <a:buFont typeface="+mj-lt"/>
              <a:buAutoNum type="arabicPeriod"/>
            </a:pPr>
            <a:r>
              <a:rPr lang="en-UA" dirty="0"/>
              <a:t>Рівномірно розподіліть вагу тіла.</a:t>
            </a:r>
          </a:p>
        </p:txBody>
      </p:sp>
      <p:pic>
        <p:nvPicPr>
          <p:cNvPr id="5" name="Picture 4"/>
          <p:cNvPicPr>
            <a:picLocks noChangeAspect="1"/>
          </p:cNvPicPr>
          <p:nvPr/>
        </p:nvPicPr>
        <p:blipFill>
          <a:blip r:embed="rId2"/>
          <a:stretch>
            <a:fillRect/>
          </a:stretch>
        </p:blipFill>
        <p:spPr>
          <a:xfrm>
            <a:off x="7847878" y="2276475"/>
            <a:ext cx="4772025" cy="4581525"/>
          </a:xfrm>
          <a:prstGeom prst="rect">
            <a:avLst/>
          </a:prstGeom>
        </p:spPr>
      </p:pic>
    </p:spTree>
    <p:extLst>
      <p:ext uri="{BB962C8B-B14F-4D97-AF65-F5344CB8AC3E}">
        <p14:creationId xmlns:p14="http://schemas.microsoft.com/office/powerpoint/2010/main" val="2115996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A" b="1" dirty="0"/>
              <a:t>Положення для стрільби стоячи з упором біля перешкод/укриттів:</a:t>
            </a:r>
          </a:p>
        </p:txBody>
      </p:sp>
      <p:pic>
        <p:nvPicPr>
          <p:cNvPr id="4" name="Picture 3"/>
          <p:cNvPicPr>
            <a:picLocks noChangeAspect="1"/>
          </p:cNvPicPr>
          <p:nvPr/>
        </p:nvPicPr>
        <p:blipFill>
          <a:blip r:embed="rId2"/>
          <a:srcRect l="15110" r="15790" b="10101"/>
          <a:stretch>
            <a:fillRect/>
          </a:stretch>
        </p:blipFill>
        <p:spPr>
          <a:xfrm>
            <a:off x="7418947" y="1775461"/>
            <a:ext cx="4371856" cy="4717414"/>
          </a:xfrm>
          <a:prstGeom prst="rect">
            <a:avLst/>
          </a:prstGeom>
        </p:spPr>
      </p:pic>
      <p:sp>
        <p:nvSpPr>
          <p:cNvPr id="3" name="Content Placeholder 2"/>
          <p:cNvSpPr>
            <a:spLocks noGrp="1"/>
          </p:cNvSpPr>
          <p:nvPr>
            <p:ph idx="1"/>
          </p:nvPr>
        </p:nvSpPr>
        <p:spPr>
          <a:xfrm>
            <a:off x="80818" y="1838035"/>
            <a:ext cx="7437582" cy="4941455"/>
          </a:xfrm>
        </p:spPr>
        <p:txBody>
          <a:bodyPr>
            <a:normAutofit fontScale="85000" lnSpcReduction="20000"/>
          </a:bodyPr>
          <a:lstStyle/>
          <a:p>
            <a:pPr marL="514350" lvl="0" indent="-514350">
              <a:buFont typeface="+mj-lt"/>
              <a:buAutoNum type="arabicPeriod"/>
            </a:pPr>
            <a:r>
              <a:rPr lang="en-UA" dirty="0"/>
              <a:t>Поверніться обличчям до цілі.</a:t>
            </a:r>
          </a:p>
          <a:p>
            <a:pPr marL="514350" lvl="0" indent="-514350">
              <a:buFont typeface="+mj-lt"/>
              <a:buAutoNum type="arabicPeriod"/>
            </a:pPr>
            <a:r>
              <a:rPr lang="en-UA" dirty="0"/>
              <a:t>Виконайте поворот у бік стрільби.</a:t>
            </a:r>
          </a:p>
          <a:p>
            <a:pPr marL="514350" lvl="0" indent="-514350">
              <a:buFont typeface="+mj-lt"/>
              <a:buAutoNum type="arabicPeriod"/>
            </a:pPr>
            <a:r>
              <a:rPr lang="en-UA" dirty="0"/>
              <a:t>Розставте ноги на зручну відстань.</a:t>
            </a:r>
          </a:p>
          <a:p>
            <a:pPr marL="514350" lvl="0" indent="-514350">
              <a:buFont typeface="+mj-lt"/>
              <a:buAutoNum type="arabicPeriod"/>
            </a:pPr>
            <a:r>
              <a:rPr lang="en-UA" dirty="0"/>
              <a:t>Покладіть довідну руку на пістолетне руків'я, а недовідну — на верхню частину цівки.</a:t>
            </a:r>
          </a:p>
          <a:p>
            <a:pPr marL="514350" lvl="0" indent="-514350">
              <a:buFont typeface="+mj-lt"/>
              <a:buAutoNum type="arabicPeriod"/>
            </a:pPr>
            <a:r>
              <a:rPr lang="en-UA" dirty="0"/>
              <a:t>Розмістіть приклад зброї між плитою SAPI та біцепсом.</a:t>
            </a:r>
          </a:p>
          <a:p>
            <a:pPr marL="514350" lvl="0" indent="-514350">
              <a:buFont typeface="+mj-lt"/>
              <a:buAutoNum type="arabicPeriod"/>
            </a:pPr>
            <a:r>
              <a:rPr lang="en-UA" dirty="0"/>
              <a:t>Притуліться до стіни чи перешкоди так, щоб передпліччя, плече та стегно з недовідного боку торкалися перешкоди для опори.</a:t>
            </a:r>
          </a:p>
          <a:p>
            <a:pPr marL="514350" lvl="0" indent="-514350">
              <a:buFont typeface="+mj-lt"/>
              <a:buAutoNum type="arabicPeriod"/>
            </a:pPr>
            <a:r>
              <a:rPr lang="en-UA" dirty="0"/>
              <a:t>Змінюйте положення ніг, доки не досягнете природного прицілювання в ціль.</a:t>
            </a:r>
          </a:p>
          <a:p>
            <a:pPr marL="514350" lvl="0" indent="-514350">
              <a:buFont typeface="+mj-lt"/>
              <a:buAutoNum type="arabicPeriod"/>
            </a:pPr>
            <a:r>
              <a:rPr lang="en-UA" dirty="0"/>
              <a:t>Рівномірно розподіліть вагу тіла.</a:t>
            </a:r>
          </a:p>
        </p:txBody>
      </p:sp>
    </p:spTree>
    <p:extLst>
      <p:ext uri="{BB962C8B-B14F-4D97-AF65-F5344CB8AC3E}">
        <p14:creationId xmlns:p14="http://schemas.microsoft.com/office/powerpoint/2010/main" val="2851485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uk-UA" b="1" dirty="0">
                <a:ea typeface="UAF Sans" pitchFamily="2" charset="77"/>
              </a:rPr>
              <a:t>Тактичні прийоми ведення вогню в бою</a:t>
            </a:r>
            <a:endParaRPr lang="en-US" b="1" dirty="0">
              <a:ea typeface="UAF Sans" pitchFamily="2" charset="77"/>
            </a:endParaRPr>
          </a:p>
        </p:txBody>
      </p:sp>
      <p:sp>
        <p:nvSpPr>
          <p:cNvPr id="3" name="Content Placeholder 2"/>
          <p:cNvSpPr>
            <a:spLocks noGrp="1"/>
          </p:cNvSpPr>
          <p:nvPr>
            <p:ph idx="1"/>
          </p:nvPr>
        </p:nvSpPr>
        <p:spPr>
          <a:xfrm>
            <a:off x="838200" y="1825625"/>
            <a:ext cx="5532120" cy="4351338"/>
          </a:xfrm>
        </p:spPr>
        <p:txBody>
          <a:bodyPr/>
          <a:lstStyle/>
          <a:p>
            <a:pPr lvl="0"/>
            <a:r>
              <a:rPr lang="en-UA" dirty="0"/>
              <a:t>Швидкий напівавтоматичний вогонь (Rapid Semiautomatic Fire).</a:t>
            </a:r>
          </a:p>
          <a:p>
            <a:pPr lvl="0"/>
            <a:r>
              <a:rPr lang="en-UA" dirty="0"/>
              <a:t>Автоматичний вогонь (Automatic Fire).</a:t>
            </a:r>
          </a:p>
          <a:p>
            <a:pPr lvl="0"/>
            <a:r>
              <a:rPr lang="en-UA" dirty="0"/>
              <a:t>Придушувальний вогонь (Suppressive Fire).</a:t>
            </a:r>
          </a:p>
          <a:p>
            <a:pPr lvl="0"/>
            <a:r>
              <a:rPr lang="en-UA" dirty="0"/>
              <a:t>Швидкісний/інтуїтивний вогонь (Quick Fire).</a:t>
            </a:r>
          </a:p>
        </p:txBody>
      </p:sp>
      <p:pic>
        <p:nvPicPr>
          <p:cNvPr id="4" name="Picture 3"/>
          <p:cNvPicPr>
            <a:picLocks noChangeAspect="1"/>
          </p:cNvPicPr>
          <p:nvPr/>
        </p:nvPicPr>
        <p:blipFill>
          <a:blip r:embed="rId2"/>
          <a:stretch>
            <a:fillRect/>
          </a:stretch>
        </p:blipFill>
        <p:spPr>
          <a:xfrm>
            <a:off x="6520872" y="1690688"/>
            <a:ext cx="4474323" cy="4747057"/>
          </a:xfrm>
          <a:prstGeom prst="rect">
            <a:avLst/>
          </a:prstGeom>
        </p:spPr>
      </p:pic>
    </p:spTree>
    <p:extLst>
      <p:ext uri="{BB962C8B-B14F-4D97-AF65-F5344CB8AC3E}">
        <p14:creationId xmlns:p14="http://schemas.microsoft.com/office/powerpoint/2010/main" val="2580235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ШВИДКИЙ НАПІВАВТОМАТИЧНИЙ ВОГОНЬ</a:t>
            </a:r>
            <a:endParaRPr lang="en-US" b="1" dirty="0">
              <a:ea typeface="UAF Sans" pitchFamily="2" charset="77"/>
            </a:endParaRPr>
          </a:p>
        </p:txBody>
      </p:sp>
      <p:sp>
        <p:nvSpPr>
          <p:cNvPr id="3" name="Content Placeholder 2"/>
          <p:cNvSpPr>
            <a:spLocks noGrp="1"/>
          </p:cNvSpPr>
          <p:nvPr>
            <p:ph idx="1"/>
          </p:nvPr>
        </p:nvSpPr>
        <p:spPr>
          <a:xfrm>
            <a:off x="373380" y="1690688"/>
            <a:ext cx="6840220" cy="5066983"/>
          </a:xfrm>
        </p:spPr>
        <p:txBody>
          <a:bodyPr>
            <a:normAutofit fontScale="92500" lnSpcReduction="20000"/>
          </a:bodyPr>
          <a:lstStyle/>
          <a:p>
            <a:pPr marL="0" indent="0">
              <a:buNone/>
            </a:pPr>
            <a:r>
              <a:rPr lang="en-UA" dirty="0"/>
              <a:t>Найважливішим прийомом стрільби під час сучасного високодинамічного бою є швидкий напівавтоматичний вогонь. Це найефективніший метод забезпечення великої щільності вогню по погано розрізнюваних цілях або ділянках місцевості (наприклад, по цілях, що з'являються на короткий час, по кількох цілях одночасно або по рухомих цілях). </a:t>
            </a:r>
            <a:endParaRPr lang="uk-UA" dirty="0"/>
          </a:p>
          <a:p>
            <a:pPr marL="0" indent="0">
              <a:buNone/>
            </a:pPr>
            <a:r>
              <a:rPr lang="en-UA" b="1" dirty="0">
                <a:latin typeface="UAF Sans SemiBold" pitchFamily="2" charset="77"/>
                <a:ea typeface="UAF Sans SemiBold" pitchFamily="2" charset="77"/>
              </a:rPr>
              <a:t>Застосовуючи швидкий напівавтоматичний вогонь, військовослужбовець навмисно здійснює швидку серію пострілів у зону розташування цілі для забезпечення високої ймовірності влучання.</a:t>
            </a:r>
            <a:endParaRPr lang="en-US" b="1" dirty="0">
              <a:latin typeface="UAF Sans SemiBold" pitchFamily="2" charset="77"/>
              <a:ea typeface="UAF Sans SemiBold" pitchFamily="2" charset="77"/>
            </a:endParaRPr>
          </a:p>
        </p:txBody>
      </p:sp>
      <p:pic>
        <p:nvPicPr>
          <p:cNvPr id="4" name="Picture 3"/>
          <p:cNvPicPr>
            <a:picLocks noChangeAspect="1"/>
          </p:cNvPicPr>
          <p:nvPr/>
        </p:nvPicPr>
        <p:blipFill>
          <a:blip r:embed="rId2"/>
          <a:stretch>
            <a:fillRect/>
          </a:stretch>
        </p:blipFill>
        <p:spPr>
          <a:xfrm>
            <a:off x="7490691" y="1690688"/>
            <a:ext cx="4011323" cy="3813950"/>
          </a:xfrm>
          <a:prstGeom prst="rect">
            <a:avLst/>
          </a:prstGeom>
        </p:spPr>
      </p:pic>
    </p:spTree>
    <p:extLst>
      <p:ext uri="{BB962C8B-B14F-4D97-AF65-F5344CB8AC3E}">
        <p14:creationId xmlns:p14="http://schemas.microsoft.com/office/powerpoint/2010/main" val="161399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АВТОМАТИЧНИЙ ВОГОНЬ</a:t>
            </a:r>
            <a:endParaRPr lang="en-US" b="1" dirty="0">
              <a:ea typeface="UAF Sans" pitchFamily="2" charset="77"/>
            </a:endParaRPr>
          </a:p>
        </p:txBody>
      </p:sp>
      <p:sp>
        <p:nvSpPr>
          <p:cNvPr id="3" name="Content Placeholder 2"/>
          <p:cNvSpPr>
            <a:spLocks noGrp="1"/>
          </p:cNvSpPr>
          <p:nvPr>
            <p:ph idx="1"/>
          </p:nvPr>
        </p:nvSpPr>
        <p:spPr/>
        <p:txBody>
          <a:bodyPr>
            <a:normAutofit/>
          </a:bodyPr>
          <a:lstStyle/>
          <a:p>
            <a:pPr marL="0" indent="0">
              <a:buNone/>
            </a:pPr>
            <a:r>
              <a:rPr lang="en-UA" dirty="0"/>
              <a:t>Застосування автоматичного вогню або вогню чергами підвищує спроможність військовослужбовця випускати максимальну кількість набоїв (від одного до трьох набоїв за секунду) у визначену зону цілі. Цей специфічний прийом ведення придушувального вогню може бути непридатним для більшості бойових зіткнень. Автоматичний вогонь за своєю суттю є менш точним, ніж напівавтоматичний. Перший постріл автоматичної черги може влучити в ціль, але віддача і високий темп стрільби часто призводять до того, що наступні кулі лягають далеко від бажаної точки влучання.</a:t>
            </a:r>
            <a:endParaRPr lang="en-US" dirty="0"/>
          </a:p>
        </p:txBody>
      </p:sp>
    </p:spTree>
    <p:extLst>
      <p:ext uri="{BB962C8B-B14F-4D97-AF65-F5344CB8AC3E}">
        <p14:creationId xmlns:p14="http://schemas.microsoft.com/office/powerpoint/2010/main" val="899539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A" b="1" dirty="0">
                <a:ea typeface="UAF Sans" pitchFamily="2" charset="77"/>
              </a:rPr>
              <a:t>ПРИДУШУВАЛЬНИЙ ВОГОНЬ</a:t>
            </a:r>
            <a:endParaRPr lang="en-US" b="1" dirty="0">
              <a:ea typeface="UAF Sans" pitchFamily="2" charset="77"/>
            </a:endParaRPr>
          </a:p>
        </p:txBody>
      </p:sp>
      <p:sp>
        <p:nvSpPr>
          <p:cNvPr id="3" name="Content Placeholder 2"/>
          <p:cNvSpPr>
            <a:spLocks noGrp="1"/>
          </p:cNvSpPr>
          <p:nvPr>
            <p:ph idx="1"/>
          </p:nvPr>
        </p:nvSpPr>
        <p:spPr/>
        <p:txBody>
          <a:bodyPr>
            <a:normAutofit fontScale="92500" lnSpcReduction="10000"/>
          </a:bodyPr>
          <a:lstStyle/>
          <a:p>
            <a:r>
              <a:rPr lang="en-UA" dirty="0"/>
              <a:t>Придушувальний вогонь — це точно спрямований вогонь по конкретній точковій або площинній цілі. </a:t>
            </a:r>
            <a:endParaRPr lang="uk-UA" dirty="0"/>
          </a:p>
          <a:p>
            <a:r>
              <a:rPr lang="en-UA" dirty="0"/>
              <a:t>Деякі ситуації можуть вимагати від військовослужбовця ведення придушувального вогню по широкій площі (наприклад, по узліссю, живоплоту або невеликій будівлі), тоді як в інших випадках ціллю може бути менша площа (наприклад, амбразура бункера чи вікно). </a:t>
            </a:r>
            <a:endParaRPr lang="uk-UA" dirty="0"/>
          </a:p>
          <a:p>
            <a:r>
              <a:rPr lang="en-UA" dirty="0"/>
              <a:t>Придушувальний вогонь використовується для контролю над противником та територією, яку він займає. Він застосовується для знищення противника або для того, щоб не дати йому можливості спостерігати за полем бою, ефективно використовувати свою зброю чи маневрувати.</a:t>
            </a:r>
            <a:endParaRPr lang="en-US" dirty="0"/>
          </a:p>
        </p:txBody>
      </p:sp>
    </p:spTree>
    <p:extLst>
      <p:ext uri="{BB962C8B-B14F-4D97-AF65-F5344CB8AC3E}">
        <p14:creationId xmlns:p14="http://schemas.microsoft.com/office/powerpoint/2010/main" val="2591877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3665"/>
            <a:ext cx="10515600" cy="1325563"/>
          </a:xfrm>
        </p:spPr>
        <p:txBody>
          <a:bodyPr/>
          <a:lstStyle/>
          <a:p>
            <a:pPr algn="ctr"/>
            <a:r>
              <a:rPr lang="en-UA" b="1" dirty="0">
                <a:ea typeface="UAF Sans" pitchFamily="2" charset="77"/>
              </a:rPr>
              <a:t>Швидкісний/інтуїтивний вогонь</a:t>
            </a:r>
            <a:endParaRPr lang="en-US" b="1" dirty="0">
              <a:ea typeface="UAF Sans" pitchFamily="2" charset="77"/>
            </a:endParaRPr>
          </a:p>
        </p:txBody>
      </p:sp>
      <p:sp>
        <p:nvSpPr>
          <p:cNvPr id="3" name="Content Placeholder 2"/>
          <p:cNvSpPr>
            <a:spLocks noGrp="1"/>
          </p:cNvSpPr>
          <p:nvPr>
            <p:ph idx="1"/>
          </p:nvPr>
        </p:nvSpPr>
        <p:spPr>
          <a:xfrm>
            <a:off x="221673" y="1295761"/>
            <a:ext cx="6590608" cy="5373096"/>
          </a:xfrm>
        </p:spPr>
        <p:txBody>
          <a:bodyPr>
            <a:normAutofit fontScale="92500" lnSpcReduction="20000"/>
          </a:bodyPr>
          <a:lstStyle/>
          <a:p>
            <a:r>
              <a:rPr lang="en-UA" dirty="0"/>
              <a:t>Прийоми швидкісного вогню є доцільними, коли військовослужбовці стикаються з раптово з'являючимися цілями противника на коротких дистанціях або коли близький вогневий контакт є неминучим. </a:t>
            </a:r>
            <a:endParaRPr lang="uk-UA" dirty="0"/>
          </a:p>
          <a:p>
            <a:pPr marL="0" indent="0">
              <a:buNone/>
            </a:pPr>
            <a:r>
              <a:rPr lang="en-UA" dirty="0"/>
              <a:t>Існує два основних методи наведення зброї під час ведення швидкісного вогню з гвинтівки чи карабіна:</a:t>
            </a:r>
          </a:p>
          <a:p>
            <a:pPr marL="514350" lvl="0" indent="-514350">
              <a:buFont typeface="+mj-lt"/>
              <a:buAutoNum type="arabicPeriod"/>
            </a:pPr>
            <a:r>
              <a:rPr lang="en-UA" dirty="0"/>
              <a:t>Прицілювання з використанням прицільних пристосувань.</a:t>
            </a:r>
          </a:p>
          <a:p>
            <a:pPr marL="514350" lvl="0" indent="-514350">
              <a:buFont typeface="+mj-lt"/>
              <a:buAutoNum type="arabicPeriod"/>
            </a:pPr>
            <a:r>
              <a:rPr lang="en-UA" dirty="0"/>
              <a:t>Використання вирівнювання зброї (наведення «по стволу»), інтуїції, місць сплесків від куль або трасуючих набоїв для коригування вогню.</a:t>
            </a:r>
          </a:p>
        </p:txBody>
      </p:sp>
      <p:pic>
        <p:nvPicPr>
          <p:cNvPr id="5" name="Picture 4"/>
          <p:cNvPicPr>
            <a:picLocks noChangeAspect="1"/>
          </p:cNvPicPr>
          <p:nvPr/>
        </p:nvPicPr>
        <p:blipFill>
          <a:blip r:embed="rId2"/>
          <a:srcRect b="5125"/>
          <a:stretch>
            <a:fillRect/>
          </a:stretch>
        </p:blipFill>
        <p:spPr>
          <a:xfrm>
            <a:off x="7186699" y="2218344"/>
            <a:ext cx="4533900" cy="2918893"/>
          </a:xfrm>
          <a:prstGeom prst="rect">
            <a:avLst/>
          </a:prstGeom>
        </p:spPr>
      </p:pic>
    </p:spTree>
    <p:extLst>
      <p:ext uri="{BB962C8B-B14F-4D97-AF65-F5344CB8AC3E}">
        <p14:creationId xmlns:p14="http://schemas.microsoft.com/office/powerpoint/2010/main" val="1655634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4688</TotalTime>
  <Words>1437</Words>
  <Application>Microsoft Office PowerPoint</Application>
  <PresentationFormat>Широкоэкранный</PresentationFormat>
  <Paragraphs>123</Paragraphs>
  <Slides>20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vt:i4>
      </vt:variant>
    </vt:vector>
  </HeadingPairs>
  <TitlesOfParts>
    <vt:vector size="25" baseType="lpstr">
      <vt:lpstr>UAF Sans OnBoard Stencil</vt:lpstr>
      <vt:lpstr>UAF Sans</vt:lpstr>
      <vt:lpstr>Arial</vt:lpstr>
      <vt:lpstr>UAF Sans SemiBold</vt:lpstr>
      <vt:lpstr>Office Theme</vt:lpstr>
      <vt:lpstr>ОСНОВНІ ПРИНЦИПИ ВОГНЕВОЇ ПІДГОТОВКИ</vt:lpstr>
      <vt:lpstr>Презентация PowerPoint</vt:lpstr>
      <vt:lpstr>Інструктаж із заходів безпеки</vt:lpstr>
      <vt:lpstr>Цілі посиленої вогневої підготовки з гвинтівки</vt:lpstr>
      <vt:lpstr>Чотири основи влучної стрільби</vt:lpstr>
      <vt:lpstr>Презентация PowerPoint</vt:lpstr>
      <vt:lpstr>Контроль дихання</vt:lpstr>
      <vt:lpstr>Плавний спуск </vt:lpstr>
      <vt:lpstr>Ривки під час стрільби — негайні дії — алгоритм SPORTS:</vt:lpstr>
      <vt:lpstr>Швидка зміна магазинів</vt:lpstr>
      <vt:lpstr>Передові положення для стрільби</vt:lpstr>
      <vt:lpstr>Положення для стрільби з коліна без упору:</vt:lpstr>
      <vt:lpstr>Положення для стрільби з коліна з упором:</vt:lpstr>
      <vt:lpstr>Положення для стрільби стоячи без упору:</vt:lpstr>
      <vt:lpstr>Положення для стрільби стоячи з упором біля перешкод/укриттів:</vt:lpstr>
      <vt:lpstr>Тактичні прийоми ведення вогню в бою</vt:lpstr>
      <vt:lpstr>ШВИДКИЙ НАПІВАВТОМАТИЧНИЙ ВОГОНЬ</vt:lpstr>
      <vt:lpstr>АВТОМАТИЧНИЙ ВОГОНЬ</vt:lpstr>
      <vt:lpstr>ПРИДУШУВАЛЬНИЙ ВОГОНЬ</vt:lpstr>
      <vt:lpstr>Швидкісний/інтуїтивний вогонь</vt:lpstr>
    </vt:vector>
  </TitlesOfParts>
  <Company>US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Walker, Matthew R. SFC 307th S6</dc:creator>
  <cp:lastModifiedBy>HP</cp:lastModifiedBy>
  <cp:revision>96</cp:revision>
  <dcterms:created xsi:type="dcterms:W3CDTF">2017-12-19T12:59:41Z</dcterms:created>
  <dcterms:modified xsi:type="dcterms:W3CDTF">2026-07-20T18:58:39Z</dcterms:modified>
</cp:coreProperties>
</file>