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67" r:id="rId2"/>
    <p:sldId id="528" r:id="rId3"/>
    <p:sldId id="542" r:id="rId4"/>
    <p:sldId id="561" r:id="rId5"/>
    <p:sldId id="570" r:id="rId6"/>
    <p:sldId id="569" r:id="rId7"/>
    <p:sldId id="571" r:id="rId8"/>
    <p:sldId id="572" r:id="rId9"/>
    <p:sldId id="573" r:id="rId10"/>
    <p:sldId id="574" r:id="rId11"/>
    <p:sldId id="568" r:id="rId12"/>
    <p:sldId id="566" r:id="rId13"/>
    <p:sldId id="567" r:id="rId14"/>
    <p:sldId id="575" r:id="rId15"/>
    <p:sldId id="576" r:id="rId16"/>
    <p:sldId id="577" r:id="rId17"/>
    <p:sldId id="550" r:id="rId18"/>
    <p:sldId id="426" r:id="rId19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F4F1E6"/>
    <a:srgbClr val="AEA88A"/>
    <a:srgbClr val="DCD8BD"/>
    <a:srgbClr val="8F0504"/>
    <a:srgbClr val="E8E5CB"/>
    <a:srgbClr val="E9E5C3"/>
    <a:srgbClr val="AFA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BFA9CD-7FC7-4383-AC40-5C25F7C558A6}" v="2217" dt="2024-10-05T17:49:17.478"/>
    <p1510:client id="{F1EDA424-9CA9-4C20-994B-2776EC574B04}" v="2092" dt="2024-10-05T21:34:57.8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82" autoAdjust="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88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3ACC843-0C67-057A-7C02-CB5426D4C1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551425-4F69-766A-43F8-63F97BDC494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B67704B-8832-45F4-A809-4E246A352D10}" type="datetimeFigureOut">
              <a:rPr lang="ru-RU"/>
              <a:pPr>
                <a:defRPr/>
              </a:pPr>
              <a:t>11.10.2024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54CBDD53-A32D-3AEC-39A2-D3FC69F24A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DD45086D-DE2E-B01F-5960-2B08D4A9C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4DA76C-EBD0-8DE6-88DA-8DEA7E8727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B03A1D-E3EA-DD12-AF75-9D744125D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8CD9E40-785A-4D3C-BAEE-EA265FCD4E0E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9FE1F-F836-2F82-2584-E33780E1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29340-6C77-4447-9557-FE301D6821BC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47E8D-2B3E-F7E6-A408-217555CEE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65D14-9114-F9CA-A70A-C39D22DE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B6A74-D853-4E52-B993-7EB8CCDADE83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8971381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58CDF-E47A-4D14-8431-43105FA14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748BA-207A-45B5-8C2B-80D41B82E6C1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6A6B9-8DB1-5D49-4065-6F238097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D4285-1964-F968-A409-33892924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2F805-827E-4A87-BB4C-905B5416515F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6320071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55225-1487-14ED-392F-3AF02B2D9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9212E-5369-4F2F-BC92-9E0E81C53BDE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5BFEE-EA43-0FF9-AB36-73277160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16C9F-58E8-8D79-50BF-C830B2CA8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A0132-1C3A-49BC-8C3B-33610CEE6EB5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74003805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ED6B5D-E493-D790-9206-59C308B7F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F2877-1042-4FD5-801E-67C5C647D6DC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19FE60-B4F0-652F-192D-73A54A4A8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4B813C-F113-D998-8F61-BFC06CCC7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2EE33-1440-4260-BB43-51B7FEAFEDE8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2673320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773005-8F24-4B1C-4825-19EF36692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F1F6B-E140-4C46-8854-30F68E9DBE96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9FA83B0-F14C-DEC6-44F3-C1C0EEBC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F26F259-2418-FF37-637A-1F5FA603A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ADDA9-8270-4F0A-8BBA-F133C42C79D6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671863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16B23EF-2844-3731-6CD4-6F78E369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2E963-7081-456B-9A40-B62B75F18221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82F1427-034F-0138-172D-487922F1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EF8117-E912-9706-E284-D6AB0C3D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70856-2DB1-412B-81C6-9B00135E8A2C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96635379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25F8AC0-FAE1-095F-6CF4-241F4519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691C4-2949-4258-8BA8-C509020D84C9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2CDF8C-7222-3BF5-575E-4B56DCE5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2B42A71-3278-8790-B815-FB8EB25F2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001A-771C-4684-9151-F15DB5DF664B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02344262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9F70E8-36D4-5E69-66D1-1349A133F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34D34-004B-460F-84DB-FF95F076A303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55EE74-9EE2-1D0D-F33B-22E615A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472723-856A-E6B6-AC76-BF4AEBB4B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E8A48-988C-49B1-A286-955818B86C60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8366797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36A4F5E-EEBB-2E1B-3BE7-30E19DE5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53268-C083-4894-B40F-75C1009B98F1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DA49107-028F-490A-8C45-32F919B40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9C9D2A-01D9-2B18-4C27-0944473CE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59FD9-95C3-4385-A73D-C6DD1A299438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52766978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9A088-92B1-C445-1B5A-FB292D2C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431A4-2EF6-4CA5-A4BA-46D5DAF15BF1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3B27F-90FC-34C5-A3FC-29129DE54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0A760-B82C-AD0E-E929-E631090F4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4AF29-1E21-4FDA-BB0D-602EE840B062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3197169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CD367-FA36-05D2-46C2-E553E617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E6187-E449-425C-8835-77A6469F5403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3BE1C-8ADA-51F7-7FED-12F9654D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8E11B-EFD5-4776-E8DF-1D6565B74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C0CBC-C03E-4C37-8EAA-5B5A6C3DFB31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1671292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E8F6316-3AE2-CF64-DAEF-03C652E427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0C0B626-D234-7CD6-FF35-DC103C1573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16EEF-CD49-3D0F-DF4C-535059C50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F5E511-7A96-456F-834A-567CB3B3D0EF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F337B-A9E2-B760-E66B-A9B52D869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510A-DB50-6AB9-219D-DD4DC34D9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407EC89-A6C5-4E39-808F-4F7CC8D9BC7C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>
            <a:extLst>
              <a:ext uri="{FF2B5EF4-FFF2-40B4-BE49-F238E27FC236}">
                <a16:creationId xmlns:a16="http://schemas.microsoft.com/office/drawing/2014/main" id="{8E92A08A-3061-0B24-B82D-EC471D2F6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8" y="2536825"/>
            <a:ext cx="79121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uk-UA" altLang="ru-RU" sz="3200" dirty="0">
                <a:latin typeface="Arial Black"/>
                <a:cs typeface="Arial"/>
              </a:rPr>
              <a:t>ТЕМА 1: Лідерство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uk-UA" altLang="ru-RU" sz="3200" dirty="0">
                <a:latin typeface="Arial Black"/>
                <a:cs typeface="Arial"/>
              </a:rPr>
              <a:t>ЗАНЯТТЯ 3: «Управління підрозділом»</a:t>
            </a:r>
            <a:endParaRPr lang="uk-UA" dirty="0">
              <a:latin typeface="Arial Black"/>
              <a:cs typeface="Arial"/>
            </a:endParaRPr>
          </a:p>
        </p:txBody>
      </p:sp>
      <p:sp>
        <p:nvSpPr>
          <p:cNvPr id="3075" name="TextBox 9">
            <a:extLst>
              <a:ext uri="{FF2B5EF4-FFF2-40B4-BE49-F238E27FC236}">
                <a16:creationId xmlns:a16="http://schemas.microsoft.com/office/drawing/2014/main" id="{05B8D9EE-E433-96AE-5611-19E3D790F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3077" name="TextBox 9">
            <a:extLst>
              <a:ext uri="{FF2B5EF4-FFF2-40B4-BE49-F238E27FC236}">
                <a16:creationId xmlns:a16="http://schemas.microsoft.com/office/drawing/2014/main" id="{DDFC24A4-009E-1B5D-6A33-A81AED1B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425450"/>
            <a:ext cx="7912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2000">
                <a:latin typeface="Arial Black" panose="020B0A04020102020204" pitchFamily="34" charset="0"/>
              </a:rPr>
              <a:t>НАВЧАЛЬНИЙ ПРЕДМЕТ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2000">
                <a:latin typeface="Arial Black" panose="020B0A04020102020204" pitchFamily="34" charset="0"/>
              </a:rPr>
              <a:t>ЛІДЕРСТВО</a:t>
            </a:r>
          </a:p>
        </p:txBody>
      </p:sp>
      <p:pic>
        <p:nvPicPr>
          <p:cNvPr id="2" name="Рисунок 1" descr="633px-Емблема_ДШВ.svg.png">
            <a:extLst>
              <a:ext uri="{FF2B5EF4-FFF2-40B4-BE49-F238E27FC236}">
                <a16:creationId xmlns:a16="http://schemas.microsoft.com/office/drawing/2014/main" id="{74F0211F-C0CE-AA6A-47E8-C54FEAFFF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93" y="235043"/>
            <a:ext cx="857250" cy="695325"/>
          </a:xfrm>
          <a:prstGeom prst="rect">
            <a:avLst/>
          </a:prstGeom>
        </p:spPr>
      </p:pic>
      <p:pic>
        <p:nvPicPr>
          <p:cNvPr id="3" name="Рисунок 2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DD623E39-753D-C6B1-5E38-BD703102F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8650" y="235043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9">
            <a:extLst>
              <a:ext uri="{FF2B5EF4-FFF2-40B4-BE49-F238E27FC236}">
                <a16:creationId xmlns:a16="http://schemas.microsoft.com/office/drawing/2014/main" id="{80E21E09-FE5A-7FAF-0C56-A6A2593F5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223838"/>
            <a:ext cx="79327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uk-UA" sz="2400" b="1">
                <a:solidFill>
                  <a:srgbClr val="000000"/>
                </a:solidFill>
                <a:latin typeface="Arial" panose="020B0604020202020204" pitchFamily="34" charset="0"/>
              </a:rPr>
              <a:t>МЕТА ТА НАВЧАЛЬНІ ЦІЛІ ЗАНЯТТЯ</a:t>
            </a:r>
            <a:endParaRPr lang="uk-UA" altLang="ru-RU" sz="2400" b="1">
              <a:latin typeface="Arial" panose="020B0604020202020204" pitchFamily="34" charset="0"/>
            </a:endParaRPr>
          </a:p>
        </p:txBody>
      </p:sp>
      <p:grpSp>
        <p:nvGrpSpPr>
          <p:cNvPr id="4099" name="Group 4">
            <a:extLst>
              <a:ext uri="{FF2B5EF4-FFF2-40B4-BE49-F238E27FC236}">
                <a16:creationId xmlns:a16="http://schemas.microsoft.com/office/drawing/2014/main" id="{4EC02F62-9FDE-E5A7-A6B6-AC9D2E53014C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23CFF70-3303-020D-2A90-716706F7E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A2D482BE-D2CF-38B4-FD4C-1FDB53DB0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4100" name="TextBox 9">
            <a:extLst>
              <a:ext uri="{FF2B5EF4-FFF2-40B4-BE49-F238E27FC236}">
                <a16:creationId xmlns:a16="http://schemas.microsoft.com/office/drawing/2014/main" id="{0E1ACCFF-C39F-7884-3AAB-AC188F31B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22" name="Text Box 22">
            <a:extLst>
              <a:ext uri="{FF2B5EF4-FFF2-40B4-BE49-F238E27FC236}">
                <a16:creationId xmlns:a16="http://schemas.microsoft.com/office/drawing/2014/main" id="{714BF70C-C46A-64D2-8069-8C63B6C63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913" y="1898650"/>
            <a:ext cx="170815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36" tIns="47706" rIns="95436" bIns="47706">
            <a:spAutoFit/>
          </a:bodyPr>
          <a:lstStyle/>
          <a:p>
            <a:pPr defTabSz="77285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800" kern="0" dirty="0">
              <a:solidFill>
                <a:srgbClr val="000000"/>
              </a:solidFill>
              <a:latin typeface="Arial"/>
              <a:cs typeface="+mn-cs"/>
            </a:endParaRPr>
          </a:p>
          <a:p>
            <a:pPr algn="ctr" defTabSz="77285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kern="0" dirty="0">
                <a:solidFill>
                  <a:schemeClr val="bg1"/>
                </a:solidFill>
                <a:latin typeface="Arial"/>
                <a:cs typeface="+mn-cs"/>
              </a:rPr>
              <a:t>ПОЛОЖЕННЯ ПРО ПРОХОДЖЕННЯ ГРОМАДЯНАМИ УКРАЇНИ ВІЙСЬКОВОЇ СЛУЖБИ У ЗБРОНИХ</a:t>
            </a:r>
          </a:p>
          <a:p>
            <a:pPr algn="ctr" defTabSz="77285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kern="0" dirty="0">
                <a:solidFill>
                  <a:schemeClr val="bg1"/>
                </a:solidFill>
                <a:latin typeface="Arial"/>
                <a:cs typeface="+mn-cs"/>
              </a:rPr>
              <a:t>СИЛАХ УКРАЇНИ</a:t>
            </a:r>
            <a:endParaRPr lang="uk-UA" sz="1200" b="1" kern="0" spc="-42" dirty="0">
              <a:solidFill>
                <a:schemeClr val="bg1"/>
              </a:solidFill>
              <a:latin typeface="Arial"/>
              <a:cs typeface="+mn-cs"/>
            </a:endParaRPr>
          </a:p>
          <a:p>
            <a:pPr algn="ctr" defTabSz="77285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400" b="1" kern="0" spc="-42" dirty="0">
              <a:solidFill>
                <a:schemeClr val="bg1"/>
              </a:solidFill>
              <a:latin typeface="Arial"/>
              <a:cs typeface="+mn-cs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6D114A7B-A073-9D90-5CE5-BCC5158C2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63" y="1423988"/>
            <a:ext cx="854075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defRPr/>
            </a:pPr>
            <a:r>
              <a:rPr lang="uk-UA" dirty="0">
                <a:solidFill>
                  <a:srgbClr val="000000"/>
                </a:solidFill>
                <a:cs typeface="+mn-cs"/>
              </a:rPr>
              <a:t>МЕТА:</a:t>
            </a:r>
          </a:p>
          <a:p>
            <a:pPr marL="0" indent="0" algn="ctr">
              <a:defRPr/>
            </a:pPr>
            <a:endParaRPr lang="uk-UA" sz="600" dirty="0">
              <a:solidFill>
                <a:srgbClr val="000000"/>
              </a:solidFill>
              <a:cs typeface="+mn-cs"/>
            </a:endParaRPr>
          </a:p>
          <a:p>
            <a:pPr marL="0" indent="0" algn="just">
              <a:defRPr/>
            </a:pPr>
            <a:r>
              <a:rPr lang="uk-UA" dirty="0">
                <a:solidFill>
                  <a:srgbClr val="000000"/>
                </a:solidFill>
                <a:latin typeface="Arial"/>
                <a:cs typeface="Arial"/>
              </a:rPr>
              <a:t>Довести військовослужбовцям алгоритм дій при пораненні або загибелі командира</a:t>
            </a:r>
            <a:endParaRPr lang="uk-UA" dirty="0">
              <a:solidFill>
                <a:srgbClr val="000000"/>
              </a:solidFill>
              <a:cs typeface="Arial"/>
            </a:endParaRPr>
          </a:p>
          <a:p>
            <a:pPr marL="0" indent="0" algn="just">
              <a:defRPr/>
            </a:pPr>
            <a:endParaRPr lang="uk-UA" dirty="0">
              <a:solidFill>
                <a:srgbClr val="000000"/>
              </a:solidFill>
              <a:cs typeface="+mn-cs"/>
            </a:endParaRPr>
          </a:p>
          <a:p>
            <a:pPr marL="0" indent="0" algn="just">
              <a:defRPr/>
            </a:pPr>
            <a:endParaRPr lang="uk-UA" dirty="0">
              <a:solidFill>
                <a:srgbClr val="000000"/>
              </a:solidFill>
              <a:cs typeface="+mn-cs"/>
            </a:endParaRPr>
          </a:p>
          <a:p>
            <a:pPr marL="0" indent="0" algn="ctr">
              <a:defRPr/>
            </a:pPr>
            <a:r>
              <a:rPr lang="uk-UA" dirty="0">
                <a:solidFill>
                  <a:srgbClr val="000000"/>
                </a:solidFill>
                <a:cs typeface="+mn-cs"/>
              </a:rPr>
              <a:t>НАВЧАЛЬНІ ПИТАННЯ:</a:t>
            </a:r>
          </a:p>
          <a:p>
            <a:pPr marL="342900" indent="-342900" algn="just">
              <a:buFontTx/>
              <a:buAutoNum type="arabicPeriod"/>
              <a:defRPr/>
            </a:pPr>
            <a:endParaRPr lang="uk-UA" sz="600" dirty="0">
              <a:solidFill>
                <a:srgbClr val="000000"/>
              </a:solidFill>
              <a:cs typeface="+mn-cs"/>
            </a:endParaRPr>
          </a:p>
          <a:p>
            <a:pPr marL="342900" indent="-342900" algn="just">
              <a:buFontTx/>
              <a:buAutoNum type="arabicPeriod"/>
              <a:defRPr/>
            </a:pPr>
            <a:r>
              <a:rPr lang="uk-UA" altLang="uk-UA" dirty="0">
                <a:latin typeface="Arial"/>
                <a:cs typeface="Arial"/>
              </a:rPr>
              <a:t>Зв'язок з старшим начальником</a:t>
            </a:r>
            <a:endParaRPr lang="uk-UA" altLang="uk-UA" dirty="0">
              <a:cs typeface="Arial"/>
            </a:endParaRPr>
          </a:p>
          <a:p>
            <a:pPr marL="342900" indent="-342900" algn="just">
              <a:buFontTx/>
              <a:buAutoNum type="arabicPeriod"/>
              <a:defRPr/>
            </a:pPr>
            <a:endParaRPr lang="uk-UA" sz="600" dirty="0">
              <a:solidFill>
                <a:srgbClr val="000000"/>
              </a:solidFill>
              <a:cs typeface="+mn-cs"/>
            </a:endParaRPr>
          </a:p>
          <a:p>
            <a:pPr marL="342900" indent="-342900" algn="just">
              <a:buFontTx/>
              <a:buAutoNum type="arabicPeriod"/>
              <a:defRPr/>
            </a:pPr>
            <a:r>
              <a:rPr lang="ru-RU" dirty="0" err="1">
                <a:solidFill>
                  <a:srgbClr val="000000"/>
                </a:solidFill>
                <a:latin typeface="Arial"/>
                <a:cs typeface="Arial"/>
              </a:rPr>
              <a:t>Уточнення</a:t>
            </a:r>
            <a:r>
              <a:rPr lang="ru-RU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/>
                <a:cs typeface="Arial"/>
              </a:rPr>
              <a:t>завдання</a:t>
            </a:r>
            <a:r>
              <a:rPr lang="ru-RU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marL="342900" indent="-342900" algn="just">
              <a:buAutoNum type="arabicPeriod"/>
              <a:defRPr/>
            </a:pPr>
            <a:endParaRPr lang="uk-UA" sz="600" dirty="0">
              <a:solidFill>
                <a:srgbClr val="000000"/>
              </a:solidFill>
              <a:cs typeface="Arial" charset="0"/>
            </a:endParaRPr>
          </a:p>
          <a:p>
            <a:pPr marL="342900" indent="-342900" algn="just">
              <a:buFontTx/>
              <a:buAutoNum type="arabicPeriod"/>
              <a:defRPr/>
            </a:pPr>
            <a:r>
              <a:rPr lang="ru-RU" altLang="uk-UA" dirty="0" err="1">
                <a:solidFill>
                  <a:srgbClr val="000000"/>
                </a:solidFill>
                <a:latin typeface="Arial"/>
                <a:cs typeface="Arial"/>
              </a:rPr>
              <a:t>Віддання</a:t>
            </a:r>
            <a:r>
              <a:rPr lang="ru-RU" altLang="uk-UA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uk-UA" dirty="0" err="1">
                <a:solidFill>
                  <a:srgbClr val="000000"/>
                </a:solidFill>
                <a:latin typeface="Arial"/>
                <a:cs typeface="Arial"/>
              </a:rPr>
              <a:t>наказів</a:t>
            </a:r>
            <a:endParaRPr lang="ru-RU" altLang="uk-UA" dirty="0" err="1">
              <a:solidFill>
                <a:srgbClr val="000000"/>
              </a:solidFill>
              <a:latin typeface="Arial" panose="020B0604020202020204" pitchFamily="34" charset="0"/>
              <a:cs typeface="Arial"/>
            </a:endParaRPr>
          </a:p>
          <a:p>
            <a:pPr marL="342900" indent="-342900" algn="just">
              <a:buFontTx/>
              <a:buAutoNum type="arabicPeriod"/>
              <a:defRPr/>
            </a:pPr>
            <a:r>
              <a:rPr lang="ru-RU" altLang="uk-UA" dirty="0" err="1">
                <a:solidFill>
                  <a:srgbClr val="000000"/>
                </a:solidFill>
                <a:latin typeface="Arial"/>
                <a:cs typeface="Arial"/>
              </a:rPr>
              <a:t>Управління</a:t>
            </a:r>
            <a:r>
              <a:rPr lang="ru-RU" altLang="uk-UA" dirty="0">
                <a:solidFill>
                  <a:srgbClr val="000000"/>
                </a:solidFill>
                <a:latin typeface="Arial"/>
                <a:cs typeface="Arial"/>
              </a:rPr>
              <a:t> вогнем (</a:t>
            </a:r>
            <a:r>
              <a:rPr lang="ru-RU" altLang="uk-UA" dirty="0" err="1">
                <a:solidFill>
                  <a:srgbClr val="000000"/>
                </a:solidFill>
                <a:latin typeface="Arial"/>
                <a:cs typeface="Arial"/>
              </a:rPr>
              <a:t>боєм</a:t>
            </a:r>
            <a:r>
              <a:rPr lang="ru-RU" altLang="uk-UA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ru-RU" altLang="uk-UA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algn="just">
              <a:buFontTx/>
              <a:buAutoNum type="arabicPeriod"/>
              <a:defRPr/>
            </a:pPr>
            <a:endParaRPr lang="ru-RU" altLang="uk-UA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552BD2AA-C522-E04F-51F5-B328D65E7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E8948AC0-501E-033B-76C1-D208101B4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9">
            <a:extLst>
              <a:ext uri="{FF2B5EF4-FFF2-40B4-BE49-F238E27FC236}">
                <a16:creationId xmlns:a16="http://schemas.microsoft.com/office/drawing/2014/main" id="{2FC7A0B6-66D9-FCAC-2380-7F791D0C8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 dirty="0">
                <a:solidFill>
                  <a:srgbClr val="000000"/>
                </a:solidFill>
                <a:latin typeface="Arial"/>
                <a:cs typeface="Arial"/>
              </a:rPr>
              <a:t>Управління підрозділом</a:t>
            </a:r>
            <a:endParaRPr lang="uk-UA" sz="2400" b="1" dirty="0">
              <a:latin typeface="Arial"/>
            </a:endParaRPr>
          </a:p>
        </p:txBody>
      </p:sp>
      <p:grpSp>
        <p:nvGrpSpPr>
          <p:cNvPr id="5123" name="Group 4">
            <a:extLst>
              <a:ext uri="{FF2B5EF4-FFF2-40B4-BE49-F238E27FC236}">
                <a16:creationId xmlns:a16="http://schemas.microsoft.com/office/drawing/2014/main" id="{5FAE42FB-116D-703D-7068-4C5E0309A002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EE60B884-C7B4-E80A-ABC5-87F215CD5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D7A4859C-EB89-D0E5-8565-6A6CCCB75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5124" name="TextBox 9">
            <a:extLst>
              <a:ext uri="{FF2B5EF4-FFF2-40B4-BE49-F238E27FC236}">
                <a16:creationId xmlns:a16="http://schemas.microsoft.com/office/drawing/2014/main" id="{93A4A538-06BF-CB6E-EC59-9C485A049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33E0F967-8AA3-03BF-93A8-3C504B901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uk-UA" b="1" dirty="0">
                <a:latin typeface="Arial"/>
                <a:cs typeface="Arial"/>
              </a:rPr>
              <a:t>Сучасний бій </a:t>
            </a:r>
            <a:r>
              <a:rPr lang="uk-UA" dirty="0">
                <a:latin typeface="Arial"/>
                <a:cs typeface="Arial"/>
              </a:rPr>
              <a:t>– це суворе випробування фізичних і духовних сил військовослужбовця, його здатності активно протистояти впливу екстремальних, украй несприятливих для життя чинників, зберігати волю і рішучість, до кінця виконати поставлене йому бойове завдання</a:t>
            </a:r>
            <a:endParaRPr lang="uk-UA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8E64644E-F771-CA6E-C036-FFD43AB23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74B4F5D7-1EDC-5896-BA3F-36FC6E16C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  <p:pic>
        <p:nvPicPr>
          <p:cNvPr id="6" name="Рисунок 5" descr="Десантно-штурмові частини ЗСУ готуються змітати &quot;вертикальний охват&quot; від  армії РФ | Defense Express">
            <a:extLst>
              <a:ext uri="{FF2B5EF4-FFF2-40B4-BE49-F238E27FC236}">
                <a16:creationId xmlns:a16="http://schemas.microsoft.com/office/drawing/2014/main" id="{68266E7F-3600-5E2F-0631-5402FF779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856" y="2736365"/>
            <a:ext cx="6686037" cy="370202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  <p:pic>
        <p:nvPicPr>
          <p:cNvPr id="6" name="Рисунок 5" descr="День ДШВ ЗСУ – АрміяInform">
            <a:extLst>
              <a:ext uri="{FF2B5EF4-FFF2-40B4-BE49-F238E27FC236}">
                <a16:creationId xmlns:a16="http://schemas.microsoft.com/office/drawing/2014/main" id="{39ADCC3C-348B-DEBE-1EBF-D801271BB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730917"/>
            <a:ext cx="4309672" cy="2976099"/>
          </a:xfrm>
          <a:prstGeom prst="rect">
            <a:avLst/>
          </a:prstGeom>
        </p:spPr>
      </p:pic>
      <p:sp>
        <p:nvSpPr>
          <p:cNvPr id="11" name="Місце для вмісту 10">
            <a:extLst>
              <a:ext uri="{FF2B5EF4-FFF2-40B4-BE49-F238E27FC236}">
                <a16:creationId xmlns:a16="http://schemas.microsoft.com/office/drawing/2014/main" id="{467E08FD-F4B8-395A-4E03-CF4699009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156" y="1149051"/>
            <a:ext cx="7855947" cy="1604038"/>
          </a:xfrm>
        </p:spPr>
        <p:txBody>
          <a:bodyPr/>
          <a:lstStyle/>
          <a:p>
            <a:r>
              <a:rPr lang="uk-UA" sz="2000" b="1" dirty="0">
                <a:latin typeface="Arial"/>
                <a:cs typeface="Arial"/>
              </a:rPr>
              <a:t>При втраті командира під час бою, особовий склад підрозділу - ні в якому разі не повинен піддаватись паніці.</a:t>
            </a:r>
            <a:endParaRPr lang="uk-UA" sz="2000" b="1" dirty="0">
              <a:latin typeface="Arial"/>
              <a:ea typeface="Calibri"/>
              <a:cs typeface="Calibri"/>
            </a:endParaRPr>
          </a:p>
          <a:p>
            <a:r>
              <a:rPr lang="uk-UA" sz="2000" b="1" dirty="0">
                <a:latin typeface="Arial"/>
                <a:cs typeface="Arial"/>
              </a:rPr>
              <a:t>Десантник повинен згадати та використати все - чому його навчали. А найбільш підготовлений військовослужбовець повинен прийняти на себе управління підрозділом.</a:t>
            </a:r>
            <a:endParaRPr lang="uk-UA" sz="2000" b="1" dirty="0">
              <a:latin typeface="Arial"/>
              <a:ea typeface="Calibri"/>
              <a:cs typeface="Calibri"/>
            </a:endParaRPr>
          </a:p>
          <a:p>
            <a:r>
              <a:rPr lang="uk-UA" sz="2000" b="1" dirty="0">
                <a:latin typeface="Arial"/>
                <a:ea typeface="Calibri"/>
                <a:cs typeface="Arial"/>
              </a:rPr>
              <a:t>Він повинен негайно вийти на зв'язок до старшого начальника та доповісти ситуацію</a:t>
            </a:r>
          </a:p>
          <a:p>
            <a:r>
              <a:rPr lang="uk-UA" sz="2000" b="1" dirty="0">
                <a:latin typeface="Arial"/>
                <a:ea typeface="Calibri"/>
                <a:cs typeface="Arial"/>
              </a:rPr>
              <a:t>Доповісти про готовність продовження виконання завдання</a:t>
            </a:r>
          </a:p>
          <a:p>
            <a:r>
              <a:rPr lang="uk-UA" sz="2000" b="1" dirty="0">
                <a:latin typeface="Arial"/>
                <a:ea typeface="Calibri"/>
                <a:cs typeface="Arial"/>
              </a:rPr>
              <a:t>Уточнити задання</a:t>
            </a:r>
          </a:p>
          <a:p>
            <a:r>
              <a:rPr lang="uk-UA" sz="2000" b="1" dirty="0">
                <a:latin typeface="Arial"/>
                <a:ea typeface="Calibri"/>
                <a:cs typeface="Arial"/>
              </a:rPr>
              <a:t>Приступити до негайного виконання</a:t>
            </a:r>
          </a:p>
          <a:p>
            <a:endParaRPr lang="uk-UA" sz="2000" dirty="0">
              <a:latin typeface="Arial"/>
              <a:ea typeface="Calibri"/>
              <a:cs typeface="Arial"/>
            </a:endParaRPr>
          </a:p>
          <a:p>
            <a:endParaRPr lang="uk-UA" sz="2000" dirty="0">
              <a:latin typeface="Arial"/>
              <a:ea typeface="Calibri"/>
              <a:cs typeface="Calibri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73EA8-8C44-408B-B582-C8457AA28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082" y="1277156"/>
            <a:ext cx="7520267" cy="684366"/>
          </a:xfrm>
        </p:spPr>
        <p:txBody>
          <a:bodyPr/>
          <a:lstStyle/>
          <a:p>
            <a:pPr algn="ctr"/>
            <a:r>
              <a:rPr lang="uk-UA" sz="3200" b="1" dirty="0">
                <a:latin typeface="Arial" panose="020B0604020202020204" pitchFamily="34" charset="0"/>
                <a:cs typeface="Arial" panose="020B0604020202020204" pitchFamily="34" charset="0"/>
              </a:rPr>
              <a:t>ПРАВИЛА РАДІООБМІНУ</a:t>
            </a:r>
          </a:p>
        </p:txBody>
      </p:sp>
      <p:pic>
        <p:nvPicPr>
          <p:cNvPr id="7" name="Місце для вмісту 6" descr="ЗВ'ЯЗОК та КОМУНІКАЦІЯ">
            <a:extLst>
              <a:ext uri="{FF2B5EF4-FFF2-40B4-BE49-F238E27FC236}">
                <a16:creationId xmlns:a16="http://schemas.microsoft.com/office/drawing/2014/main" id="{5F6BD6F7-EC2A-9C57-AB9B-BB911C2B361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4"/>
          <a:srcRect l="-1" t="13822" r="11496" b="13476"/>
          <a:stretch/>
        </p:blipFill>
        <p:spPr>
          <a:xfrm>
            <a:off x="719999" y="2133600"/>
            <a:ext cx="7842250" cy="4108450"/>
          </a:xfrm>
        </p:spPr>
      </p:pic>
    </p:spTree>
    <p:extLst>
      <p:ext uri="{BB962C8B-B14F-4D97-AF65-F5344CB8AC3E}">
        <p14:creationId xmlns:p14="http://schemas.microsoft.com/office/powerpoint/2010/main" val="312896813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uk" sz="2000" dirty="0">
                <a:latin typeface="Arial"/>
                <a:cs typeface="Arial"/>
              </a:rPr>
              <a:t>Підготовка до бою розпочинається з отримання бойового наказу (розпорядження) або орієнтування старшого командира про майбутні дії і продовжується впродовж усього періоду часу, відведеного для приведення підрозділу в готовність до виконання завдання</a:t>
            </a:r>
            <a:endParaRPr lang="uk" sz="2000" dirty="0"/>
          </a:p>
          <a:p>
            <a:pPr>
              <a:defRPr/>
            </a:pPr>
            <a:endParaRPr lang="uk-UA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  <p:pic>
        <p:nvPicPr>
          <p:cNvPr id="2" name="Рисунок 1" descr="Львівські десантники &quot;штурмували місто&quot; під час навчань у Німеччині">
            <a:extLst>
              <a:ext uri="{FF2B5EF4-FFF2-40B4-BE49-F238E27FC236}">
                <a16:creationId xmlns:a16="http://schemas.microsoft.com/office/drawing/2014/main" id="{07E9F8B2-FB7F-B657-165E-BE9AE5E36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768" y="2923200"/>
            <a:ext cx="6454105" cy="362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4473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uk" b="1" dirty="0">
                <a:latin typeface="Arial"/>
                <a:cs typeface="Arial"/>
              </a:rPr>
              <a:t>З отриманням бойового наказу командир приступає до організації бою в ході якої:</a:t>
            </a:r>
          </a:p>
          <a:p>
            <a:pPr>
              <a:buFontTx/>
              <a:buChar char="-"/>
              <a:defRPr/>
            </a:pPr>
            <a:r>
              <a:rPr lang="uk" dirty="0">
                <a:latin typeface="Arial"/>
                <a:cs typeface="Arial"/>
              </a:rPr>
              <a:t>усвідомлює завдання;</a:t>
            </a:r>
          </a:p>
          <a:p>
            <a:pPr>
              <a:buFontTx/>
              <a:buChar char="-"/>
              <a:defRPr/>
            </a:pPr>
            <a:r>
              <a:rPr lang="uk" dirty="0">
                <a:latin typeface="Arial"/>
                <a:cs typeface="Arial"/>
              </a:rPr>
              <a:t>оцінює обстановку;</a:t>
            </a:r>
          </a:p>
          <a:p>
            <a:pPr>
              <a:buFontTx/>
              <a:buChar char="-"/>
              <a:defRPr/>
            </a:pPr>
            <a:r>
              <a:rPr lang="uk" dirty="0">
                <a:latin typeface="Arial"/>
                <a:cs typeface="Arial"/>
              </a:rPr>
              <a:t>приймає рішення;</a:t>
            </a:r>
          </a:p>
          <a:p>
            <a:pPr>
              <a:buFontTx/>
              <a:buChar char="-"/>
              <a:defRPr/>
            </a:pPr>
            <a:r>
              <a:rPr lang="uk" dirty="0">
                <a:latin typeface="Arial"/>
                <a:cs typeface="Arial"/>
              </a:rPr>
              <a:t>проводить рекогносцировку;</a:t>
            </a:r>
          </a:p>
          <a:p>
            <a:pPr>
              <a:buFontTx/>
              <a:buChar char="-"/>
              <a:defRPr/>
            </a:pPr>
            <a:r>
              <a:rPr lang="uk" dirty="0">
                <a:latin typeface="Arial"/>
                <a:cs typeface="Arial"/>
              </a:rPr>
              <a:t>віддає бойовий наказ;</a:t>
            </a:r>
          </a:p>
          <a:p>
            <a:pPr>
              <a:buFontTx/>
              <a:buChar char="-"/>
              <a:defRPr/>
            </a:pPr>
            <a:r>
              <a:rPr lang="uk" dirty="0">
                <a:latin typeface="Arial"/>
                <a:cs typeface="Arial"/>
              </a:rPr>
              <a:t>організовує взаємодію;</a:t>
            </a:r>
          </a:p>
          <a:p>
            <a:pPr>
              <a:buFontTx/>
              <a:buChar char="-"/>
              <a:defRPr/>
            </a:pPr>
            <a:r>
              <a:rPr lang="uk-UA" dirty="0">
                <a:latin typeface="Arial"/>
                <a:cs typeface="Arial"/>
              </a:rPr>
              <a:t>у</a:t>
            </a:r>
            <a:r>
              <a:rPr lang="uk" dirty="0">
                <a:latin typeface="Arial"/>
                <a:cs typeface="Arial"/>
              </a:rPr>
              <a:t>правління;</a:t>
            </a:r>
          </a:p>
          <a:p>
            <a:pPr>
              <a:buFontTx/>
              <a:buChar char="-"/>
              <a:defRPr/>
            </a:pPr>
            <a:r>
              <a:rPr lang="uk" dirty="0">
                <a:latin typeface="Arial"/>
                <a:cs typeface="Arial"/>
              </a:rPr>
              <a:t>та виконання інших заходів всебічного забезпечення бою</a:t>
            </a:r>
          </a:p>
          <a:p>
            <a:pPr marL="0" indent="0">
              <a:defRPr/>
            </a:pPr>
            <a:r>
              <a:rPr lang="uk" dirty="0">
                <a:latin typeface="Arial"/>
                <a:cs typeface="Arial"/>
              </a:rPr>
              <a:t>Основні заходи з організації бою командир проводить, як правило, на місцевості, а якщо це не можливо – по карті (макеті місцевості)</a:t>
            </a:r>
          </a:p>
          <a:p>
            <a:pPr marL="0" indent="0">
              <a:defRPr/>
            </a:pPr>
            <a:r>
              <a:rPr lang="uk" dirty="0">
                <a:latin typeface="Arial"/>
                <a:cs typeface="Arial"/>
              </a:rPr>
              <a:t>У цьому випадку бойові завдання підлеглим і питання взаємодії уточнюються на місцевості в період зайняття ними позицій (висування до визначених рубежів)</a:t>
            </a:r>
            <a:endParaRPr lang="uk" dirty="0"/>
          </a:p>
          <a:p>
            <a:pPr>
              <a:defRPr/>
            </a:pPr>
            <a:endParaRPr lang="uk-UA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1397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uk-UA" sz="2000" b="1" dirty="0">
                <a:solidFill>
                  <a:srgbClr val="000000"/>
                </a:solidFill>
                <a:latin typeface="Arial"/>
                <a:cs typeface="Arial"/>
              </a:rPr>
              <a:t>Усвідомлення завдання полягає у вивченні завдання, поставленого старшим командиром, з якого командир повинен зрозуміти:</a:t>
            </a:r>
          </a:p>
          <a:p>
            <a:pPr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Вид і мету майбутніх дій;</a:t>
            </a:r>
          </a:p>
          <a:p>
            <a:pPr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Замисел старшого командира (особливо порядок розгрому противника)</a:t>
            </a:r>
          </a:p>
          <a:p>
            <a:pPr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Завдання роти і взводу;</a:t>
            </a:r>
          </a:p>
          <a:p>
            <a:pPr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Завдання сусідів, порядок взаємодії з ними;</a:t>
            </a:r>
          </a:p>
          <a:p>
            <a:pPr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Час готовності до виконання завдання</a:t>
            </a:r>
          </a:p>
          <a:p>
            <a:pPr marL="0" indent="0">
              <a:defRPr/>
            </a:pPr>
            <a:r>
              <a:rPr lang="uk-UA" sz="2000" b="1" dirty="0">
                <a:solidFill>
                  <a:srgbClr val="000000"/>
                </a:solidFill>
                <a:latin typeface="Arial"/>
                <a:cs typeface="Arial"/>
              </a:rPr>
              <a:t>На основі усвідомлення завдання, командир взводу робить висновки про: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Місце і роль взводу у завданні, яке виконує рота;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Об’єкти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цілі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, які потрібно уразити засобами взводу;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Скільки часу є на підготовку до бою та інше.</a:t>
            </a:r>
          </a:p>
          <a:p>
            <a:pPr>
              <a:buFontTx/>
              <a:buChar char="-"/>
              <a:defRPr/>
            </a:pPr>
            <a:endParaRPr lang="uk-UA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0856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479271"/>
            <a:ext cx="8329613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defRPr/>
            </a:pPr>
            <a:r>
              <a:rPr lang="uk-UA" sz="2400" b="1" dirty="0">
                <a:solidFill>
                  <a:srgbClr val="000000"/>
                </a:solidFill>
                <a:latin typeface="Arial"/>
                <a:cs typeface="Arial"/>
              </a:rPr>
              <a:t>За результатами усвідомлення отриманого завдання командир визначає першочергові заходи, які необхідно виконати для найшвидшої підготовки взводу.</a:t>
            </a:r>
          </a:p>
          <a:p>
            <a:pPr marL="0" indent="0">
              <a:defRPr/>
            </a:pPr>
            <a:r>
              <a:rPr lang="uk-UA" sz="2400" dirty="0">
                <a:solidFill>
                  <a:srgbClr val="000000"/>
                </a:solidFill>
                <a:latin typeface="Arial"/>
                <a:cs typeface="Arial"/>
              </a:rPr>
              <a:t>Проводить розрахунок часу і віддає вказівки, в яких визначає:</a:t>
            </a:r>
          </a:p>
          <a:p>
            <a:pPr marL="342900" indent="-342900">
              <a:buFontTx/>
              <a:buChar char="-"/>
              <a:defRPr/>
            </a:pPr>
            <a:r>
              <a:rPr lang="uk-UA" sz="2400" dirty="0">
                <a:solidFill>
                  <a:srgbClr val="000000"/>
                </a:solidFill>
                <a:latin typeface="Arial"/>
                <a:cs typeface="Arial"/>
              </a:rPr>
              <a:t>До яких дій бути готовим;</a:t>
            </a:r>
          </a:p>
          <a:p>
            <a:pPr marL="342900" indent="-342900">
              <a:buFontTx/>
              <a:buChar char="-"/>
              <a:defRPr/>
            </a:pPr>
            <a:r>
              <a:rPr lang="uk-UA" sz="2400" dirty="0">
                <a:solidFill>
                  <a:srgbClr val="000000"/>
                </a:solidFill>
                <a:latin typeface="Arial"/>
                <a:cs typeface="Arial"/>
              </a:rPr>
              <a:t>Терміни, обсяг і порядок підготовки особового складу, озброєння та військової техніки до бою</a:t>
            </a:r>
          </a:p>
          <a:p>
            <a:pPr marL="342900" indent="-342900">
              <a:buFontTx/>
              <a:buChar char="-"/>
              <a:defRPr/>
            </a:pPr>
            <a:endParaRPr lang="uk-UA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7467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99974"/>
            <a:ext cx="8329613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defRPr/>
            </a:pPr>
            <a:r>
              <a:rPr lang="uk-UA" sz="2000" b="1" dirty="0">
                <a:solidFill>
                  <a:srgbClr val="000000"/>
                </a:solidFill>
                <a:latin typeface="Arial"/>
                <a:cs typeface="Arial"/>
              </a:rPr>
              <a:t>Оцінювання обстановки</a:t>
            </a: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uk-UA" sz="2000" b="1" dirty="0">
                <a:solidFill>
                  <a:srgbClr val="000000"/>
                </a:solidFill>
                <a:latin typeface="Arial"/>
                <a:cs typeface="Arial"/>
              </a:rPr>
              <a:t>полягає у вивченні і аналізі чинників і умов, які впливають на виконання отриманого завдання і включає оцінку: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Противника (склад, стан, положення, можливий характер дій, місця розташування вогневих засобів);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Своїх підрозділів і доданих;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Засобів;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Сусідів;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Місцевості;</a:t>
            </a:r>
          </a:p>
          <a:p>
            <a:pPr marL="0" indent="0">
              <a:defRPr/>
            </a:pPr>
            <a:r>
              <a:rPr lang="uk-UA" sz="2000" b="1" dirty="0">
                <a:solidFill>
                  <a:srgbClr val="000000"/>
                </a:solidFill>
                <a:latin typeface="Arial"/>
                <a:cs typeface="Arial"/>
              </a:rPr>
              <a:t>В результаті оцінювання обстановки командир робить висновки: </a:t>
            </a:r>
            <a:r>
              <a:rPr lang="uk-UA" sz="2000" dirty="0">
                <a:solidFill>
                  <a:srgbClr val="000000"/>
                </a:solidFill>
                <a:latin typeface="Arial"/>
                <a:cs typeface="Arial"/>
              </a:rPr>
              <a:t>про сили противника, які очікуються перед фронтом дій взводу, його сильні та слабкі сторони, можливе співвідношення сил і засобів, намічає бойовий порядок взводу, бойові завдання відділенням та групам; коли  і з ким організувати взаємодію; порядок маскування і використання захисних властивостей місцевості</a:t>
            </a:r>
          </a:p>
          <a:p>
            <a:pPr marL="342900" indent="-342900">
              <a:buFontTx/>
              <a:buChar char="-"/>
              <a:defRPr/>
            </a:pPr>
            <a:endParaRPr lang="uk-UA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>
              <a:buFontTx/>
              <a:buChar char="-"/>
              <a:defRPr/>
            </a:pPr>
            <a:endParaRPr lang="uk-UA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5074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 dirty="0">
                <a:latin typeface="Arial"/>
                <a:cs typeface="Arial"/>
              </a:rPr>
              <a:t>Управління підрозділом</a:t>
            </a:r>
            <a:endParaRPr lang="uk-UA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 dirty="0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6542"/>
            <a:ext cx="9046788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uk" sz="1600" b="1" dirty="0">
                <a:latin typeface="Arial"/>
                <a:cs typeface="Arial"/>
              </a:rPr>
              <a:t>У бойовому наказі</a:t>
            </a:r>
            <a:r>
              <a:rPr lang="uk" sz="1600" dirty="0">
                <a:latin typeface="Arial"/>
                <a:cs typeface="Arial"/>
              </a:rPr>
              <a:t> </a:t>
            </a:r>
            <a:r>
              <a:rPr lang="uk" sz="1600" b="1" dirty="0">
                <a:latin typeface="Arial"/>
                <a:cs typeface="Arial"/>
              </a:rPr>
              <a:t>командир відділення (танка) указує:</a:t>
            </a:r>
            <a:endParaRPr lang="uk-UA" sz="1600" b="1" dirty="0"/>
          </a:p>
          <a:p>
            <a:pPr algn="just">
              <a:defRPr/>
            </a:pPr>
            <a:r>
              <a:rPr lang="uk" sz="1600" dirty="0">
                <a:latin typeface="Arial"/>
                <a:cs typeface="Arial"/>
              </a:rPr>
              <a:t>- орієнтири;</a:t>
            </a:r>
            <a:endParaRPr lang="uk" sz="1600" dirty="0"/>
          </a:p>
          <a:p>
            <a:pPr algn="just">
              <a:defRPr/>
            </a:pPr>
            <a:r>
              <a:rPr lang="uk" sz="1600" dirty="0">
                <a:latin typeface="Arial"/>
                <a:cs typeface="Arial"/>
              </a:rPr>
              <a:t>- склад, положення і характер дій противника, місця розташування його вогневих засобів;</a:t>
            </a:r>
            <a:endParaRPr lang="uk" sz="1600" dirty="0"/>
          </a:p>
          <a:p>
            <a:pPr algn="just">
              <a:defRPr/>
            </a:pPr>
            <a:r>
              <a:rPr lang="uk" sz="1600" dirty="0">
                <a:latin typeface="Arial"/>
                <a:cs typeface="Arial"/>
              </a:rPr>
              <a:t>- завдання взводу</a:t>
            </a:r>
            <a:r>
              <a:rPr lang="uk" sz="1600" dirty="0">
                <a:solidFill>
                  <a:srgbClr val="000000"/>
                </a:solidFill>
                <a:latin typeface="Arial"/>
                <a:cs typeface="Arial"/>
              </a:rPr>
              <a:t> і відділення (танка);</a:t>
            </a:r>
            <a:endParaRPr lang="uk" sz="1600" dirty="0"/>
          </a:p>
          <a:p>
            <a:pPr algn="just">
              <a:defRPr/>
            </a:pPr>
            <a:r>
              <a:rPr lang="uk" sz="1600" dirty="0">
                <a:solidFill>
                  <a:srgbClr val="000000"/>
                </a:solidFill>
                <a:latin typeface="Arial"/>
                <a:cs typeface="Arial"/>
              </a:rPr>
              <a:t>- завдання сусідів;</a:t>
            </a:r>
            <a:endParaRPr lang="uk" sz="1600" dirty="0"/>
          </a:p>
          <a:p>
            <a:pPr algn="just">
              <a:defRPr/>
            </a:pPr>
            <a:r>
              <a:rPr lang="uk" sz="1600" dirty="0">
                <a:latin typeface="Arial"/>
                <a:cs typeface="Arial"/>
              </a:rPr>
              <a:t>- завдання особовому складу: навіднику-оператору (навіднику гармати, навіднику кулемета бронетранспортера), кулеметникам, гранатометнику, механіку-водію (водію), а при необхідності і решті особового складу; командири гранатометного і протитанкового відділень, крім того, вказують завдання обслузі;</a:t>
            </a:r>
            <a:endParaRPr lang="uk" sz="1600" dirty="0"/>
          </a:p>
          <a:p>
            <a:pPr algn="just">
              <a:defRPr/>
            </a:pPr>
            <a:r>
              <a:rPr lang="uk" sz="1600" dirty="0">
                <a:latin typeface="Arial"/>
                <a:cs typeface="Arial"/>
              </a:rPr>
              <a:t>- сигнали оповіщення, управління, взаємодії і порядок дій за ними;</a:t>
            </a:r>
            <a:endParaRPr lang="uk-UA" sz="1600" dirty="0"/>
          </a:p>
          <a:p>
            <a:pPr algn="just">
              <a:defRPr/>
            </a:pPr>
            <a:r>
              <a:rPr lang="uk" sz="1600" dirty="0">
                <a:solidFill>
                  <a:srgbClr val="000000"/>
                </a:solidFill>
                <a:latin typeface="Arial"/>
                <a:cs typeface="Arial"/>
              </a:rPr>
              <a:t>- час готовності до виконання завдання і заступника.</a:t>
            </a:r>
            <a:endParaRPr lang="uk-UA" sz="1600" dirty="0"/>
          </a:p>
          <a:p>
            <a:pPr algn="just">
              <a:defRPr/>
            </a:pPr>
            <a:r>
              <a:rPr lang="uk" sz="1600" b="1" dirty="0">
                <a:solidFill>
                  <a:srgbClr val="000000"/>
                </a:solidFill>
                <a:latin typeface="Arial"/>
                <a:cs typeface="Arial"/>
              </a:rPr>
              <a:t>Під час постановки особовому складу завдань командир відділення повинен вказати </a:t>
            </a:r>
            <a:r>
              <a:rPr lang="uk" sz="1600" dirty="0">
                <a:solidFill>
                  <a:srgbClr val="000000"/>
                </a:solidFill>
                <a:latin typeface="Arial"/>
                <a:cs typeface="Arial"/>
              </a:rPr>
              <a:t>місце кожного підлеглого в бойовому порядку (на позиції) і визначити порядок спостереження і ведення вогню.</a:t>
            </a:r>
            <a:endParaRPr lang="uk" sz="1600" dirty="0"/>
          </a:p>
          <a:p>
            <a:pPr algn="just">
              <a:defRPr/>
            </a:pPr>
            <a:r>
              <a:rPr lang="uk" sz="1600" b="1" dirty="0">
                <a:solidFill>
                  <a:srgbClr val="000000"/>
                </a:solidFill>
                <a:latin typeface="Arial"/>
                <a:cs typeface="Arial"/>
              </a:rPr>
              <a:t>Після віддання бойового наказу командир відділення (танка) організовує </a:t>
            </a:r>
            <a:r>
              <a:rPr lang="uk" sz="1600" dirty="0">
                <a:solidFill>
                  <a:srgbClr val="000000"/>
                </a:solidFill>
                <a:latin typeface="Arial"/>
                <a:cs typeface="Arial"/>
              </a:rPr>
              <a:t>підготовку відділення (танка) для виконання завдання: поповнення ракет, боєприпасів, технічне обслуговування бойової машини піхоти (бронетранспортера), танка, виконання встановлених робіт щодо інженерного забезпечення, а потім перевіряє знання завдань особовим складом, його забезпеченість усім необхідним для бою і доповідає командиру взводу про готовність відділення (танка) до бою.</a:t>
            </a:r>
            <a:endParaRPr lang="uk" sz="1600" dirty="0"/>
          </a:p>
          <a:p>
            <a:pPr algn="just">
              <a:defRPr/>
            </a:pPr>
            <a:endParaRPr lang="uk" dirty="0"/>
          </a:p>
          <a:p>
            <a:pPr>
              <a:defRPr/>
            </a:pPr>
            <a:endParaRPr lang="uk-UA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07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5778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 dirty="0">
                <a:latin typeface="Arial"/>
                <a:cs typeface="Arial"/>
              </a:rPr>
              <a:t>Управління підрозділом</a:t>
            </a:r>
            <a:endParaRPr lang="uk-UA" sz="16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 dirty="0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uk" sz="1400" b="1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 </a:t>
            </a:r>
            <a:r>
              <a:rPr lang="uk" b="1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Управління вогнем </a:t>
            </a:r>
            <a:r>
              <a:rPr lang="uk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є найважливішим обов'язком командира взводу (відділення, танка). Воно включає: розвідку наземних і повітряних цілей, оцінку їх важливості і визначення черговості ураження; відбір виду зброї і боєприпасів, виду і способу ведення вогню (стрільби); цілевказання, подання команд на відкриття вогню або постановку вогневих завдань; спостереження за результатами вогню і його коректування; контроль за витрачанням боєприпасів.</a:t>
            </a:r>
            <a:endParaRPr lang="uk" dirty="0">
              <a:solidFill>
                <a:srgbClr val="000000"/>
              </a:solidFill>
            </a:endParaRPr>
          </a:p>
          <a:p>
            <a:pPr algn="just">
              <a:defRPr/>
            </a:pPr>
            <a:endParaRPr lang="uk-UA" dirty="0">
              <a:solidFill>
                <a:srgbClr val="050505"/>
              </a:solidFill>
              <a:latin typeface="Arial"/>
              <a:ea typeface="Segoe UI Historic"/>
              <a:cs typeface="Arial"/>
            </a:endParaRPr>
          </a:p>
          <a:p>
            <a:pPr marL="0" indent="0" algn="just">
              <a:defRPr/>
            </a:pPr>
            <a:endParaRPr lang="uk-UA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  <p:pic>
        <p:nvPicPr>
          <p:cNvPr id="2" name="Рисунок 1" descr="ДШВ показали, як відбувається посвята в десантники – АрміяInform">
            <a:extLst>
              <a:ext uri="{FF2B5EF4-FFF2-40B4-BE49-F238E27FC236}">
                <a16:creationId xmlns:a16="http://schemas.microsoft.com/office/drawing/2014/main" id="{A0F36603-EA1F-D96C-1148-DEE1577A2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570" y="3427306"/>
            <a:ext cx="4619153" cy="310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4113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 sz="2400" dirty="0"/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uk" sz="2000" b="1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Для управління вогнем</a:t>
            </a:r>
            <a:r>
              <a:rPr lang="uk" sz="2000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 старшим командиром призначаються єдині орієнтири і сигнали. Замінювати їх забороняється.</a:t>
            </a:r>
            <a:endParaRPr lang="uk" sz="2000" dirty="0">
              <a:solidFill>
                <a:srgbClr val="000000"/>
              </a:solidFill>
              <a:ea typeface="Segoe UI Historic"/>
            </a:endParaRPr>
          </a:p>
          <a:p>
            <a:pPr algn="just">
              <a:defRPr/>
            </a:pPr>
            <a:r>
              <a:rPr lang="uk" sz="2000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При необхідності командир взводу може призначати додатково свої орієнтири, але під час доповідей старшому командиру і підтримання взаємодії використовуються тільки орієнтири, вказані старшим командиром. Як орієнтири вибираються добре видимі місцеві предмети.</a:t>
            </a:r>
            <a:endParaRPr lang="uk" sz="2000" dirty="0">
              <a:solidFill>
                <a:srgbClr val="000000"/>
              </a:solidFill>
              <a:ea typeface="Segoe UI Historic"/>
            </a:endParaRPr>
          </a:p>
          <a:p>
            <a:pPr algn="just">
              <a:defRPr/>
            </a:pPr>
            <a:r>
              <a:rPr lang="uk" sz="2000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При використанні нічних прицілів як орієнтири вибираються місцеві предмети, по можливості, з більшою відбивною здатністю в межах дальності дії прицілів. Орієнтири нумеруються справа наліво і по </a:t>
            </a:r>
            <a:r>
              <a:rPr lang="uk" sz="2000" dirty="0" err="1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рубежах</a:t>
            </a:r>
            <a:r>
              <a:rPr lang="uk" sz="2000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 від себе в бік противника. Один з них Призначається основним.</a:t>
            </a:r>
            <a:endParaRPr lang="uk" sz="2000">
              <a:solidFill>
                <a:srgbClr val="000000"/>
              </a:solidFill>
            </a:endParaRPr>
          </a:p>
          <a:p>
            <a:pPr algn="just">
              <a:defRPr/>
            </a:pPr>
            <a:r>
              <a:rPr lang="uk" sz="2000" dirty="0">
                <a:solidFill>
                  <a:srgbClr val="000000"/>
                </a:solidFill>
                <a:latin typeface="Arial"/>
                <a:ea typeface="Segoe UI Historic"/>
                <a:cs typeface="Arial"/>
              </a:rPr>
              <a:t>Цілевказання може здійснюватися від орієнтирів (місцевих предметів) і від напрямків руху (атаки) трасуючими кулями і снарядами, розривами снарядів та сигнальними засобами, а також наведенням приладів і зброї в ціль.</a:t>
            </a:r>
            <a:endParaRPr lang="uk-UA" sz="2000"/>
          </a:p>
          <a:p>
            <a:pPr algn="just">
              <a:defRPr/>
            </a:pPr>
            <a:endParaRPr lang="uk-UA" sz="2000" dirty="0">
              <a:solidFill>
                <a:srgbClr val="050505"/>
              </a:solidFill>
              <a:ea typeface="Segoe UI Historic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2777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6" y="215405"/>
            <a:ext cx="7932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 sz="2400" dirty="0"/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12" y="1337587"/>
            <a:ext cx="9031101" cy="565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олодший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сержант МИХАЛЬЧУК Максим Миколайович,</a:t>
            </a:r>
            <a:r>
              <a:rPr lang="uk-UA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позивний МЄХАЛ,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командир 1 </a:t>
            </a:r>
            <a:r>
              <a:rPr lang="ru-RU" sz="1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десантно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-штурмового </a:t>
            </a:r>
            <a:r>
              <a:rPr lang="ru-RU" sz="1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відділення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1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десантно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-штурмового взводу 10 </a:t>
            </a:r>
            <a:r>
              <a:rPr lang="ru-RU" sz="1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десантно-штурмової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роти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1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десантно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-штурмового </a:t>
            </a:r>
            <a:r>
              <a:rPr lang="ru-RU" sz="1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батальйону</a:t>
            </a:r>
            <a:r>
              <a:rPr lang="uk-UA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виїздом у Н/П Каучук курської обл. від нашого командира роти надійшов наказ моєму відділенню, зачистити квадрат 55  який знаходився в районі н/п Каучук курської обл. Це була сама гаряча точка, ми знаходилися в районі дороги та переправного мосту. Ворог був постійно в безпосередній близькості від нас. Я зібрав своє відділення - довів кожному його задачу і ми почали рух в напрямку визначеної позиції. Перше бойове зіткнення було неначе в кіно, але завдяки потужній військовій підготовці яку ми отримали знаходячись у 82 бригаді, у нас було розуміння як правильно діяти у даній ситуації. А розуміння того що ти знаходишся на ворожій території і маєш змогу дати їм по зубам не дало нам впасти в паніку а навпаки надавало куражу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Після бою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 пройшов без втрат з нашої сторони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 зрозуміли що нічого важкого немає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 закріпились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окопалися та почали займати оборону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Це було не легко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адже ворог намагався постійно прорвати наші позиції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Майже три доби ворог активно намагався прорватись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прийняв рішення замінувати свій квадрат так, щоб навіть миша не пролізла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вийшов на свого командира роти і сказав: ‘Сава довго так довго ми не протягнемо – мені потрібні ОЗМ – </a:t>
            </a:r>
            <a:r>
              <a:rPr lang="uk-UA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клеймера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буду себе ‘зашивати’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Командира  запитав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 зможу я це зробити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що я йому відповів: В СЕНСІ??? А ЧОМУ НАС НАВЧАЛИ???  Командир відповів: плюс, сьогодні вночі будуть! Потім я з побратимом  замінували весь квадрат по периметру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відбив точки на «кропиві» – щоб свої не наткнулись та передав їх своєму командирові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Вам хочу сказати що міна ОЗМ 72 дуже крута річ, так само як і </a:t>
            </a:r>
            <a:r>
              <a:rPr lang="uk-UA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клеймер</a:t>
            </a: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.))) 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Тепер нашою основною задачею стало поновлення мінування та знищення ворога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uk-UA" sz="2000" dirty="0">
              <a:solidFill>
                <a:srgbClr val="050505"/>
              </a:solidFill>
              <a:ea typeface="Segoe UI Historic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9902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 sz="2400" dirty="0"/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12" y="925207"/>
            <a:ext cx="9031101" cy="5705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uk-UA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олдат КЛИМЕНЧУК Євгеній Миколайович – командир 1 аеромобільного відділення 1 аеромобільного взводу 4 аеромобільної роти аеромобільного батальйону військової частини А 2582.</a:t>
            </a:r>
            <a:endParaRPr lang="uk-UA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Наполегливою роботою, ініціативністю, хоробрістю, сумлінністю та бажанням розвиватись Євгеній заробив достатньо хороший авторитет не тільки перед військовослужбовцями одного з ним підрозділом, а й перед управлінням роти та батальйону.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 час виконання поставлених  йому завдань швидко орієнтувався та приймав рішення в критичних ситуаціях, не одноразово вів особовий склад відділення в штурм позицій ворога і завдяки зібраності, високої комунікації зі своїм особовим складом завдання виконувались успішно.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Власним прикладом показував, що не потрібно боятись виконувати завдання не важливо від ступеня небезпеки, завжди намагався навчити особовий склад бути самовідданим та хоробрим.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позиціях які були під відповідальністю 1 аеромобільного відділення, завжди була присутня дисциплінованість, порядок та усвідомлення відповідальності.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  штурмів мотивував особовий склад, надавав їм до медичну допомогу та продовжував утримання позиції від ворожої навали, що показувало особовому складу як потрібно діяти в критичних ситуаціях. 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ході масивного штурму противника із застосуванням ворожої техніки солдат </a:t>
            </a:r>
            <a:r>
              <a:rPr lang="uk-UA" sz="1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Клименчук</a:t>
            </a: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віддав наказ утримувати позицію та вступив першим в бій, що придало впевненості для підпорядкованих. В ході бою позицію було успішно утримано, ворога знищено а бойова техніка ворога підбита, а солдат </a:t>
            </a:r>
            <a:r>
              <a:rPr lang="uk-UA" sz="1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Клименчук</a:t>
            </a: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отримав поранення через яке втратив руку, але продовжив керувати особовим складом до тих пір поки з ворожих військ нікого не залишилось, а техніка не пропала з горизонту.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Даний військовослужбовець – є справжнім прикладом для всього солдатського та сержантського складу, своїми діями Євгеній Миколайович демонструє яким повинен бути справжній воїн Десантно-штурмових військ. </a:t>
            </a:r>
            <a:endParaRPr lang="uk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0477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sz="2400" b="1">
                <a:latin typeface="Arial"/>
                <a:cs typeface="Arial"/>
              </a:rPr>
              <a:t>Управління підрозділом</a:t>
            </a:r>
            <a:endParaRPr lang="uk-UA" sz="2400" dirty="0"/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" y="1032779"/>
            <a:ext cx="9031101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457200" algn="just"/>
            <a:r>
              <a:rPr lang="uk-UA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М</a:t>
            </a:r>
            <a:r>
              <a:rPr lang="uk-UA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олодший сержант МАЗУР Микола Іванович.</a:t>
            </a:r>
            <a:r>
              <a:rPr lang="uk-UA" sz="1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uk-UA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Командир 2 </a:t>
            </a:r>
            <a:r>
              <a:rPr lang="uk-UA" sz="1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гранатометного</a:t>
            </a:r>
            <a:r>
              <a:rPr lang="uk-UA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відділення </a:t>
            </a:r>
            <a:r>
              <a:rPr lang="uk-UA" sz="1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гранатометного</a:t>
            </a:r>
            <a:r>
              <a:rPr lang="uk-UA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взводу, роти вогневої підтримки 2 десантно-штурмового батальйону 82 бригади.</a:t>
            </a:r>
            <a:endParaRPr lang="uk-UA" sz="14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indent="457200" algn="just"/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 12 вересня 2024 року по 06 жовтня 2024 року молодший сержант МАЗУР Микола Іванович безпосередньо брав участь у бойових діях та виконував завдання у складі 82 окремої десантно-штурмової бригади щодо здійснення заходів із забезпечення національної безпеки і оборони, відсічі і стримування збройної агресії російської федерації поблизу населеного пункту ОЛЬГОВКА, Курської області російської федерації.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indent="457200" algn="just"/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Неодноразово особисто брав участь в бойових діях, вів вогонь по ворогу за допомогою станкового гранатомета, завдаючи ворогові втрат серед особового складу. 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indent="457200" algn="just"/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18 вересня 2024 року молодший сержант МАЗУР Микола Іванович брав активну участь у відбитті штурмів на ВП "МАЗА", чітко виконував накази командирів, вміло користувався станковим гранатометом МК-19: Перший штурм розпочався близько 08 години 30 хвилин в районі СП "КРАКЕН",  молодший сержант МАЗУР Микола Іванович приймав активну участь у відбитті штурму, влучними пострілами з МК-19 знищів декілька штурмових груп противника. 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indent="457200" algn="just"/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25 вересня 2024 року молодший сержант МАЗУР Микола Іванович особисто відбив штурм ворога на ВП "МАЗА" в стрілецькому бою, знищів малу диверсійно розвідувальну групу, не допустив втрати своєї вогневої позицій та зберіг станковий гранатомет МК-19 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indent="457200" algn="just"/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01 жовтня 2024 року молодший сержант МАЗУР Микола Іванови брав активну участь у відбитті штурмів на ВП "МАЗА", чітко виконував накази командирів, вміло користувався станковим гранатометом МК-19: Перший штурм розпочався о 06 годині 15 хвилин в районі СП "МАНГУСТ",  молодший сержант МАЗУР Микола Іванови приймав активну участь у відбитті штурму, влучними пострілами з МК-19 знешкодив декілька штурмових груп противника. 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indent="457200" algn="just"/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 результаті рішучих дій молодшого сержанта МАЗУРА Миколи Івановича та його побратимів, противник поніс втрати живої сили та відступив.</a:t>
            </a:r>
            <a:endParaRPr lang="uk-UA" sz="1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9718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9">
            <a:extLst>
              <a:ext uri="{FF2B5EF4-FFF2-40B4-BE49-F238E27FC236}">
                <a16:creationId xmlns:a16="http://schemas.microsoft.com/office/drawing/2014/main" id="{24B77780-5170-A13F-6968-CF4651624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7411" name="Прямокутник 1">
            <a:extLst>
              <a:ext uri="{FF2B5EF4-FFF2-40B4-BE49-F238E27FC236}">
                <a16:creationId xmlns:a16="http://schemas.microsoft.com/office/drawing/2014/main" id="{814A90DB-BB03-D133-7CD8-195391A73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" y="1697038"/>
            <a:ext cx="8815388" cy="3937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uk-UA" altLang="uk-UA" sz="4400" b="1" i="1">
                <a:latin typeface="Arial" panose="020B0604020202020204" pitchFamily="34" charset="0"/>
              </a:rPr>
              <a:t>Слідуй за мною – роби як я!</a:t>
            </a:r>
            <a:endParaRPr lang="uk-UA" altLang="uk-UA" sz="4400" i="1">
              <a:latin typeface="Arial" panose="020B0604020202020204" pitchFamily="34" charset="0"/>
            </a:endParaRPr>
          </a:p>
        </p:txBody>
      </p:sp>
      <p:pic>
        <p:nvPicPr>
          <p:cNvPr id="2" name="Рисунок 1" descr="У командуванні ДШВ розповіли про особливості підготовки українських  військових – включення">
            <a:extLst>
              <a:ext uri="{FF2B5EF4-FFF2-40B4-BE49-F238E27FC236}">
                <a16:creationId xmlns:a16="http://schemas.microsoft.com/office/drawing/2014/main" id="{FC0D71FD-D116-6F5C-5717-5064DFA2C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065" y="2234296"/>
            <a:ext cx="6060121" cy="4050089"/>
          </a:xfrm>
          <a:prstGeom prst="rect">
            <a:avLst/>
          </a:prstGeom>
        </p:spPr>
      </p:pic>
      <p:pic>
        <p:nvPicPr>
          <p:cNvPr id="4" name="Рисунок 3" descr="633px-Емблема_ДШВ.svg.png">
            <a:extLst>
              <a:ext uri="{FF2B5EF4-FFF2-40B4-BE49-F238E27FC236}">
                <a16:creationId xmlns:a16="http://schemas.microsoft.com/office/drawing/2014/main" id="{D7F36BD3-8005-E67C-997A-44EE26E92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6" name="Рисунок 5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D8EB71A9-F5C8-14E3-F836-B73FC8284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9">
            <a:extLst>
              <a:ext uri="{FF2B5EF4-FFF2-40B4-BE49-F238E27FC236}">
                <a16:creationId xmlns:a16="http://schemas.microsoft.com/office/drawing/2014/main" id="{B313FEF3-70FB-5A14-4B21-C3D160BE5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8435" name="TextBox 9">
            <a:extLst>
              <a:ext uri="{FF2B5EF4-FFF2-40B4-BE49-F238E27FC236}">
                <a16:creationId xmlns:a16="http://schemas.microsoft.com/office/drawing/2014/main" id="{804EA2DC-2235-B4A8-CCE1-639B11D85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538" y="170329"/>
            <a:ext cx="77988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b="1" i="1" dirty="0">
                <a:latin typeface="Arial" panose="020B0604020202020204" pitchFamily="34" charset="0"/>
              </a:rPr>
              <a:t>Дякую за увагу!</a:t>
            </a: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863FD383-8442-F734-59A1-3BF856CA0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99E269AE-A465-3508-4521-AD2B77DAA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B156EFCD-EB7E-4058-B0E9-EF6EC3E5A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08" y="1425390"/>
            <a:ext cx="8196583" cy="4303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94476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6901</TotalTime>
  <Words>1828</Words>
  <Application>Microsoft Office PowerPoint</Application>
  <PresentationFormat>Екран (4:3)</PresentationFormat>
  <Paragraphs>131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Segoe UI Historic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ПРАВИЛА РАДІООБМІНУ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Oleksandr Kosynskyiy</dc:creator>
  <cp:lastModifiedBy>ГІМ</cp:lastModifiedBy>
  <cp:revision>1305</cp:revision>
  <cp:lastPrinted>2018-09-03T11:17:18Z</cp:lastPrinted>
  <dcterms:created xsi:type="dcterms:W3CDTF">2017-03-20T10:12:04Z</dcterms:created>
  <dcterms:modified xsi:type="dcterms:W3CDTF">2024-10-11T13:40:11Z</dcterms:modified>
</cp:coreProperties>
</file>