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67" r:id="rId2"/>
    <p:sldId id="528" r:id="rId3"/>
    <p:sldId id="542" r:id="rId4"/>
    <p:sldId id="561" r:id="rId5"/>
    <p:sldId id="569" r:id="rId6"/>
    <p:sldId id="568" r:id="rId7"/>
    <p:sldId id="566" r:id="rId8"/>
    <p:sldId id="567" r:id="rId9"/>
    <p:sldId id="570" r:id="rId10"/>
    <p:sldId id="571" r:id="rId11"/>
    <p:sldId id="572" r:id="rId12"/>
    <p:sldId id="573" r:id="rId13"/>
    <p:sldId id="574" r:id="rId14"/>
    <p:sldId id="575" r:id="rId15"/>
    <p:sldId id="576" r:id="rId16"/>
    <p:sldId id="577" r:id="rId17"/>
    <p:sldId id="581" r:id="rId18"/>
    <p:sldId id="582" r:id="rId19"/>
    <p:sldId id="583" r:id="rId20"/>
    <p:sldId id="584" r:id="rId21"/>
    <p:sldId id="585" r:id="rId22"/>
    <p:sldId id="550" r:id="rId23"/>
    <p:sldId id="426" r:id="rId24"/>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F4F1E6"/>
    <a:srgbClr val="AEA88A"/>
    <a:srgbClr val="DCD8BD"/>
    <a:srgbClr val="8F0504"/>
    <a:srgbClr val="E8E5CB"/>
    <a:srgbClr val="E9E5C3"/>
    <a:srgbClr val="AFA6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BFA9CD-7FC7-4383-AC40-5C25F7C558A6}" v="2217" dt="2024-10-05T17:49:17.478"/>
    <p1510:client id="{F1EDA424-9CA9-4C20-994B-2776EC574B04}" v="1467" dt="2024-10-05T20:25:51.966"/>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82" autoAdjust="0"/>
    <p:restoredTop sz="94660"/>
  </p:normalViewPr>
  <p:slideViewPr>
    <p:cSldViewPr snapToGrid="0" snapToObjects="1">
      <p:cViewPr varScale="1">
        <p:scale>
          <a:sx n="112" d="100"/>
          <a:sy n="112" d="100"/>
        </p:scale>
        <p:origin x="88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43ACC843-0C67-057A-7C02-CB5426D4C1B7}"/>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0" hangingPunct="0">
              <a:defRPr sz="1200">
                <a:latin typeface="Arial" charset="0"/>
                <a:cs typeface="+mn-cs"/>
              </a:defRPr>
            </a:lvl1pPr>
          </a:lstStyle>
          <a:p>
            <a:pPr>
              <a:defRPr/>
            </a:pPr>
            <a:endParaRPr lang="ru-RU"/>
          </a:p>
        </p:txBody>
      </p:sp>
      <p:sp>
        <p:nvSpPr>
          <p:cNvPr id="3" name="Дата 2">
            <a:extLst>
              <a:ext uri="{FF2B5EF4-FFF2-40B4-BE49-F238E27FC236}">
                <a16:creationId xmlns:a16="http://schemas.microsoft.com/office/drawing/2014/main" id="{6E551425-4F69-766A-43F8-63F97BDC4949}"/>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0" hangingPunct="0">
              <a:defRPr sz="1200">
                <a:latin typeface="Arial" charset="0"/>
                <a:cs typeface="+mn-cs"/>
              </a:defRPr>
            </a:lvl1pPr>
          </a:lstStyle>
          <a:p>
            <a:pPr>
              <a:defRPr/>
            </a:pPr>
            <a:fld id="{3B67704B-8832-45F4-A809-4E246A352D10}" type="datetimeFigureOut">
              <a:rPr lang="ru-RU"/>
              <a:pPr>
                <a:defRPr/>
              </a:pPr>
              <a:t>11.10.2024</a:t>
            </a:fld>
            <a:endParaRPr lang="ru-RU"/>
          </a:p>
        </p:txBody>
      </p:sp>
      <p:sp>
        <p:nvSpPr>
          <p:cNvPr id="4" name="Образ слайда 3">
            <a:extLst>
              <a:ext uri="{FF2B5EF4-FFF2-40B4-BE49-F238E27FC236}">
                <a16:creationId xmlns:a16="http://schemas.microsoft.com/office/drawing/2014/main" id="{54CBDD53-A32D-3AEC-39A2-D3FC69F24A1D}"/>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DD45086D-DE2E-B01F-5960-2B08D4A9C204}"/>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D24DA76C-EBD0-8DE6-88DA-8DEA7E87278D}"/>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0" hangingPunct="0">
              <a:defRPr sz="1200">
                <a:latin typeface="Arial" charset="0"/>
                <a:cs typeface="+mn-cs"/>
              </a:defRPr>
            </a:lvl1pPr>
          </a:lstStyle>
          <a:p>
            <a:pPr>
              <a:defRPr/>
            </a:pPr>
            <a:endParaRPr lang="ru-RU"/>
          </a:p>
        </p:txBody>
      </p:sp>
      <p:sp>
        <p:nvSpPr>
          <p:cNvPr id="7" name="Номер слайда 6">
            <a:extLst>
              <a:ext uri="{FF2B5EF4-FFF2-40B4-BE49-F238E27FC236}">
                <a16:creationId xmlns:a16="http://schemas.microsoft.com/office/drawing/2014/main" id="{98B03A1D-E3EA-DD12-AF75-9D744125D2A9}"/>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E8CD9E40-785A-4D3C-BAEE-EA265FCD4E0E}"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EF9FE1F-F836-2F82-2584-E33780E13A59}"/>
              </a:ext>
            </a:extLst>
          </p:cNvPr>
          <p:cNvSpPr>
            <a:spLocks noGrp="1"/>
          </p:cNvSpPr>
          <p:nvPr>
            <p:ph type="dt" sz="half" idx="10"/>
          </p:nvPr>
        </p:nvSpPr>
        <p:spPr/>
        <p:txBody>
          <a:bodyPr/>
          <a:lstStyle>
            <a:lvl1pPr>
              <a:defRPr/>
            </a:lvl1pPr>
          </a:lstStyle>
          <a:p>
            <a:pPr>
              <a:defRPr/>
            </a:pPr>
            <a:fld id="{43929340-6C77-4447-9557-FE301D6821BC}" type="datetimeFigureOut">
              <a:rPr lang="en-US"/>
              <a:pPr>
                <a:defRPr/>
              </a:pPr>
              <a:t>10/11/2024</a:t>
            </a:fld>
            <a:endParaRPr lang="en-US"/>
          </a:p>
        </p:txBody>
      </p:sp>
      <p:sp>
        <p:nvSpPr>
          <p:cNvPr id="5" name="Footer Placeholder 4">
            <a:extLst>
              <a:ext uri="{FF2B5EF4-FFF2-40B4-BE49-F238E27FC236}">
                <a16:creationId xmlns:a16="http://schemas.microsoft.com/office/drawing/2014/main" id="{5BB47E8D-2B3E-F7E6-A408-217555CEE9B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B165D14-9114-F9CA-A70A-C39D22DE77BE}"/>
              </a:ext>
            </a:extLst>
          </p:cNvPr>
          <p:cNvSpPr>
            <a:spLocks noGrp="1"/>
          </p:cNvSpPr>
          <p:nvPr>
            <p:ph type="sldNum" sz="quarter" idx="12"/>
          </p:nvPr>
        </p:nvSpPr>
        <p:spPr/>
        <p:txBody>
          <a:bodyPr/>
          <a:lstStyle>
            <a:lvl1pPr>
              <a:defRPr/>
            </a:lvl1pPr>
          </a:lstStyle>
          <a:p>
            <a:pPr>
              <a:defRPr/>
            </a:pPr>
            <a:fld id="{800B6A74-D853-4E52-B993-7EB8CCDADE83}" type="slidenum">
              <a:rPr lang="en-US" altLang="ru-RU"/>
              <a:pPr>
                <a:defRPr/>
              </a:pPr>
              <a:t>‹№›</a:t>
            </a:fld>
            <a:endParaRPr lang="en-US" altLang="ru-RU"/>
          </a:p>
        </p:txBody>
      </p:sp>
    </p:spTree>
    <p:extLst>
      <p:ext uri="{BB962C8B-B14F-4D97-AF65-F5344CB8AC3E}">
        <p14:creationId xmlns:p14="http://schemas.microsoft.com/office/powerpoint/2010/main" val="48971381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F58CDF-E47A-4D14-8431-43105FA14757}"/>
              </a:ext>
            </a:extLst>
          </p:cNvPr>
          <p:cNvSpPr>
            <a:spLocks noGrp="1"/>
          </p:cNvSpPr>
          <p:nvPr>
            <p:ph type="dt" sz="half" idx="10"/>
          </p:nvPr>
        </p:nvSpPr>
        <p:spPr/>
        <p:txBody>
          <a:bodyPr/>
          <a:lstStyle>
            <a:lvl1pPr>
              <a:defRPr/>
            </a:lvl1pPr>
          </a:lstStyle>
          <a:p>
            <a:pPr>
              <a:defRPr/>
            </a:pPr>
            <a:fld id="{8B2748BA-207A-45B5-8C2B-80D41B82E6C1}" type="datetimeFigureOut">
              <a:rPr lang="en-US"/>
              <a:pPr>
                <a:defRPr/>
              </a:pPr>
              <a:t>10/11/2024</a:t>
            </a:fld>
            <a:endParaRPr lang="en-US"/>
          </a:p>
        </p:txBody>
      </p:sp>
      <p:sp>
        <p:nvSpPr>
          <p:cNvPr id="5" name="Footer Placeholder 4">
            <a:extLst>
              <a:ext uri="{FF2B5EF4-FFF2-40B4-BE49-F238E27FC236}">
                <a16:creationId xmlns:a16="http://schemas.microsoft.com/office/drawing/2014/main" id="{6E76A6B9-8DB1-5D49-4065-6F238097361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9D4285-1964-F968-A409-338929240ABB}"/>
              </a:ext>
            </a:extLst>
          </p:cNvPr>
          <p:cNvSpPr>
            <a:spLocks noGrp="1"/>
          </p:cNvSpPr>
          <p:nvPr>
            <p:ph type="sldNum" sz="quarter" idx="12"/>
          </p:nvPr>
        </p:nvSpPr>
        <p:spPr/>
        <p:txBody>
          <a:bodyPr/>
          <a:lstStyle>
            <a:lvl1pPr>
              <a:defRPr/>
            </a:lvl1pPr>
          </a:lstStyle>
          <a:p>
            <a:pPr>
              <a:defRPr/>
            </a:pPr>
            <a:fld id="{8772F805-827E-4A87-BB4C-905B5416515F}" type="slidenum">
              <a:rPr lang="en-US" altLang="ru-RU"/>
              <a:pPr>
                <a:defRPr/>
              </a:pPr>
              <a:t>‹№›</a:t>
            </a:fld>
            <a:endParaRPr lang="en-US" altLang="ru-RU"/>
          </a:p>
        </p:txBody>
      </p:sp>
    </p:spTree>
    <p:extLst>
      <p:ext uri="{BB962C8B-B14F-4D97-AF65-F5344CB8AC3E}">
        <p14:creationId xmlns:p14="http://schemas.microsoft.com/office/powerpoint/2010/main" val="276320071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755225-1487-14ED-392F-3AF02B2D9FD7}"/>
              </a:ext>
            </a:extLst>
          </p:cNvPr>
          <p:cNvSpPr>
            <a:spLocks noGrp="1"/>
          </p:cNvSpPr>
          <p:nvPr>
            <p:ph type="dt" sz="half" idx="10"/>
          </p:nvPr>
        </p:nvSpPr>
        <p:spPr/>
        <p:txBody>
          <a:bodyPr/>
          <a:lstStyle>
            <a:lvl1pPr>
              <a:defRPr/>
            </a:lvl1pPr>
          </a:lstStyle>
          <a:p>
            <a:pPr>
              <a:defRPr/>
            </a:pPr>
            <a:fld id="{6649212E-5369-4F2F-BC92-9E0E81C53BDE}" type="datetimeFigureOut">
              <a:rPr lang="en-US"/>
              <a:pPr>
                <a:defRPr/>
              </a:pPr>
              <a:t>10/11/2024</a:t>
            </a:fld>
            <a:endParaRPr lang="en-US"/>
          </a:p>
        </p:txBody>
      </p:sp>
      <p:sp>
        <p:nvSpPr>
          <p:cNvPr id="5" name="Footer Placeholder 4">
            <a:extLst>
              <a:ext uri="{FF2B5EF4-FFF2-40B4-BE49-F238E27FC236}">
                <a16:creationId xmlns:a16="http://schemas.microsoft.com/office/drawing/2014/main" id="{DE95BFEE-EA43-0FF9-AB36-73277160FB7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EA16C9F-58E8-8D79-50BF-C830B2CA8045}"/>
              </a:ext>
            </a:extLst>
          </p:cNvPr>
          <p:cNvSpPr>
            <a:spLocks noGrp="1"/>
          </p:cNvSpPr>
          <p:nvPr>
            <p:ph type="sldNum" sz="quarter" idx="12"/>
          </p:nvPr>
        </p:nvSpPr>
        <p:spPr/>
        <p:txBody>
          <a:bodyPr/>
          <a:lstStyle>
            <a:lvl1pPr>
              <a:defRPr/>
            </a:lvl1pPr>
          </a:lstStyle>
          <a:p>
            <a:pPr>
              <a:defRPr/>
            </a:pPr>
            <a:fld id="{DB8A0132-1C3A-49BC-8C3B-33610CEE6EB5}" type="slidenum">
              <a:rPr lang="en-US" altLang="ru-RU"/>
              <a:pPr>
                <a:defRPr/>
              </a:pPr>
              <a:t>‹№›</a:t>
            </a:fld>
            <a:endParaRPr lang="en-US" altLang="ru-RU"/>
          </a:p>
        </p:txBody>
      </p:sp>
    </p:spTree>
    <p:extLst>
      <p:ext uri="{BB962C8B-B14F-4D97-AF65-F5344CB8AC3E}">
        <p14:creationId xmlns:p14="http://schemas.microsoft.com/office/powerpoint/2010/main" val="357400380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BED6B5D-E493-D790-9206-59C308B7F31F}"/>
              </a:ext>
            </a:extLst>
          </p:cNvPr>
          <p:cNvSpPr>
            <a:spLocks noGrp="1"/>
          </p:cNvSpPr>
          <p:nvPr>
            <p:ph type="dt" sz="half" idx="10"/>
          </p:nvPr>
        </p:nvSpPr>
        <p:spPr/>
        <p:txBody>
          <a:bodyPr/>
          <a:lstStyle>
            <a:lvl1pPr>
              <a:defRPr/>
            </a:lvl1pPr>
          </a:lstStyle>
          <a:p>
            <a:pPr>
              <a:defRPr/>
            </a:pPr>
            <a:fld id="{F07F2877-1042-4FD5-801E-67C5C647D6DC}" type="datetimeFigureOut">
              <a:rPr lang="en-US"/>
              <a:pPr>
                <a:defRPr/>
              </a:pPr>
              <a:t>10/11/2024</a:t>
            </a:fld>
            <a:endParaRPr lang="en-US"/>
          </a:p>
        </p:txBody>
      </p:sp>
      <p:sp>
        <p:nvSpPr>
          <p:cNvPr id="6" name="Footer Placeholder 4">
            <a:extLst>
              <a:ext uri="{FF2B5EF4-FFF2-40B4-BE49-F238E27FC236}">
                <a16:creationId xmlns:a16="http://schemas.microsoft.com/office/drawing/2014/main" id="{1E19FE60-B4F0-652F-192D-73A54A4A8D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A4B813C-F113-D998-8F61-BFC06CCC7580}"/>
              </a:ext>
            </a:extLst>
          </p:cNvPr>
          <p:cNvSpPr>
            <a:spLocks noGrp="1"/>
          </p:cNvSpPr>
          <p:nvPr>
            <p:ph type="sldNum" sz="quarter" idx="12"/>
          </p:nvPr>
        </p:nvSpPr>
        <p:spPr/>
        <p:txBody>
          <a:bodyPr/>
          <a:lstStyle>
            <a:lvl1pPr>
              <a:defRPr/>
            </a:lvl1pPr>
          </a:lstStyle>
          <a:p>
            <a:pPr>
              <a:defRPr/>
            </a:pPr>
            <a:fld id="{9832EE33-1440-4260-BB43-51B7FEAFEDE8}" type="slidenum">
              <a:rPr lang="en-US" altLang="ru-RU"/>
              <a:pPr>
                <a:defRPr/>
              </a:pPr>
              <a:t>‹№›</a:t>
            </a:fld>
            <a:endParaRPr lang="en-US" altLang="ru-RU"/>
          </a:p>
        </p:txBody>
      </p:sp>
    </p:spTree>
    <p:extLst>
      <p:ext uri="{BB962C8B-B14F-4D97-AF65-F5344CB8AC3E}">
        <p14:creationId xmlns:p14="http://schemas.microsoft.com/office/powerpoint/2010/main" val="182673320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ED773005-8F24-4B1C-4825-19EF36692FDB}"/>
              </a:ext>
            </a:extLst>
          </p:cNvPr>
          <p:cNvSpPr>
            <a:spLocks noGrp="1"/>
          </p:cNvSpPr>
          <p:nvPr>
            <p:ph type="dt" sz="half" idx="10"/>
          </p:nvPr>
        </p:nvSpPr>
        <p:spPr/>
        <p:txBody>
          <a:bodyPr/>
          <a:lstStyle>
            <a:lvl1pPr>
              <a:defRPr/>
            </a:lvl1pPr>
          </a:lstStyle>
          <a:p>
            <a:pPr>
              <a:defRPr/>
            </a:pPr>
            <a:fld id="{040F1F6B-E140-4C46-8854-30F68E9DBE96}" type="datetimeFigureOut">
              <a:rPr lang="en-US"/>
              <a:pPr>
                <a:defRPr/>
              </a:pPr>
              <a:t>10/11/2024</a:t>
            </a:fld>
            <a:endParaRPr lang="en-US"/>
          </a:p>
        </p:txBody>
      </p:sp>
      <p:sp>
        <p:nvSpPr>
          <p:cNvPr id="8" name="Footer Placeholder 4">
            <a:extLst>
              <a:ext uri="{FF2B5EF4-FFF2-40B4-BE49-F238E27FC236}">
                <a16:creationId xmlns:a16="http://schemas.microsoft.com/office/drawing/2014/main" id="{19FA83B0-F14C-DEC6-44F3-C1C0EEBCF08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F26F259-2418-FF37-637A-1F5FA603A00E}"/>
              </a:ext>
            </a:extLst>
          </p:cNvPr>
          <p:cNvSpPr>
            <a:spLocks noGrp="1"/>
          </p:cNvSpPr>
          <p:nvPr>
            <p:ph type="sldNum" sz="quarter" idx="12"/>
          </p:nvPr>
        </p:nvSpPr>
        <p:spPr/>
        <p:txBody>
          <a:bodyPr/>
          <a:lstStyle>
            <a:lvl1pPr>
              <a:defRPr/>
            </a:lvl1pPr>
          </a:lstStyle>
          <a:p>
            <a:pPr>
              <a:defRPr/>
            </a:pPr>
            <a:fld id="{431ADDA9-8270-4F0A-8BBA-F133C42C79D6}" type="slidenum">
              <a:rPr lang="en-US" altLang="ru-RU"/>
              <a:pPr>
                <a:defRPr/>
              </a:pPr>
              <a:t>‹№›</a:t>
            </a:fld>
            <a:endParaRPr lang="en-US" altLang="ru-RU"/>
          </a:p>
        </p:txBody>
      </p:sp>
    </p:spTree>
    <p:extLst>
      <p:ext uri="{BB962C8B-B14F-4D97-AF65-F5344CB8AC3E}">
        <p14:creationId xmlns:p14="http://schemas.microsoft.com/office/powerpoint/2010/main" val="41671863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B16B23EF-2844-3731-6CD4-6F78E36927F2}"/>
              </a:ext>
            </a:extLst>
          </p:cNvPr>
          <p:cNvSpPr>
            <a:spLocks noGrp="1"/>
          </p:cNvSpPr>
          <p:nvPr>
            <p:ph type="dt" sz="half" idx="10"/>
          </p:nvPr>
        </p:nvSpPr>
        <p:spPr/>
        <p:txBody>
          <a:bodyPr/>
          <a:lstStyle>
            <a:lvl1pPr>
              <a:defRPr/>
            </a:lvl1pPr>
          </a:lstStyle>
          <a:p>
            <a:pPr>
              <a:defRPr/>
            </a:pPr>
            <a:fld id="{1612E963-7081-456B-9A40-B62B75F18221}" type="datetimeFigureOut">
              <a:rPr lang="en-US"/>
              <a:pPr>
                <a:defRPr/>
              </a:pPr>
              <a:t>10/11/2024</a:t>
            </a:fld>
            <a:endParaRPr lang="en-US"/>
          </a:p>
        </p:txBody>
      </p:sp>
      <p:sp>
        <p:nvSpPr>
          <p:cNvPr id="4" name="Footer Placeholder 4">
            <a:extLst>
              <a:ext uri="{FF2B5EF4-FFF2-40B4-BE49-F238E27FC236}">
                <a16:creationId xmlns:a16="http://schemas.microsoft.com/office/drawing/2014/main" id="{182F1427-034F-0138-172D-487922F1558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7EF8117-E912-9706-E284-D6AB0C3D045F}"/>
              </a:ext>
            </a:extLst>
          </p:cNvPr>
          <p:cNvSpPr>
            <a:spLocks noGrp="1"/>
          </p:cNvSpPr>
          <p:nvPr>
            <p:ph type="sldNum" sz="quarter" idx="12"/>
          </p:nvPr>
        </p:nvSpPr>
        <p:spPr/>
        <p:txBody>
          <a:bodyPr/>
          <a:lstStyle>
            <a:lvl1pPr>
              <a:defRPr/>
            </a:lvl1pPr>
          </a:lstStyle>
          <a:p>
            <a:pPr>
              <a:defRPr/>
            </a:pPr>
            <a:fld id="{60C70856-2DB1-412B-81C6-9B00135E8A2C}" type="slidenum">
              <a:rPr lang="en-US" altLang="ru-RU"/>
              <a:pPr>
                <a:defRPr/>
              </a:pPr>
              <a:t>‹№›</a:t>
            </a:fld>
            <a:endParaRPr lang="en-US" altLang="ru-RU"/>
          </a:p>
        </p:txBody>
      </p:sp>
    </p:spTree>
    <p:extLst>
      <p:ext uri="{BB962C8B-B14F-4D97-AF65-F5344CB8AC3E}">
        <p14:creationId xmlns:p14="http://schemas.microsoft.com/office/powerpoint/2010/main" val="329663537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25F8AC0-FAE1-095F-6CF4-241F4519691F}"/>
              </a:ext>
            </a:extLst>
          </p:cNvPr>
          <p:cNvSpPr>
            <a:spLocks noGrp="1"/>
          </p:cNvSpPr>
          <p:nvPr>
            <p:ph type="dt" sz="half" idx="10"/>
          </p:nvPr>
        </p:nvSpPr>
        <p:spPr/>
        <p:txBody>
          <a:bodyPr/>
          <a:lstStyle>
            <a:lvl1pPr>
              <a:defRPr/>
            </a:lvl1pPr>
          </a:lstStyle>
          <a:p>
            <a:pPr>
              <a:defRPr/>
            </a:pPr>
            <a:fld id="{D95691C4-2949-4258-8BA8-C509020D84C9}" type="datetimeFigureOut">
              <a:rPr lang="en-US"/>
              <a:pPr>
                <a:defRPr/>
              </a:pPr>
              <a:t>10/11/2024</a:t>
            </a:fld>
            <a:endParaRPr lang="en-US"/>
          </a:p>
        </p:txBody>
      </p:sp>
      <p:sp>
        <p:nvSpPr>
          <p:cNvPr id="3" name="Footer Placeholder 4">
            <a:extLst>
              <a:ext uri="{FF2B5EF4-FFF2-40B4-BE49-F238E27FC236}">
                <a16:creationId xmlns:a16="http://schemas.microsoft.com/office/drawing/2014/main" id="{7D2CDF8C-7222-3BF5-575E-4B56DCE543C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2B42A71-3278-8790-B815-FB8EB25F298F}"/>
              </a:ext>
            </a:extLst>
          </p:cNvPr>
          <p:cNvSpPr>
            <a:spLocks noGrp="1"/>
          </p:cNvSpPr>
          <p:nvPr>
            <p:ph type="sldNum" sz="quarter" idx="12"/>
          </p:nvPr>
        </p:nvSpPr>
        <p:spPr/>
        <p:txBody>
          <a:bodyPr/>
          <a:lstStyle>
            <a:lvl1pPr>
              <a:defRPr/>
            </a:lvl1pPr>
          </a:lstStyle>
          <a:p>
            <a:pPr>
              <a:defRPr/>
            </a:pPr>
            <a:fld id="{7D12001A-771C-4684-9151-F15DB5DF664B}" type="slidenum">
              <a:rPr lang="en-US" altLang="ru-RU"/>
              <a:pPr>
                <a:defRPr/>
              </a:pPr>
              <a:t>‹№›</a:t>
            </a:fld>
            <a:endParaRPr lang="en-US" altLang="ru-RU"/>
          </a:p>
        </p:txBody>
      </p:sp>
    </p:spTree>
    <p:extLst>
      <p:ext uri="{BB962C8B-B14F-4D97-AF65-F5344CB8AC3E}">
        <p14:creationId xmlns:p14="http://schemas.microsoft.com/office/powerpoint/2010/main" val="170234426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19F70E8-36D4-5E69-66D1-1349A133F411}"/>
              </a:ext>
            </a:extLst>
          </p:cNvPr>
          <p:cNvSpPr>
            <a:spLocks noGrp="1"/>
          </p:cNvSpPr>
          <p:nvPr>
            <p:ph type="dt" sz="half" idx="10"/>
          </p:nvPr>
        </p:nvSpPr>
        <p:spPr/>
        <p:txBody>
          <a:bodyPr/>
          <a:lstStyle>
            <a:lvl1pPr>
              <a:defRPr/>
            </a:lvl1pPr>
          </a:lstStyle>
          <a:p>
            <a:pPr>
              <a:defRPr/>
            </a:pPr>
            <a:fld id="{7B534D34-004B-460F-84DB-FF95F076A303}" type="datetimeFigureOut">
              <a:rPr lang="en-US"/>
              <a:pPr>
                <a:defRPr/>
              </a:pPr>
              <a:t>10/11/2024</a:t>
            </a:fld>
            <a:endParaRPr lang="en-US"/>
          </a:p>
        </p:txBody>
      </p:sp>
      <p:sp>
        <p:nvSpPr>
          <p:cNvPr id="6" name="Footer Placeholder 4">
            <a:extLst>
              <a:ext uri="{FF2B5EF4-FFF2-40B4-BE49-F238E27FC236}">
                <a16:creationId xmlns:a16="http://schemas.microsoft.com/office/drawing/2014/main" id="{1F55EE74-9EE2-1D0D-F33B-22E615A82D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2472723-856A-E6B6-AC76-BF4AEBB4B3F5}"/>
              </a:ext>
            </a:extLst>
          </p:cNvPr>
          <p:cNvSpPr>
            <a:spLocks noGrp="1"/>
          </p:cNvSpPr>
          <p:nvPr>
            <p:ph type="sldNum" sz="quarter" idx="12"/>
          </p:nvPr>
        </p:nvSpPr>
        <p:spPr/>
        <p:txBody>
          <a:bodyPr/>
          <a:lstStyle>
            <a:lvl1pPr>
              <a:defRPr/>
            </a:lvl1pPr>
          </a:lstStyle>
          <a:p>
            <a:pPr>
              <a:defRPr/>
            </a:pPr>
            <a:fld id="{99FE8A48-988C-49B1-A286-955818B86C60}" type="slidenum">
              <a:rPr lang="en-US" altLang="ru-RU"/>
              <a:pPr>
                <a:defRPr/>
              </a:pPr>
              <a:t>‹№›</a:t>
            </a:fld>
            <a:endParaRPr lang="en-US" altLang="ru-RU"/>
          </a:p>
        </p:txBody>
      </p:sp>
    </p:spTree>
    <p:extLst>
      <p:ext uri="{BB962C8B-B14F-4D97-AF65-F5344CB8AC3E}">
        <p14:creationId xmlns:p14="http://schemas.microsoft.com/office/powerpoint/2010/main" val="168366797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36A4F5E-EEBB-2E1B-3BE7-30E19DE51CDC}"/>
              </a:ext>
            </a:extLst>
          </p:cNvPr>
          <p:cNvSpPr>
            <a:spLocks noGrp="1"/>
          </p:cNvSpPr>
          <p:nvPr>
            <p:ph type="dt" sz="half" idx="10"/>
          </p:nvPr>
        </p:nvSpPr>
        <p:spPr/>
        <p:txBody>
          <a:bodyPr/>
          <a:lstStyle>
            <a:lvl1pPr>
              <a:defRPr/>
            </a:lvl1pPr>
          </a:lstStyle>
          <a:p>
            <a:pPr>
              <a:defRPr/>
            </a:pPr>
            <a:fld id="{E0453268-C083-4894-B40F-75C1009B98F1}" type="datetimeFigureOut">
              <a:rPr lang="en-US"/>
              <a:pPr>
                <a:defRPr/>
              </a:pPr>
              <a:t>10/11/2024</a:t>
            </a:fld>
            <a:endParaRPr lang="en-US"/>
          </a:p>
        </p:txBody>
      </p:sp>
      <p:sp>
        <p:nvSpPr>
          <p:cNvPr id="6" name="Footer Placeholder 4">
            <a:extLst>
              <a:ext uri="{FF2B5EF4-FFF2-40B4-BE49-F238E27FC236}">
                <a16:creationId xmlns:a16="http://schemas.microsoft.com/office/drawing/2014/main" id="{3DA49107-028F-490A-8C45-32F919B40EB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F9C9D2A-01D9-2B18-4C27-0944473CEFE8}"/>
              </a:ext>
            </a:extLst>
          </p:cNvPr>
          <p:cNvSpPr>
            <a:spLocks noGrp="1"/>
          </p:cNvSpPr>
          <p:nvPr>
            <p:ph type="sldNum" sz="quarter" idx="12"/>
          </p:nvPr>
        </p:nvSpPr>
        <p:spPr/>
        <p:txBody>
          <a:bodyPr/>
          <a:lstStyle>
            <a:lvl1pPr>
              <a:defRPr/>
            </a:lvl1pPr>
          </a:lstStyle>
          <a:p>
            <a:pPr>
              <a:defRPr/>
            </a:pPr>
            <a:fld id="{3AF59FD9-95C3-4385-A73D-C6DD1A299438}" type="slidenum">
              <a:rPr lang="en-US" altLang="ru-RU"/>
              <a:pPr>
                <a:defRPr/>
              </a:pPr>
              <a:t>‹№›</a:t>
            </a:fld>
            <a:endParaRPr lang="en-US" altLang="ru-RU"/>
          </a:p>
        </p:txBody>
      </p:sp>
    </p:spTree>
    <p:extLst>
      <p:ext uri="{BB962C8B-B14F-4D97-AF65-F5344CB8AC3E}">
        <p14:creationId xmlns:p14="http://schemas.microsoft.com/office/powerpoint/2010/main" val="235276697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FB9A088-92B1-C445-1B5A-FB292D2CE025}"/>
              </a:ext>
            </a:extLst>
          </p:cNvPr>
          <p:cNvSpPr>
            <a:spLocks noGrp="1"/>
          </p:cNvSpPr>
          <p:nvPr>
            <p:ph type="dt" sz="half" idx="10"/>
          </p:nvPr>
        </p:nvSpPr>
        <p:spPr/>
        <p:txBody>
          <a:bodyPr/>
          <a:lstStyle>
            <a:lvl1pPr>
              <a:defRPr/>
            </a:lvl1pPr>
          </a:lstStyle>
          <a:p>
            <a:pPr>
              <a:defRPr/>
            </a:pPr>
            <a:fld id="{747431A4-2EF6-4CA5-A4BA-46D5DAF15BF1}" type="datetimeFigureOut">
              <a:rPr lang="en-US"/>
              <a:pPr>
                <a:defRPr/>
              </a:pPr>
              <a:t>10/11/2024</a:t>
            </a:fld>
            <a:endParaRPr lang="en-US"/>
          </a:p>
        </p:txBody>
      </p:sp>
      <p:sp>
        <p:nvSpPr>
          <p:cNvPr id="5" name="Footer Placeholder 4">
            <a:extLst>
              <a:ext uri="{FF2B5EF4-FFF2-40B4-BE49-F238E27FC236}">
                <a16:creationId xmlns:a16="http://schemas.microsoft.com/office/drawing/2014/main" id="{A253B27F-90FC-34C5-A3FC-29129DE54FB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D50A760-B82C-AD0E-E929-E631090F4188}"/>
              </a:ext>
            </a:extLst>
          </p:cNvPr>
          <p:cNvSpPr>
            <a:spLocks noGrp="1"/>
          </p:cNvSpPr>
          <p:nvPr>
            <p:ph type="sldNum" sz="quarter" idx="12"/>
          </p:nvPr>
        </p:nvSpPr>
        <p:spPr/>
        <p:txBody>
          <a:bodyPr/>
          <a:lstStyle>
            <a:lvl1pPr>
              <a:defRPr/>
            </a:lvl1pPr>
          </a:lstStyle>
          <a:p>
            <a:pPr>
              <a:defRPr/>
            </a:pPr>
            <a:fld id="{2894AF29-1E21-4FDA-BB0D-602EE840B062}" type="slidenum">
              <a:rPr lang="en-US" altLang="ru-RU"/>
              <a:pPr>
                <a:defRPr/>
              </a:pPr>
              <a:t>‹№›</a:t>
            </a:fld>
            <a:endParaRPr lang="en-US" altLang="ru-RU"/>
          </a:p>
        </p:txBody>
      </p:sp>
    </p:spTree>
    <p:extLst>
      <p:ext uri="{BB962C8B-B14F-4D97-AF65-F5344CB8AC3E}">
        <p14:creationId xmlns:p14="http://schemas.microsoft.com/office/powerpoint/2010/main" val="3531971695"/>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ACD367-FA36-05D2-46C2-E553E6171FBF}"/>
              </a:ext>
            </a:extLst>
          </p:cNvPr>
          <p:cNvSpPr>
            <a:spLocks noGrp="1"/>
          </p:cNvSpPr>
          <p:nvPr>
            <p:ph type="dt" sz="half" idx="10"/>
          </p:nvPr>
        </p:nvSpPr>
        <p:spPr/>
        <p:txBody>
          <a:bodyPr/>
          <a:lstStyle>
            <a:lvl1pPr>
              <a:defRPr/>
            </a:lvl1pPr>
          </a:lstStyle>
          <a:p>
            <a:pPr>
              <a:defRPr/>
            </a:pPr>
            <a:fld id="{72BE6187-E449-425C-8835-77A6469F5403}" type="datetimeFigureOut">
              <a:rPr lang="en-US"/>
              <a:pPr>
                <a:defRPr/>
              </a:pPr>
              <a:t>10/11/2024</a:t>
            </a:fld>
            <a:endParaRPr lang="en-US"/>
          </a:p>
        </p:txBody>
      </p:sp>
      <p:sp>
        <p:nvSpPr>
          <p:cNvPr id="5" name="Footer Placeholder 4">
            <a:extLst>
              <a:ext uri="{FF2B5EF4-FFF2-40B4-BE49-F238E27FC236}">
                <a16:creationId xmlns:a16="http://schemas.microsoft.com/office/drawing/2014/main" id="{1863BE1C-8ADA-51F7-7FED-12F9654D29C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DA8E11B-EFD5-4776-E8DF-1D6565B7462B}"/>
              </a:ext>
            </a:extLst>
          </p:cNvPr>
          <p:cNvSpPr>
            <a:spLocks noGrp="1"/>
          </p:cNvSpPr>
          <p:nvPr>
            <p:ph type="sldNum" sz="quarter" idx="12"/>
          </p:nvPr>
        </p:nvSpPr>
        <p:spPr/>
        <p:txBody>
          <a:bodyPr/>
          <a:lstStyle>
            <a:lvl1pPr>
              <a:defRPr/>
            </a:lvl1pPr>
          </a:lstStyle>
          <a:p>
            <a:pPr>
              <a:defRPr/>
            </a:pPr>
            <a:fld id="{9FFC0CBC-C03E-4C37-8EAA-5B5A6C3DFB31}" type="slidenum">
              <a:rPr lang="en-US" altLang="ru-RU"/>
              <a:pPr>
                <a:defRPr/>
              </a:pPr>
              <a:t>‹№›</a:t>
            </a:fld>
            <a:endParaRPr lang="en-US" altLang="ru-RU"/>
          </a:p>
        </p:txBody>
      </p:sp>
    </p:spTree>
    <p:extLst>
      <p:ext uri="{BB962C8B-B14F-4D97-AF65-F5344CB8AC3E}">
        <p14:creationId xmlns:p14="http://schemas.microsoft.com/office/powerpoint/2010/main" val="211671292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E8F6316-3AE2-CF64-DAEF-03C652E427BB}"/>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p>
        </p:txBody>
      </p:sp>
      <p:sp>
        <p:nvSpPr>
          <p:cNvPr id="1027" name="Text Placeholder 2">
            <a:extLst>
              <a:ext uri="{FF2B5EF4-FFF2-40B4-BE49-F238E27FC236}">
                <a16:creationId xmlns:a16="http://schemas.microsoft.com/office/drawing/2014/main" id="{80C0B626-D234-7CD6-FF35-DC103C15733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p>
        </p:txBody>
      </p:sp>
      <p:sp>
        <p:nvSpPr>
          <p:cNvPr id="4" name="Date Placeholder 3">
            <a:extLst>
              <a:ext uri="{FF2B5EF4-FFF2-40B4-BE49-F238E27FC236}">
                <a16:creationId xmlns:a16="http://schemas.microsoft.com/office/drawing/2014/main" id="{64C16EEF-CD49-3D0F-DF4C-535059C5079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2CF5E511-7A96-456F-834A-567CB3B3D0EF}" type="datetimeFigureOut">
              <a:rPr lang="en-US"/>
              <a:pPr>
                <a:defRPr/>
              </a:pPr>
              <a:t>10/11/2024</a:t>
            </a:fld>
            <a:endParaRPr lang="en-US"/>
          </a:p>
        </p:txBody>
      </p:sp>
      <p:sp>
        <p:nvSpPr>
          <p:cNvPr id="5" name="Footer Placeholder 4">
            <a:extLst>
              <a:ext uri="{FF2B5EF4-FFF2-40B4-BE49-F238E27FC236}">
                <a16:creationId xmlns:a16="http://schemas.microsoft.com/office/drawing/2014/main" id="{856F337B-A9E2-B760-E66B-A9B52D869C9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B84C510A-DB50-6AB9-219D-DD4DC34D998E}"/>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7407EC89-A6C5-4E39-808F-4F7CC8D9BC7C}" type="slidenum">
              <a:rPr lang="en-US" altLang="ru-RU"/>
              <a:pPr>
                <a:defRPr/>
              </a:pPr>
              <a:t>‹№›</a:t>
            </a:fld>
            <a:endParaRPr lang="en-US" alt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9">
            <a:extLst>
              <a:ext uri="{FF2B5EF4-FFF2-40B4-BE49-F238E27FC236}">
                <a16:creationId xmlns:a16="http://schemas.microsoft.com/office/drawing/2014/main" id="{8E92A08A-3061-0B24-B82D-EC471D2F65C0}"/>
              </a:ext>
            </a:extLst>
          </p:cNvPr>
          <p:cNvSpPr txBox="1">
            <a:spLocks noChangeArrowheads="1"/>
          </p:cNvSpPr>
          <p:nvPr/>
        </p:nvSpPr>
        <p:spPr bwMode="auto">
          <a:xfrm>
            <a:off x="661988" y="2536825"/>
            <a:ext cx="79121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None/>
            </a:pPr>
            <a:r>
              <a:rPr lang="uk-UA" altLang="ru-RU" sz="3200" dirty="0">
                <a:latin typeface="Arial Black"/>
                <a:cs typeface="Arial"/>
              </a:rPr>
              <a:t>ТЕМА  1: Лідерство</a:t>
            </a:r>
          </a:p>
          <a:p>
            <a:pPr eaLnBrk="1" hangingPunct="1">
              <a:lnSpc>
                <a:spcPct val="100000"/>
              </a:lnSpc>
              <a:spcBef>
                <a:spcPct val="0"/>
              </a:spcBef>
              <a:buNone/>
            </a:pPr>
            <a:r>
              <a:rPr lang="uk-UA" altLang="ru-RU" sz="3200" dirty="0">
                <a:latin typeface="Arial Black"/>
                <a:cs typeface="Arial"/>
              </a:rPr>
              <a:t>ЗАНЯТТЯ 2: «Порядок передачі управління, у разі поранення або загибелі командира відділення»</a:t>
            </a:r>
            <a:endParaRPr lang="uk-UA" dirty="0">
              <a:latin typeface="Arial Black"/>
              <a:cs typeface="Arial"/>
            </a:endParaRPr>
          </a:p>
        </p:txBody>
      </p:sp>
      <p:sp>
        <p:nvSpPr>
          <p:cNvPr id="3075" name="TextBox 9">
            <a:extLst>
              <a:ext uri="{FF2B5EF4-FFF2-40B4-BE49-F238E27FC236}">
                <a16:creationId xmlns:a16="http://schemas.microsoft.com/office/drawing/2014/main" id="{05B8D9EE-E433-96AE-5611-19E3D790F24B}"/>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3077" name="TextBox 9">
            <a:extLst>
              <a:ext uri="{FF2B5EF4-FFF2-40B4-BE49-F238E27FC236}">
                <a16:creationId xmlns:a16="http://schemas.microsoft.com/office/drawing/2014/main" id="{DDFC24A4-009E-1B5D-6A33-A81AED1BF37C}"/>
              </a:ext>
            </a:extLst>
          </p:cNvPr>
          <p:cNvSpPr txBox="1">
            <a:spLocks noChangeArrowheads="1"/>
          </p:cNvSpPr>
          <p:nvPr/>
        </p:nvSpPr>
        <p:spPr bwMode="auto">
          <a:xfrm>
            <a:off x="790575" y="425450"/>
            <a:ext cx="7912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2000">
                <a:latin typeface="Arial Black" panose="020B0A04020102020204" pitchFamily="34" charset="0"/>
              </a:rPr>
              <a:t>НАВЧАЛЬНИЙ ПРЕДМЕТ</a:t>
            </a:r>
          </a:p>
          <a:p>
            <a:pPr algn="ctr" eaLnBrk="1" hangingPunct="1">
              <a:lnSpc>
                <a:spcPct val="100000"/>
              </a:lnSpc>
              <a:spcBef>
                <a:spcPct val="0"/>
              </a:spcBef>
              <a:buFontTx/>
              <a:buNone/>
            </a:pPr>
            <a:r>
              <a:rPr lang="uk-UA" altLang="ru-RU" sz="2000">
                <a:latin typeface="Arial Black" panose="020B0A04020102020204" pitchFamily="34" charset="0"/>
              </a:rPr>
              <a:t>ЛІДЕРСТВО</a:t>
            </a:r>
          </a:p>
        </p:txBody>
      </p:sp>
      <p:pic>
        <p:nvPicPr>
          <p:cNvPr id="2" name="Рисунок 1" descr="633px-Емблема_ДШВ.svg.png">
            <a:extLst>
              <a:ext uri="{FF2B5EF4-FFF2-40B4-BE49-F238E27FC236}">
                <a16:creationId xmlns:a16="http://schemas.microsoft.com/office/drawing/2014/main" id="{74F0211F-C0CE-AA6A-47E8-C54FEAFFF44C}"/>
              </a:ext>
            </a:extLst>
          </p:cNvPr>
          <p:cNvPicPr>
            <a:picLocks noChangeAspect="1"/>
          </p:cNvPicPr>
          <p:nvPr/>
        </p:nvPicPr>
        <p:blipFill>
          <a:blip r:embed="rId2"/>
          <a:stretch>
            <a:fillRect/>
          </a:stretch>
        </p:blipFill>
        <p:spPr>
          <a:xfrm>
            <a:off x="366993" y="235043"/>
            <a:ext cx="857250" cy="695325"/>
          </a:xfrm>
          <a:prstGeom prst="rect">
            <a:avLst/>
          </a:prstGeom>
        </p:spPr>
      </p:pic>
      <p:pic>
        <p:nvPicPr>
          <p:cNvPr id="3" name="Рисунок 2" descr="Зображення, що містить емблема, символ, нашивка, значок&#10;&#10;Опис створено автоматично">
            <a:extLst>
              <a:ext uri="{FF2B5EF4-FFF2-40B4-BE49-F238E27FC236}">
                <a16:creationId xmlns:a16="http://schemas.microsoft.com/office/drawing/2014/main" id="{DD623E39-753D-C6B1-5E38-BD703102F870}"/>
              </a:ext>
            </a:extLst>
          </p:cNvPr>
          <p:cNvPicPr>
            <a:picLocks noChangeAspect="1"/>
          </p:cNvPicPr>
          <p:nvPr/>
        </p:nvPicPr>
        <p:blipFill>
          <a:blip r:embed="rId3"/>
          <a:stretch>
            <a:fillRect/>
          </a:stretch>
        </p:blipFill>
        <p:spPr>
          <a:xfrm>
            <a:off x="8248650" y="235043"/>
            <a:ext cx="647700" cy="695325"/>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9">
            <a:extLst>
              <a:ext uri="{FF2B5EF4-FFF2-40B4-BE49-F238E27FC236}">
                <a16:creationId xmlns:a16="http://schemas.microsoft.com/office/drawing/2014/main" id="{80E21E09-FE5A-7FAF-0C56-A6A2593F5412}"/>
              </a:ext>
            </a:extLst>
          </p:cNvPr>
          <p:cNvSpPr txBox="1">
            <a:spLocks noChangeArrowheads="1"/>
          </p:cNvSpPr>
          <p:nvPr/>
        </p:nvSpPr>
        <p:spPr bwMode="auto">
          <a:xfrm>
            <a:off x="790575" y="223838"/>
            <a:ext cx="79327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uk-UA" sz="2400" b="1">
                <a:solidFill>
                  <a:srgbClr val="000000"/>
                </a:solidFill>
                <a:latin typeface="Arial" panose="020B0604020202020204" pitchFamily="34" charset="0"/>
              </a:rPr>
              <a:t>МЕТА ТА НАВЧАЛЬНІ ЦІЛІ ЗАНЯТТЯ</a:t>
            </a:r>
            <a:endParaRPr lang="uk-UA" altLang="ru-RU" sz="2400" b="1">
              <a:latin typeface="Arial" panose="020B0604020202020204" pitchFamily="34" charset="0"/>
            </a:endParaRPr>
          </a:p>
        </p:txBody>
      </p:sp>
      <p:grpSp>
        <p:nvGrpSpPr>
          <p:cNvPr id="4099" name="Group 4">
            <a:extLst>
              <a:ext uri="{FF2B5EF4-FFF2-40B4-BE49-F238E27FC236}">
                <a16:creationId xmlns:a16="http://schemas.microsoft.com/office/drawing/2014/main" id="{4EC02F62-9FDE-E5A7-A6B6-AC9D2E53014C}"/>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B23CFF70-3303-020D-2A90-716706F7E469}"/>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A2D482BE-D2CF-38B4-FD4C-1FDB53DB006B}"/>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4100" name="TextBox 9">
            <a:extLst>
              <a:ext uri="{FF2B5EF4-FFF2-40B4-BE49-F238E27FC236}">
                <a16:creationId xmlns:a16="http://schemas.microsoft.com/office/drawing/2014/main" id="{0E1ACCFF-C39F-7884-3AAB-AC188F31BBDF}"/>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22" name="Text Box 22">
            <a:extLst>
              <a:ext uri="{FF2B5EF4-FFF2-40B4-BE49-F238E27FC236}">
                <a16:creationId xmlns:a16="http://schemas.microsoft.com/office/drawing/2014/main" id="{714BF70C-C46A-64D2-8069-8C63B6C63F55}"/>
              </a:ext>
            </a:extLst>
          </p:cNvPr>
          <p:cNvSpPr txBox="1">
            <a:spLocks noChangeArrowheads="1"/>
          </p:cNvSpPr>
          <p:nvPr/>
        </p:nvSpPr>
        <p:spPr bwMode="auto">
          <a:xfrm>
            <a:off x="1458913" y="1898650"/>
            <a:ext cx="1708150" cy="1758950"/>
          </a:xfrm>
          <a:prstGeom prst="rect">
            <a:avLst/>
          </a:prstGeom>
          <a:noFill/>
          <a:ln w="9525">
            <a:noFill/>
            <a:miter lim="800000"/>
            <a:headEnd/>
            <a:tailEnd/>
          </a:ln>
        </p:spPr>
        <p:txBody>
          <a:bodyPr lIns="95436" tIns="47706" rIns="95436" bIns="47706">
            <a:spAutoFit/>
          </a:bodyPr>
          <a:lstStyle/>
          <a:p>
            <a:pPr defTabSz="772851" eaLnBrk="1" fontAlgn="auto" hangingPunct="1">
              <a:spcBef>
                <a:spcPts val="0"/>
              </a:spcBef>
              <a:spcAft>
                <a:spcPts val="0"/>
              </a:spcAft>
              <a:defRPr/>
            </a:pPr>
            <a:endParaRPr lang="uk-UA" sz="800" kern="0" dirty="0">
              <a:solidFill>
                <a:srgbClr val="000000"/>
              </a:solidFill>
              <a:latin typeface="Arial"/>
              <a:cs typeface="+mn-cs"/>
            </a:endParaRPr>
          </a:p>
          <a:p>
            <a:pPr algn="ctr" defTabSz="772851" eaLnBrk="1" fontAlgn="auto" hangingPunct="1">
              <a:spcBef>
                <a:spcPts val="0"/>
              </a:spcBef>
              <a:spcAft>
                <a:spcPts val="0"/>
              </a:spcAft>
              <a:defRPr/>
            </a:pPr>
            <a:r>
              <a:rPr lang="uk-UA" sz="1200" b="1" kern="0" dirty="0">
                <a:solidFill>
                  <a:schemeClr val="bg1"/>
                </a:solidFill>
                <a:latin typeface="Arial"/>
                <a:cs typeface="+mn-cs"/>
              </a:rPr>
              <a:t>ПОЛОЖЕННЯ ПРО ПРОХОДЖЕННЯ ГРОМАДЯНАМИ УКРАЇНИ ВІЙСЬКОВОЇ СЛУЖБИ У ЗБРОНИХ</a:t>
            </a:r>
          </a:p>
          <a:p>
            <a:pPr algn="ctr" defTabSz="772851" eaLnBrk="1" fontAlgn="auto" hangingPunct="1">
              <a:spcBef>
                <a:spcPts val="0"/>
              </a:spcBef>
              <a:spcAft>
                <a:spcPts val="0"/>
              </a:spcAft>
              <a:defRPr/>
            </a:pPr>
            <a:r>
              <a:rPr lang="uk-UA" sz="1200" b="1" kern="0" dirty="0">
                <a:solidFill>
                  <a:schemeClr val="bg1"/>
                </a:solidFill>
                <a:latin typeface="Arial"/>
                <a:cs typeface="+mn-cs"/>
              </a:rPr>
              <a:t>СИЛАХ УКРАЇНИ</a:t>
            </a:r>
            <a:endParaRPr lang="uk-UA" sz="1200" b="1" kern="0" spc="-42" dirty="0">
              <a:solidFill>
                <a:schemeClr val="bg1"/>
              </a:solidFill>
              <a:latin typeface="Arial"/>
              <a:cs typeface="+mn-cs"/>
            </a:endParaRPr>
          </a:p>
          <a:p>
            <a:pPr algn="ctr" defTabSz="772851" eaLnBrk="1" fontAlgn="auto" hangingPunct="1">
              <a:spcBef>
                <a:spcPts val="0"/>
              </a:spcBef>
              <a:spcAft>
                <a:spcPts val="0"/>
              </a:spcAft>
              <a:defRPr/>
            </a:pPr>
            <a:endParaRPr lang="uk-UA" sz="400" b="1" kern="0" spc="-42" dirty="0">
              <a:solidFill>
                <a:schemeClr val="bg1"/>
              </a:solidFill>
              <a:latin typeface="Arial"/>
              <a:cs typeface="+mn-cs"/>
            </a:endParaRPr>
          </a:p>
        </p:txBody>
      </p:sp>
      <p:sp>
        <p:nvSpPr>
          <p:cNvPr id="14" name="TextBox 9">
            <a:extLst>
              <a:ext uri="{FF2B5EF4-FFF2-40B4-BE49-F238E27FC236}">
                <a16:creationId xmlns:a16="http://schemas.microsoft.com/office/drawing/2014/main" id="{6D114A7B-A073-9D90-5CE5-BCC5158C255A}"/>
              </a:ext>
            </a:extLst>
          </p:cNvPr>
          <p:cNvSpPr txBox="1">
            <a:spLocks noChangeArrowheads="1"/>
          </p:cNvSpPr>
          <p:nvPr/>
        </p:nvSpPr>
        <p:spPr bwMode="auto">
          <a:xfrm>
            <a:off x="347663" y="1423988"/>
            <a:ext cx="8540750" cy="3508653"/>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ctr">
              <a:defRPr/>
            </a:pPr>
            <a:r>
              <a:rPr lang="uk-UA" dirty="0">
                <a:solidFill>
                  <a:srgbClr val="000000"/>
                </a:solidFill>
                <a:cs typeface="+mn-cs"/>
              </a:rPr>
              <a:t>МЕТА:</a:t>
            </a:r>
          </a:p>
          <a:p>
            <a:pPr marL="0" indent="0" algn="ctr">
              <a:defRPr/>
            </a:pPr>
            <a:endParaRPr lang="uk-UA" sz="600" dirty="0">
              <a:solidFill>
                <a:srgbClr val="000000"/>
              </a:solidFill>
              <a:cs typeface="+mn-cs"/>
            </a:endParaRPr>
          </a:p>
          <a:p>
            <a:pPr marL="0" indent="0" algn="just">
              <a:defRPr/>
            </a:pPr>
            <a:r>
              <a:rPr lang="uk-UA" dirty="0">
                <a:solidFill>
                  <a:srgbClr val="000000"/>
                </a:solidFill>
                <a:latin typeface="Arial"/>
                <a:cs typeface="Arial"/>
              </a:rPr>
              <a:t>Довести військовослужбовцям алгоритм дій при пораненні або загибелі командира</a:t>
            </a:r>
            <a:endParaRPr lang="uk-UA" dirty="0">
              <a:solidFill>
                <a:srgbClr val="000000"/>
              </a:solidFill>
              <a:cs typeface="Arial"/>
            </a:endParaRPr>
          </a:p>
          <a:p>
            <a:pPr marL="0" indent="0" algn="just">
              <a:defRPr/>
            </a:pPr>
            <a:endParaRPr lang="uk-UA" dirty="0">
              <a:solidFill>
                <a:srgbClr val="000000"/>
              </a:solidFill>
              <a:cs typeface="+mn-cs"/>
            </a:endParaRPr>
          </a:p>
          <a:p>
            <a:pPr marL="0" indent="0" algn="just">
              <a:defRPr/>
            </a:pPr>
            <a:endParaRPr lang="uk-UA" dirty="0">
              <a:solidFill>
                <a:srgbClr val="000000"/>
              </a:solidFill>
              <a:cs typeface="+mn-cs"/>
            </a:endParaRPr>
          </a:p>
          <a:p>
            <a:pPr marL="0" indent="0" algn="ctr">
              <a:defRPr/>
            </a:pPr>
            <a:r>
              <a:rPr lang="uk-UA" dirty="0">
                <a:solidFill>
                  <a:srgbClr val="000000"/>
                </a:solidFill>
                <a:cs typeface="+mn-cs"/>
              </a:rPr>
              <a:t>НАВЧАЛЬНІ ПИТАННЯ:</a:t>
            </a:r>
          </a:p>
          <a:p>
            <a:pPr marL="342900" indent="-342900" algn="just">
              <a:buFontTx/>
              <a:buAutoNum type="arabicPeriod"/>
              <a:defRPr/>
            </a:pPr>
            <a:endParaRPr lang="uk-UA" sz="600" dirty="0">
              <a:solidFill>
                <a:srgbClr val="000000"/>
              </a:solidFill>
              <a:cs typeface="+mn-cs"/>
            </a:endParaRPr>
          </a:p>
          <a:p>
            <a:pPr marL="342900" indent="-342900" algn="just">
              <a:buFontTx/>
              <a:buAutoNum type="arabicPeriod"/>
              <a:defRPr/>
            </a:pPr>
            <a:r>
              <a:rPr lang="uk-UA" altLang="uk-UA" dirty="0">
                <a:latin typeface="Arial"/>
                <a:cs typeface="Arial"/>
              </a:rPr>
              <a:t>Оцінка обстановки</a:t>
            </a:r>
            <a:endParaRPr lang="uk-UA" altLang="uk-UA" dirty="0">
              <a:cs typeface="Arial"/>
            </a:endParaRPr>
          </a:p>
          <a:p>
            <a:pPr marL="342900" indent="-342900" algn="just">
              <a:buFontTx/>
              <a:buAutoNum type="arabicPeriod"/>
              <a:defRPr/>
            </a:pPr>
            <a:endParaRPr lang="uk-UA" sz="600" dirty="0">
              <a:solidFill>
                <a:srgbClr val="000000"/>
              </a:solidFill>
              <a:cs typeface="+mn-cs"/>
            </a:endParaRPr>
          </a:p>
          <a:p>
            <a:pPr marL="342900" indent="-342900" algn="just">
              <a:buFontTx/>
              <a:buAutoNum type="arabicPeriod"/>
              <a:defRPr/>
            </a:pPr>
            <a:r>
              <a:rPr lang="ru-RU" dirty="0" err="1">
                <a:solidFill>
                  <a:srgbClr val="000000"/>
                </a:solidFill>
                <a:latin typeface="Arial"/>
                <a:cs typeface="Arial"/>
              </a:rPr>
              <a:t>Оцінка</a:t>
            </a:r>
            <a:r>
              <a:rPr lang="ru-RU" dirty="0">
                <a:solidFill>
                  <a:srgbClr val="000000"/>
                </a:solidFill>
                <a:latin typeface="Arial"/>
                <a:cs typeface="Arial"/>
              </a:rPr>
              <a:t> сил та </a:t>
            </a:r>
            <a:r>
              <a:rPr lang="ru-RU" dirty="0" err="1">
                <a:solidFill>
                  <a:srgbClr val="000000"/>
                </a:solidFill>
                <a:latin typeface="Arial"/>
                <a:cs typeface="Arial"/>
              </a:rPr>
              <a:t>засобів</a:t>
            </a:r>
            <a:endParaRPr lang="uk-UA" dirty="0">
              <a:solidFill>
                <a:srgbClr val="000000"/>
              </a:solidFill>
              <a:cs typeface="+mn-cs"/>
            </a:endParaRPr>
          </a:p>
          <a:p>
            <a:pPr marL="342900" indent="-342900" algn="just">
              <a:buFontTx/>
              <a:buAutoNum type="arabicPeriod"/>
              <a:defRPr/>
            </a:pPr>
            <a:endParaRPr lang="uk-UA" sz="600" dirty="0">
              <a:solidFill>
                <a:srgbClr val="000000"/>
              </a:solidFill>
              <a:cs typeface="+mn-cs"/>
            </a:endParaRPr>
          </a:p>
          <a:p>
            <a:pPr marL="342900" indent="-342900" algn="just">
              <a:buFontTx/>
              <a:buAutoNum type="arabicPeriod"/>
              <a:defRPr/>
            </a:pPr>
            <a:r>
              <a:rPr lang="ru-RU" altLang="uk-UA" dirty="0" err="1">
                <a:solidFill>
                  <a:srgbClr val="000000"/>
                </a:solidFill>
                <a:latin typeface="Arial"/>
                <a:cs typeface="Arial"/>
              </a:rPr>
              <a:t>Оцінка</a:t>
            </a:r>
            <a:r>
              <a:rPr lang="ru-RU" altLang="uk-UA" dirty="0">
                <a:solidFill>
                  <a:srgbClr val="000000"/>
                </a:solidFill>
                <a:latin typeface="Arial"/>
                <a:cs typeface="Arial"/>
              </a:rPr>
              <a:t> морально-</a:t>
            </a:r>
            <a:r>
              <a:rPr lang="ru-RU" altLang="uk-UA" dirty="0" err="1">
                <a:solidFill>
                  <a:srgbClr val="000000"/>
                </a:solidFill>
                <a:latin typeface="Arial"/>
                <a:cs typeface="Arial"/>
              </a:rPr>
              <a:t>психологічного</a:t>
            </a:r>
            <a:r>
              <a:rPr lang="ru-RU" altLang="uk-UA" dirty="0">
                <a:solidFill>
                  <a:srgbClr val="000000"/>
                </a:solidFill>
                <a:latin typeface="Arial"/>
                <a:cs typeface="Arial"/>
              </a:rPr>
              <a:t> стану </a:t>
            </a:r>
            <a:r>
              <a:rPr lang="ru-RU" altLang="uk-UA" dirty="0" err="1">
                <a:solidFill>
                  <a:srgbClr val="000000"/>
                </a:solidFill>
                <a:latin typeface="Arial"/>
                <a:cs typeface="Arial"/>
              </a:rPr>
              <a:t>особового</a:t>
            </a:r>
            <a:r>
              <a:rPr lang="ru-RU" altLang="uk-UA" dirty="0">
                <a:solidFill>
                  <a:srgbClr val="000000"/>
                </a:solidFill>
                <a:latin typeface="Arial"/>
                <a:cs typeface="Arial"/>
              </a:rPr>
              <a:t> складу.</a:t>
            </a:r>
          </a:p>
          <a:p>
            <a:pPr marL="342900" indent="-342900" algn="just">
              <a:buFontTx/>
              <a:buAutoNum type="arabicPeriod"/>
              <a:defRPr/>
            </a:pPr>
            <a:r>
              <a:rPr lang="ru-RU" altLang="uk-UA" dirty="0" err="1">
                <a:solidFill>
                  <a:srgbClr val="000000"/>
                </a:solidFill>
                <a:latin typeface="Arial"/>
                <a:cs typeface="Arial"/>
              </a:rPr>
              <a:t>Мотивація</a:t>
            </a:r>
            <a:endParaRPr lang="ru-RU" altLang="uk-UA" dirty="0" err="1">
              <a:solidFill>
                <a:srgbClr val="000000"/>
              </a:solidFill>
              <a:latin typeface="Arial" panose="020B0604020202020204" pitchFamily="34" charset="0"/>
              <a:cs typeface="Arial"/>
            </a:endParaRPr>
          </a:p>
          <a:p>
            <a:pPr marL="342900" indent="-342900" algn="just">
              <a:buFontTx/>
              <a:buAutoNum type="arabicPeriod"/>
              <a:defRPr/>
            </a:pPr>
            <a:endParaRPr lang="ru-RU" altLang="uk-UA" dirty="0">
              <a:solidFill>
                <a:srgbClr val="000000"/>
              </a:solidFill>
              <a:latin typeface="Arial" panose="020B0604020202020204" pitchFamily="34" charset="0"/>
            </a:endParaRPr>
          </a:p>
        </p:txBody>
      </p:sp>
      <p:pic>
        <p:nvPicPr>
          <p:cNvPr id="3" name="Рисунок 2" descr="633px-Емблема_ДШВ.svg.png">
            <a:extLst>
              <a:ext uri="{FF2B5EF4-FFF2-40B4-BE49-F238E27FC236}">
                <a16:creationId xmlns:a16="http://schemas.microsoft.com/office/drawing/2014/main" id="{552BD2AA-C522-E04F-51F5-B328D65E75DE}"/>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E8948AC0-501E-033B-76C1-D208101B4148}"/>
              </a:ext>
            </a:extLst>
          </p:cNvPr>
          <p:cNvPicPr>
            <a:picLocks noChangeAspect="1"/>
          </p:cNvPicPr>
          <p:nvPr/>
        </p:nvPicPr>
        <p:blipFill>
          <a:blip r:embed="rId3"/>
          <a:stretch>
            <a:fillRect/>
          </a:stretch>
        </p:blipFill>
        <p:spPr>
          <a:xfrm>
            <a:off x="8238399" y="101778"/>
            <a:ext cx="647700" cy="695325"/>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9">
            <a:extLst>
              <a:ext uri="{FF2B5EF4-FFF2-40B4-BE49-F238E27FC236}">
                <a16:creationId xmlns:a16="http://schemas.microsoft.com/office/drawing/2014/main" id="{2FC7A0B6-66D9-FCAC-2380-7F791D0C8D3B}"/>
              </a:ext>
            </a:extLst>
          </p:cNvPr>
          <p:cNvSpPr txBox="1">
            <a:spLocks noChangeArrowheads="1"/>
          </p:cNvSpPr>
          <p:nvPr/>
        </p:nvSpPr>
        <p:spPr bwMode="auto">
          <a:xfrm>
            <a:off x="766763" y="211138"/>
            <a:ext cx="7932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None/>
            </a:pPr>
            <a:r>
              <a:rPr lang="uk-UA" sz="2400" b="1" dirty="0">
                <a:solidFill>
                  <a:srgbClr val="000000"/>
                </a:solidFill>
                <a:latin typeface="Arial"/>
                <a:cs typeface="Arial"/>
              </a:rPr>
              <a:t>Оцінка обстановки</a:t>
            </a:r>
            <a:endParaRPr lang="uk-UA" sz="2400" b="1" dirty="0">
              <a:latin typeface="Arial"/>
            </a:endParaRPr>
          </a:p>
        </p:txBody>
      </p:sp>
      <p:grpSp>
        <p:nvGrpSpPr>
          <p:cNvPr id="5123" name="Group 4">
            <a:extLst>
              <a:ext uri="{FF2B5EF4-FFF2-40B4-BE49-F238E27FC236}">
                <a16:creationId xmlns:a16="http://schemas.microsoft.com/office/drawing/2014/main" id="{5FAE42FB-116D-703D-7068-4C5E0309A002}"/>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EE60B884-C7B4-E80A-ABC5-87F215CD550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D7A4859C-EB89-D0E5-8565-6A6CCCB75D41}"/>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5124" name="TextBox 9">
            <a:extLst>
              <a:ext uri="{FF2B5EF4-FFF2-40B4-BE49-F238E27FC236}">
                <a16:creationId xmlns:a16="http://schemas.microsoft.com/office/drawing/2014/main" id="{93A4A538-06BF-CB6E-EC59-9C485A049252}"/>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33E0F967-8AA3-03BF-93A8-3C504B901416}"/>
              </a:ext>
            </a:extLst>
          </p:cNvPr>
          <p:cNvSpPr txBox="1">
            <a:spLocks noChangeArrowheads="1"/>
          </p:cNvSpPr>
          <p:nvPr/>
        </p:nvSpPr>
        <p:spPr bwMode="auto">
          <a:xfrm>
            <a:off x="501650" y="1246188"/>
            <a:ext cx="8329613" cy="2585323"/>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uk-UA" dirty="0">
                <a:latin typeface="Arial"/>
                <a:cs typeface="Arial"/>
              </a:rPr>
              <a:t>Сучасний бій – це суворе випробування фізичних і духовних сил військовослужбовця, його здатності активно протистояти впливу екстремальних, украй несприятливих для життя чинників, зберігати волю і рішучість, до кінця виконати поставлене йому бойове завдання</a:t>
            </a:r>
            <a:endParaRPr lang="uk-UA" dirty="0">
              <a:cs typeface="Arial"/>
            </a:endParaRPr>
          </a:p>
          <a:p>
            <a:pPr>
              <a:defRPr/>
            </a:pPr>
            <a:r>
              <a:rPr lang="uk-UA" dirty="0">
                <a:latin typeface="Arial"/>
                <a:cs typeface="Arial"/>
              </a:rPr>
              <a:t>При втраті командира під час бою, особовий склад підрозділу ні в якому разі не повинен піддаватись паніці.</a:t>
            </a:r>
            <a:endParaRPr lang="uk-UA">
              <a:cs typeface="Arial"/>
            </a:endParaRPr>
          </a:p>
          <a:p>
            <a:pPr>
              <a:defRPr/>
            </a:pPr>
            <a:r>
              <a:rPr lang="uk-UA" dirty="0">
                <a:solidFill>
                  <a:srgbClr val="000000"/>
                </a:solidFill>
                <a:latin typeface="Arial"/>
                <a:cs typeface="Arial"/>
              </a:rPr>
              <a:t>Десантник повинен згадати та використати все - чому їх навчали. А найбільш підготовлений військовослужбовець повинен прийняти на себе управління підрозділом.</a:t>
            </a:r>
            <a:endParaRPr lang="uk-UA" dirty="0">
              <a:solidFill>
                <a:srgbClr val="000000"/>
              </a:solidFill>
              <a:cs typeface="Arial" charset="0"/>
            </a:endParaRPr>
          </a:p>
        </p:txBody>
      </p:sp>
      <p:pic>
        <p:nvPicPr>
          <p:cNvPr id="3" name="Рисунок 2" descr="633px-Емблема_ДШВ.svg.png">
            <a:extLst>
              <a:ext uri="{FF2B5EF4-FFF2-40B4-BE49-F238E27FC236}">
                <a16:creationId xmlns:a16="http://schemas.microsoft.com/office/drawing/2014/main" id="{8E64644E-F771-CA6E-C036-FFD43AB23F02}"/>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74B4F5D7-1EDC-5896-BA3F-36FC6E16C75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6" name="Рисунок 5" descr="Десантно-штурмові частини ЗСУ готуються змітати &quot;вертикальний охват&quot; від  армії РФ | Defense Express">
            <a:extLst>
              <a:ext uri="{FF2B5EF4-FFF2-40B4-BE49-F238E27FC236}">
                <a16:creationId xmlns:a16="http://schemas.microsoft.com/office/drawing/2014/main" id="{68266E7F-3600-5E2F-0631-5402FF779E7F}"/>
              </a:ext>
            </a:extLst>
          </p:cNvPr>
          <p:cNvPicPr>
            <a:picLocks noChangeAspect="1"/>
          </p:cNvPicPr>
          <p:nvPr/>
        </p:nvPicPr>
        <p:blipFill>
          <a:blip r:embed="rId4"/>
          <a:stretch>
            <a:fillRect/>
          </a:stretch>
        </p:blipFill>
        <p:spPr>
          <a:xfrm>
            <a:off x="2771775" y="3781979"/>
            <a:ext cx="5281634" cy="2943438"/>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None/>
            </a:pPr>
            <a:r>
              <a:rPr lang="uk-UA" sz="2400" b="1" dirty="0">
                <a:latin typeface="Arial"/>
                <a:cs typeface="Arial"/>
              </a:rPr>
              <a:t>Оцінка обстановки</a:t>
            </a:r>
            <a:endParaRPr lang="uk-UA" dirty="0"/>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1631216"/>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uk-UA" sz="2000" dirty="0">
                <a:latin typeface="Arial"/>
                <a:cs typeface="Arial"/>
              </a:rPr>
              <a:t>	Управління підрозділом полягає в цілеспрямованій роботі командира щодо підтримання бойової готовності підрозділу, підготовки його до бою і керівництва ним під час виконання завдань які поставлені.</a:t>
            </a:r>
          </a:p>
          <a:p>
            <a:pPr>
              <a:defRPr/>
            </a:pPr>
            <a:r>
              <a:rPr lang="uk-UA" sz="2000" dirty="0">
                <a:solidFill>
                  <a:srgbClr val="000000"/>
                </a:solidFill>
                <a:latin typeface="Arial"/>
                <a:cs typeface="Arial"/>
              </a:rPr>
              <a:t>Основою управління є рішення командира.</a:t>
            </a: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6" name="Рисунок 5" descr="День ДШВ ЗСУ – АрміяInform">
            <a:extLst>
              <a:ext uri="{FF2B5EF4-FFF2-40B4-BE49-F238E27FC236}">
                <a16:creationId xmlns:a16="http://schemas.microsoft.com/office/drawing/2014/main" id="{39ADCC3C-348B-DEBE-1EBF-D801271BB44D}"/>
              </a:ext>
            </a:extLst>
          </p:cNvPr>
          <p:cNvPicPr>
            <a:picLocks noChangeAspect="1"/>
          </p:cNvPicPr>
          <p:nvPr/>
        </p:nvPicPr>
        <p:blipFill>
          <a:blip r:embed="rId4"/>
          <a:stretch>
            <a:fillRect/>
          </a:stretch>
        </p:blipFill>
        <p:spPr>
          <a:xfrm>
            <a:off x="1704271" y="2981701"/>
            <a:ext cx="5086172" cy="3561297"/>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None/>
            </a:pPr>
            <a:r>
              <a:rPr lang="uk-UA" sz="2400" b="1">
                <a:latin typeface="Arial"/>
                <a:cs typeface="Arial"/>
              </a:rPr>
              <a:t>Оцінка обстановки</a:t>
            </a:r>
            <a:endParaRPr lang="uk-UA"/>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2554545"/>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uk-UA" sz="2000" dirty="0">
                <a:latin typeface="Arial"/>
                <a:cs typeface="Arial"/>
              </a:rPr>
              <a:t>Оцінюючи обстановку командир повинен	вивчити:</a:t>
            </a:r>
            <a:endParaRPr lang="uk-UA" dirty="0"/>
          </a:p>
          <a:p>
            <a:pPr>
              <a:buFont typeface="Calibri"/>
              <a:buChar char="-"/>
              <a:defRPr/>
            </a:pPr>
            <a:r>
              <a:rPr lang="uk-UA" sz="2000" dirty="0">
                <a:latin typeface="Arial"/>
                <a:cs typeface="Arial"/>
              </a:rPr>
              <a:t>склад, положення та можливий характер дій противника, місця розташування його вогневих засобів;</a:t>
            </a:r>
            <a:endParaRPr lang="uk-UA"/>
          </a:p>
          <a:p>
            <a:pPr>
              <a:buFont typeface="Calibri"/>
              <a:buChar char="-"/>
              <a:defRPr/>
            </a:pPr>
            <a:r>
              <a:rPr lang="uk-UA" sz="2000" dirty="0">
                <a:latin typeface="Arial"/>
                <a:cs typeface="Arial"/>
              </a:rPr>
              <a:t>стан забезпеченість і можливість підрозділу;</a:t>
            </a:r>
          </a:p>
          <a:p>
            <a:pPr>
              <a:buFont typeface="Calibri"/>
              <a:buChar char="-"/>
              <a:defRPr/>
            </a:pPr>
            <a:r>
              <a:rPr lang="uk-UA" sz="2000" dirty="0">
                <a:latin typeface="Arial"/>
                <a:cs typeface="Arial"/>
              </a:rPr>
              <a:t>склад положення, характер дій сусідів і умови взаємодії з ними;</a:t>
            </a:r>
          </a:p>
          <a:p>
            <a:pPr>
              <a:buFont typeface="Calibri"/>
              <a:buChar char="-"/>
              <a:defRPr/>
            </a:pPr>
            <a:r>
              <a:rPr lang="uk-UA" sz="2000" dirty="0">
                <a:latin typeface="Arial"/>
                <a:cs typeface="Arial"/>
              </a:rPr>
              <a:t>характер місцевості, її захисні та </a:t>
            </a:r>
            <a:r>
              <a:rPr lang="uk-UA" sz="2000" dirty="0" err="1">
                <a:latin typeface="Arial"/>
                <a:cs typeface="Arial"/>
              </a:rPr>
              <a:t>маскуючі</a:t>
            </a:r>
            <a:r>
              <a:rPr lang="uk-UA" sz="2000" dirty="0">
                <a:latin typeface="Arial"/>
                <a:cs typeface="Arial"/>
              </a:rPr>
              <a:t> властивості, вигідні підступи, загородження та перешкоди, умови спостереження і ведення вогню. </a:t>
            </a:r>
            <a:endParaRPr lang="uk-UA" sz="2000">
              <a:solidFill>
                <a:srgbClr val="000000"/>
              </a:solidFill>
              <a:latin typeface="Arial"/>
              <a:cs typeface="Arial"/>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2" name="Рисунок 1" descr="Львівські десантники &quot;штурмували місто&quot; під час навчань у Німеччині">
            <a:extLst>
              <a:ext uri="{FF2B5EF4-FFF2-40B4-BE49-F238E27FC236}">
                <a16:creationId xmlns:a16="http://schemas.microsoft.com/office/drawing/2014/main" id="{07E9F8B2-FB7F-B657-165E-BE9AE5E36930}"/>
              </a:ext>
            </a:extLst>
          </p:cNvPr>
          <p:cNvPicPr>
            <a:picLocks noChangeAspect="1"/>
          </p:cNvPicPr>
          <p:nvPr/>
        </p:nvPicPr>
        <p:blipFill>
          <a:blip r:embed="rId4"/>
          <a:stretch>
            <a:fillRect/>
          </a:stretch>
        </p:blipFill>
        <p:spPr>
          <a:xfrm>
            <a:off x="3200400" y="3599773"/>
            <a:ext cx="5244473" cy="2949062"/>
          </a:xfrm>
          <a:prstGeom prst="rect">
            <a:avLst/>
          </a:prstGeom>
        </p:spPr>
      </p:pic>
    </p:spTree>
    <p:extLst>
      <p:ext uri="{BB962C8B-B14F-4D97-AF65-F5344CB8AC3E}">
        <p14:creationId xmlns:p14="http://schemas.microsoft.com/office/powerpoint/2010/main" val="16382447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None/>
            </a:pPr>
            <a:r>
              <a:rPr lang="uk-UA" sz="2400" b="1" dirty="0">
                <a:latin typeface="Arial"/>
                <a:cs typeface="Arial"/>
              </a:rPr>
              <a:t>Оцінка обстановки</a:t>
            </a:r>
            <a:endParaRPr lang="uk-UA" dirty="0"/>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156541"/>
            <a:ext cx="8385642" cy="3228968"/>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uk-UA" dirty="0">
                <a:latin typeface="Arial"/>
                <a:cs typeface="Arial"/>
              </a:rPr>
              <a:t>Крім того командир повинен перевірити та оцінити наявність власних сил та засобів:</a:t>
            </a:r>
            <a:endParaRPr lang="uk-UA" dirty="0"/>
          </a:p>
          <a:p>
            <a:pPr>
              <a:buFont typeface="Calibri"/>
              <a:buChar char="-"/>
              <a:defRPr/>
            </a:pPr>
            <a:r>
              <a:rPr lang="uk-UA" dirty="0">
                <a:latin typeface="Arial"/>
                <a:cs typeface="Arial"/>
              </a:rPr>
              <a:t>Вогневі засоби;</a:t>
            </a:r>
          </a:p>
          <a:p>
            <a:pPr>
              <a:buFont typeface="Calibri"/>
              <a:buChar char="-"/>
              <a:defRPr/>
            </a:pPr>
            <a:r>
              <a:rPr lang="uk-UA" dirty="0">
                <a:latin typeface="Arial"/>
                <a:cs typeface="Arial"/>
              </a:rPr>
              <a:t>Зброя та спорядження;</a:t>
            </a:r>
          </a:p>
          <a:p>
            <a:pPr>
              <a:buFont typeface="Calibri"/>
              <a:buChar char="-"/>
              <a:defRPr/>
            </a:pPr>
            <a:r>
              <a:rPr lang="uk-UA" dirty="0">
                <a:latin typeface="Arial"/>
                <a:cs typeface="Arial"/>
              </a:rPr>
              <a:t>Боєкомплект;</a:t>
            </a:r>
            <a:endParaRPr lang="uk-UA" dirty="0"/>
          </a:p>
          <a:p>
            <a:pPr>
              <a:buFont typeface="Calibri"/>
              <a:buChar char="-"/>
              <a:defRPr/>
            </a:pPr>
            <a:r>
              <a:rPr lang="uk-UA" dirty="0">
                <a:solidFill>
                  <a:srgbClr val="000000"/>
                </a:solidFill>
                <a:latin typeface="Arial"/>
                <a:cs typeface="Arial"/>
              </a:rPr>
              <a:t>Оцінити морально-психологічний стан свого підрозділу, після втрати штатного командира;</a:t>
            </a:r>
          </a:p>
          <a:p>
            <a:pPr>
              <a:buFont typeface="Calibri"/>
              <a:buChar char="-"/>
              <a:defRPr/>
            </a:pPr>
            <a:r>
              <a:rPr lang="uk-UA" dirty="0">
                <a:solidFill>
                  <a:srgbClr val="000000"/>
                </a:solidFill>
                <a:latin typeface="Arial"/>
                <a:cs typeface="Arial"/>
              </a:rPr>
              <a:t>Вжити заходів по боротьбі із різними видами стресу;</a:t>
            </a:r>
          </a:p>
          <a:p>
            <a:pPr>
              <a:buFont typeface="Calibri"/>
              <a:buChar char="-"/>
              <a:defRPr/>
            </a:pPr>
            <a:r>
              <a:rPr lang="uk-UA" err="1">
                <a:solidFill>
                  <a:srgbClr val="000000"/>
                </a:solidFill>
                <a:latin typeface="Arial"/>
                <a:cs typeface="Arial"/>
              </a:rPr>
              <a:t>Змотивувати</a:t>
            </a:r>
            <a:r>
              <a:rPr lang="uk-UA" dirty="0">
                <a:solidFill>
                  <a:srgbClr val="000000"/>
                </a:solidFill>
                <a:latin typeface="Arial"/>
                <a:cs typeface="Arial"/>
              </a:rPr>
              <a:t> особовий склад, для подальшого виконання бойового завдання.</a:t>
            </a:r>
          </a:p>
          <a:p>
            <a:pPr>
              <a:defRPr/>
            </a:pPr>
            <a:endParaRPr lang="uk-UA" dirty="0">
              <a:solidFill>
                <a:srgbClr val="000000"/>
              </a:solidFill>
              <a:latin typeface="Arial"/>
              <a:cs typeface="Arial"/>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4" name="Рисунок 3" descr="Житомирські десантники представляють Україну на міжнародних навчаннях Saber  Guardian. ФОТО | Журнал Житомира">
            <a:extLst>
              <a:ext uri="{FF2B5EF4-FFF2-40B4-BE49-F238E27FC236}">
                <a16:creationId xmlns:a16="http://schemas.microsoft.com/office/drawing/2014/main" id="{A0B2E655-627D-1FF2-7FF1-B8B4F99D88A9}"/>
              </a:ext>
            </a:extLst>
          </p:cNvPr>
          <p:cNvPicPr>
            <a:picLocks noChangeAspect="1"/>
          </p:cNvPicPr>
          <p:nvPr/>
        </p:nvPicPr>
        <p:blipFill>
          <a:blip r:embed="rId4"/>
          <a:stretch>
            <a:fillRect/>
          </a:stretch>
        </p:blipFill>
        <p:spPr>
          <a:xfrm>
            <a:off x="3021106" y="3703373"/>
            <a:ext cx="4592168" cy="2936283"/>
          </a:xfrm>
          <a:prstGeom prst="rect">
            <a:avLst/>
          </a:prstGeom>
        </p:spPr>
      </p:pic>
    </p:spTree>
    <p:extLst>
      <p:ext uri="{BB962C8B-B14F-4D97-AF65-F5344CB8AC3E}">
        <p14:creationId xmlns:p14="http://schemas.microsoft.com/office/powerpoint/2010/main" val="198985778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None/>
            </a:pPr>
            <a:r>
              <a:rPr lang="ru-RU" altLang="uk-UA" sz="2400" b="1" u="sng" dirty="0" err="1">
                <a:latin typeface="Arial"/>
                <a:cs typeface="Arial"/>
              </a:rPr>
              <a:t>Боротьба</a:t>
            </a:r>
            <a:r>
              <a:rPr lang="ru-RU" altLang="uk-UA" sz="2400" b="1" u="sng" dirty="0">
                <a:latin typeface="Arial"/>
                <a:cs typeface="Arial"/>
              </a:rPr>
              <a:t> </a:t>
            </a:r>
            <a:r>
              <a:rPr lang="ru-RU" altLang="uk-UA" sz="2400" b="1" u="sng" dirty="0" err="1">
                <a:latin typeface="Arial"/>
                <a:cs typeface="Arial"/>
              </a:rPr>
              <a:t>зі</a:t>
            </a:r>
            <a:r>
              <a:rPr lang="ru-RU" altLang="uk-UA" sz="2400" b="1" u="sng" dirty="0">
                <a:latin typeface="Arial"/>
                <a:cs typeface="Arial"/>
              </a:rPr>
              <a:t> </a:t>
            </a:r>
            <a:r>
              <a:rPr lang="ru-RU" altLang="uk-UA" sz="2400" b="1" u="sng" dirty="0" err="1">
                <a:latin typeface="Arial"/>
                <a:cs typeface="Arial"/>
              </a:rPr>
              <a:t>стресом</a:t>
            </a:r>
            <a:endParaRPr lang="ru-RU" altLang="uk-UA" sz="2400" b="1" u="sng" dirty="0" err="1">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2308324"/>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dirty="0">
                <a:solidFill>
                  <a:srgbClr val="050505"/>
                </a:solidFill>
                <a:latin typeface="Arial"/>
                <a:ea typeface="Segoe UI Historic"/>
                <a:cs typeface="Arial"/>
              </a:rPr>
              <a:t>У бойовій обстановці психіка воїна піддається безлічі різноманітних впливів. Одні з них, сприяють мобілізації і концентрації його фізичних і духовних можливостей, підвищенню бойової активності, сміливості, самовідданості. Інші, навпаки, дезорганізовують бойову діяльність військовослужбовця, блокують доступ до наявних резервів організму, погіршують роботу нервової системи і психіки. Треті, не здійснюють помітного впливу на бойову поведінку.</a:t>
            </a:r>
            <a:endParaRPr lang="uk-UA" dirty="0">
              <a:latin typeface="Arial"/>
              <a:cs typeface="Arial"/>
            </a:endParaRPr>
          </a:p>
          <a:p>
            <a:pPr marL="0" indent="0" algn="just">
              <a:defRPr/>
            </a:pPr>
            <a:endParaRPr lang="uk-UA" dirty="0">
              <a:solidFill>
                <a:srgbClr val="000000"/>
              </a:solidFill>
              <a:cs typeface="Arial"/>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2" name="Рисунок 1" descr="ДШВ показали, як відбувається посвята в десантники – АрміяInform">
            <a:extLst>
              <a:ext uri="{FF2B5EF4-FFF2-40B4-BE49-F238E27FC236}">
                <a16:creationId xmlns:a16="http://schemas.microsoft.com/office/drawing/2014/main" id="{A0F36603-EA1F-D96C-1148-DEE1577A2A25}"/>
              </a:ext>
            </a:extLst>
          </p:cNvPr>
          <p:cNvPicPr>
            <a:picLocks noChangeAspect="1"/>
          </p:cNvPicPr>
          <p:nvPr/>
        </p:nvPicPr>
        <p:blipFill>
          <a:blip r:embed="rId4"/>
          <a:stretch>
            <a:fillRect/>
          </a:stretch>
        </p:blipFill>
        <p:spPr>
          <a:xfrm>
            <a:off x="2698095" y="3242787"/>
            <a:ext cx="5141961" cy="3406757"/>
          </a:xfrm>
          <a:prstGeom prst="rect">
            <a:avLst/>
          </a:prstGeom>
        </p:spPr>
      </p:pic>
    </p:spTree>
    <p:extLst>
      <p:ext uri="{BB962C8B-B14F-4D97-AF65-F5344CB8AC3E}">
        <p14:creationId xmlns:p14="http://schemas.microsoft.com/office/powerpoint/2010/main" val="39266411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err="1">
                <a:latin typeface="Arial"/>
                <a:cs typeface="Arial"/>
              </a:rPr>
              <a:t>Боротьба</a:t>
            </a:r>
            <a:r>
              <a:rPr lang="ru-RU" sz="2400" b="1" u="sng">
                <a:latin typeface="Arial"/>
                <a:cs typeface="Arial"/>
              </a:rPr>
              <a:t> </a:t>
            </a:r>
            <a:r>
              <a:rPr lang="ru-RU" sz="2400" b="1" u="sng" err="1">
                <a:latin typeface="Arial"/>
                <a:cs typeface="Arial"/>
              </a:rPr>
              <a:t>зі</a:t>
            </a:r>
            <a:r>
              <a:rPr lang="ru-RU" sz="2400" b="1" u="sng">
                <a:latin typeface="Arial"/>
                <a:cs typeface="Arial"/>
              </a:rPr>
              <a:t> </a:t>
            </a:r>
            <a:r>
              <a:rPr lang="ru-RU" sz="2400" b="1" u="sng" err="1">
                <a:latin typeface="Arial"/>
                <a:cs typeface="Arial"/>
              </a:rPr>
              <a:t>стресом</a:t>
            </a:r>
            <a:endParaRPr lang="ru-RU" sz="240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4708981"/>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Страх -</a:t>
            </a:r>
            <a:r>
              <a:rPr lang="uk-UA" sz="2000" dirty="0">
                <a:solidFill>
                  <a:srgbClr val="050505"/>
                </a:solidFill>
                <a:latin typeface="Arial"/>
                <a:ea typeface="Segoe UI Historic"/>
                <a:cs typeface="Arial"/>
              </a:rPr>
              <a:t> займає головне місце серед негативних переживань воїна в стані стресу. За своїм змістом переживання страху виявляється у вигляді страху смерті, болю, поранення, страху стати калікою, страху втрати боєздатності і поваги товаришів по службі тощо.</a:t>
            </a:r>
            <a:endParaRPr lang="uk-UA" sz="2000" dirty="0">
              <a:solidFill>
                <a:srgbClr val="000000"/>
              </a:solidFill>
              <a:ea typeface="Segoe UI Historic"/>
            </a:endParaRPr>
          </a:p>
          <a:p>
            <a:pPr algn="just">
              <a:defRPr/>
            </a:pPr>
            <a:r>
              <a:rPr lang="uk-UA" sz="2000" b="1" dirty="0">
                <a:solidFill>
                  <a:srgbClr val="050505"/>
                </a:solidFill>
                <a:latin typeface="Arial"/>
                <a:ea typeface="Segoe UI Historic"/>
                <a:cs typeface="Arial"/>
              </a:rPr>
              <a:t>Страх – це емоція, що виникає в ситуації загрози фізичному чи соціальному існуванню індивіда. Ця емоція спрямована на джерело реальної чи уявної небезпеки. Страх може бути наслідком травмівного чинника або сигналом про загрозу повторення цього чинника.</a:t>
            </a:r>
            <a:endParaRPr lang="uk-UA" sz="2000" b="1" dirty="0">
              <a:solidFill>
                <a:srgbClr val="000000"/>
              </a:solidFill>
              <a:ea typeface="Segoe UI Historic"/>
            </a:endParaRPr>
          </a:p>
          <a:p>
            <a:pPr algn="just">
              <a:defRPr/>
            </a:pPr>
            <a:r>
              <a:rPr lang="uk-UA" sz="2000" dirty="0">
                <a:solidFill>
                  <a:srgbClr val="050505"/>
                </a:solidFill>
                <a:latin typeface="Arial"/>
                <a:ea typeface="Segoe UI Historic"/>
                <a:cs typeface="Arial"/>
              </a:rPr>
              <a:t>Страх має багато відтінків: побоювання, переляк, жах. Коли він стає панічним, то людина може заціпеніти, втікати, агресивно поводитися, захищатися тощо. При цьому людина погано контролює себе і ситуацію: не усвідомлює, що вона робить і що відбувається навколо</a:t>
            </a:r>
            <a:endParaRPr lang="uk-UA" sz="2000" dirty="0"/>
          </a:p>
          <a:p>
            <a:pPr algn="just">
              <a:buFont typeface="Calibri"/>
              <a:buChar char="-"/>
              <a:defRPr/>
            </a:pPr>
            <a:endParaRPr lang="uk-UA" sz="2000" dirty="0">
              <a:solidFill>
                <a:srgbClr val="000000"/>
              </a:solidFill>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33522777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5016758"/>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Афективний страх</a:t>
            </a:r>
            <a:r>
              <a:rPr lang="uk-UA" sz="2000" dirty="0">
                <a:solidFill>
                  <a:srgbClr val="050505"/>
                </a:solidFill>
                <a:latin typeface="Arial"/>
                <a:ea typeface="Segoe UI Historic"/>
                <a:cs typeface="Arial"/>
              </a:rPr>
              <a:t> (тваринний жах) – найсильніший страх, що викликається надзвичайно небезпечними та складними обставинами, і на деякий час паралізує здібність до довільних дій. У кожного з нас існує індивідуальна межа психічної напруги, після якої починають переважати захисні реакції: камуфляжу (спроби сховатися, замаскуватися), прагнення відхилитися від небезпеки, покинути </a:t>
            </a:r>
            <a:r>
              <a:rPr lang="uk-UA" sz="2000" dirty="0" err="1">
                <a:solidFill>
                  <a:srgbClr val="050505"/>
                </a:solidFill>
                <a:latin typeface="Arial"/>
                <a:ea typeface="Segoe UI Historic"/>
                <a:cs typeface="Arial"/>
              </a:rPr>
              <a:t>загрожуючу</a:t>
            </a:r>
            <a:r>
              <a:rPr lang="uk-UA" sz="2000" dirty="0">
                <a:solidFill>
                  <a:srgbClr val="050505"/>
                </a:solidFill>
                <a:latin typeface="Arial"/>
                <a:ea typeface="Segoe UI Historic"/>
                <a:cs typeface="Arial"/>
              </a:rPr>
              <a:t> обстановку, як би зменшитися в розмірах, зайнявши ембріональну позу. Якщо ти відчуваєш афективний страх, “ціпенієш”, не можеш зсунутися з місця або можеш бігти, нерідко у бік джерела небезпеки. Після переживання такого стану ти не завжди можеш пригадати окремі деталі своєї поведінки і стану, можеш відчувати себе розбитим і пригніченим. Відомо, що “безстрашних” психічно здорових людей не буває. Вся справа в проміжках часу, необхідного для подолання розгубленості, для раціонального ухвалення рішення про подальші дії.</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9575240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4401205"/>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Тривога</a:t>
            </a:r>
            <a:r>
              <a:rPr lang="uk-UA" sz="2000" dirty="0">
                <a:solidFill>
                  <a:srgbClr val="050505"/>
                </a:solidFill>
                <a:latin typeface="Arial"/>
                <a:ea typeface="Segoe UI Historic"/>
                <a:cs typeface="Arial"/>
              </a:rPr>
              <a:t> – це емоційний стан, що виникає в ситуації невизначеної небезпеки і виявляється в очікуванні несприятливого розвитку подій. Її нерідко називають безпричинним страхом, оскільки вона пов’язана з неусвідомлюваним джерелом небезпеки. Тривога не лише сигналізує про можливу небезпеку, а й спонукає до пошуку і конкретизації її джерел, до активного дослідження обстановки бою. Вона може виявлятися як відчуття безпорадності, невпевненості в собі, безсилля перед небезпекою, що насувається, перебільшення загрози. Зі всього спектру емоцій, які переживає людина, тривога є не найприємнішою, але вона безперечно необхідна, оскільки дозволяє нам заздалегідь відчути небезпечну ситуацію, приготуватися до неї, можливо, в цей же час ухвалити рішення і намітити план своїх подальших дій. У здорової людини тривога є тимчасовим відчуттям.</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17163515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5016758"/>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Панічний напад</a:t>
            </a:r>
            <a:r>
              <a:rPr lang="uk-UA" sz="2000" dirty="0">
                <a:solidFill>
                  <a:srgbClr val="050505"/>
                </a:solidFill>
                <a:latin typeface="Arial"/>
                <a:ea typeface="Segoe UI Historic"/>
                <a:cs typeface="Arial"/>
              </a:rPr>
              <a:t> – це сильне відчуття страху і/або внутрішнього дискомфорту, що виникає у людини несподівано, зазвичай без симптомів − передвісників, що супроводжується </a:t>
            </a:r>
            <a:r>
              <a:rPr lang="uk-UA" sz="2000" dirty="0" err="1">
                <a:solidFill>
                  <a:srgbClr val="050505"/>
                </a:solidFill>
                <a:latin typeface="Arial"/>
                <a:ea typeface="Segoe UI Historic"/>
                <a:cs typeface="Arial"/>
              </a:rPr>
              <a:t>лякаючими</a:t>
            </a:r>
            <a:r>
              <a:rPr lang="uk-UA" sz="2000" dirty="0">
                <a:solidFill>
                  <a:srgbClr val="050505"/>
                </a:solidFill>
                <a:latin typeface="Arial"/>
                <a:ea typeface="Segoe UI Historic"/>
                <a:cs typeface="Arial"/>
              </a:rPr>
              <a:t> фізичними симптомами у вигляді раптового серцебиття, задухи, болі в грудях, запаморочення, сильної слабкості, відчуття нереальності того, що відбувається і власної </a:t>
            </a:r>
            <a:r>
              <a:rPr lang="uk-UA" sz="2000" dirty="0" err="1">
                <a:solidFill>
                  <a:srgbClr val="050505"/>
                </a:solidFill>
                <a:latin typeface="Arial"/>
                <a:ea typeface="Segoe UI Historic"/>
                <a:cs typeface="Arial"/>
              </a:rPr>
              <a:t>зміненості</a:t>
            </a:r>
            <a:r>
              <a:rPr lang="uk-UA" sz="2000" dirty="0">
                <a:solidFill>
                  <a:srgbClr val="050505"/>
                </a:solidFill>
                <a:latin typeface="Arial"/>
                <a:ea typeface="Segoe UI Historic"/>
                <a:cs typeface="Arial"/>
              </a:rPr>
              <a:t>. При цьому майже завжди з’являється страх раптової смерті, втрати контролю над собою або страх збожеволіти. Панічний напад розвивається швидко, його симптоми досягають максимальної інтенсивності зазвичай протягом 5-10 хвилин і потім також швидко зникають. Таким чином, панічний напад виникає і проходить сам по собі, не представляючи реальної загрози для життя, але людині цей час здається вічністю. Після нападу людина відчуває себе дуже слабою і абсолютно розбитою. Якщо не попереджувати такі напади, вони можуть траплятися по декілька разів на тиждень, а то і на день.</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40364040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5324535"/>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a:solidFill>
                  <a:srgbClr val="050505"/>
                </a:solidFill>
                <a:latin typeface="Arial"/>
                <a:ea typeface="Segoe UI Historic"/>
                <a:cs typeface="Arial"/>
              </a:rPr>
              <a:t>Тривожність</a:t>
            </a:r>
            <a:r>
              <a:rPr lang="uk-UA" sz="2000">
                <a:solidFill>
                  <a:srgbClr val="050505"/>
                </a:solidFill>
                <a:latin typeface="Arial"/>
                <a:ea typeface="Segoe UI Historic"/>
                <a:cs typeface="Arial"/>
              </a:rPr>
              <a:t> - це схильність переживати емоційне хвилювання, тривогу, що виникають у ситуаціях невизначеної загрози якійсь очікуваній події і виявляється у прогнозуванні несприятливого її завершення. Тривожність - це риса темпераменту, яка унаслідується від батьків та інших рідних, тому притаманна всім людям, але виявляється індивідуально на різних рівнях і тому по різному впливає на поведінку. Передумовою розвитку підвищеного рівня тривожності є висока чутливість нервової системи. Тривога – це система готовності реагувати на все нове, як на потенційну загрозу організму, яка має адаптивний характер. Розрізняють два види тривожної реакції: фізіологічну і патологічну. Фізіологічна (нормальна) тривога пов’язана із загрозливою ситуацією, яка посилюється адекватно їй в умовах суб’єктивної значимості вибору, у разі нестачі інформації, в умовах дефіциту часу, іншими словами – фізіологічне значення тривоги полягає в мобілізації організму для швидкого досягнення адаптації. </a:t>
            </a:r>
            <a:endParaRPr lang="uk-UA"/>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85990992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4401205"/>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Апатія</a:t>
            </a:r>
            <a:r>
              <a:rPr lang="uk-UA" sz="2000" dirty="0">
                <a:solidFill>
                  <a:srgbClr val="050505"/>
                </a:solidFill>
                <a:latin typeface="Arial"/>
                <a:ea typeface="Segoe UI Historic"/>
                <a:cs typeface="Arial"/>
              </a:rPr>
              <a:t> - реакція, яка спрямована на захист психіки людини. Як правило, вона виникає після сильних фізичних або емоційних навантажень, після тривалої напруженої, але безуспішної діяльності, або у ситуації, коли людина зазнає серйозної невдачі, перестає бачити сенс своєї діяльності, виникає, коли не вдалося когось врятувати і хтось з товаришів або близьких загинув. Крім того, апатія може бути наслідком того, що не вдалося виконати поставлене завдання чи врятувати когось. Людина відчуває велику втому, таку, що їй не хочеться ні рухатися, ні говорити: кожен рух, кожне слово потребує значних зусиль. 13 У душі порожньо, немає сили навіть на вияв почуттів. Людина відчуває безпорадність перед життєвими труднощами, безперспективність і марність зусиль. Такий стан може тривати від кількох днів до кількох тижнів.</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11349502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5632311"/>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Агресія</a:t>
            </a:r>
            <a:r>
              <a:rPr lang="uk-UA" sz="2000" dirty="0">
                <a:solidFill>
                  <a:srgbClr val="050505"/>
                </a:solidFill>
                <a:latin typeface="Arial"/>
                <a:ea typeface="Segoe UI Historic"/>
                <a:cs typeface="Arial"/>
              </a:rPr>
              <a:t> – індивідуальна чи колективна поведінка або дії, спрямовані на нанесення фізичної чи психічної шкоди або навіть на знищення іншої людини чи групи людей. Агресивна поведінка – мимовільний спосіб зменшення великого внутрішнього напруження. Прояви злості або агресії можуть тривати довго і заважати нормально функціонувати і потерпілому, й навколишнім.</a:t>
            </a:r>
          </a:p>
          <a:p>
            <a:pPr algn="just">
              <a:defRPr/>
            </a:pPr>
            <a:r>
              <a:rPr lang="uk-UA" sz="2000" b="1" dirty="0">
                <a:solidFill>
                  <a:srgbClr val="050505"/>
                </a:solidFill>
                <a:latin typeface="Arial"/>
                <a:ea typeface="Segoe UI Historic"/>
                <a:cs typeface="Arial"/>
              </a:rPr>
              <a:t>Злість</a:t>
            </a:r>
            <a:r>
              <a:rPr lang="uk-UA" sz="2000" dirty="0">
                <a:solidFill>
                  <a:srgbClr val="050505"/>
                </a:solidFill>
                <a:latin typeface="Arial"/>
                <a:ea typeface="Segoe UI Historic"/>
                <a:cs typeface="Arial"/>
              </a:rPr>
              <a:t> - почуття недоброзичливості; злоба. Почуття роздратування, гніву, досади, розлюченість. Це почуття виражає сильну емоцію, яка спрямовується на певний об’єкт. Емоція виникає як специфічна реакція на ситуацію, що перешкоджає у задоволенні потреби. Злість може бути пов’язаною з отриманою психологічною травмою. Злість, залежно від ситуації, може як заважати людині (засліплювати її розум), так і мобілізувати її можливості. Емоція виникає як специфічна реакція на ситуацію, що перешкоджає у задоволенні потреби. Злість може бути пов’язаною з отриманою психологічною травмою.</a:t>
            </a:r>
            <a:endParaRPr lang="uk-UA" dirty="0">
              <a:latin typeface="Arial"/>
              <a:cs typeface="Arial"/>
            </a:endParaRPr>
          </a:p>
          <a:p>
            <a:pPr algn="just">
              <a:defRPr/>
            </a:pPr>
            <a:endParaRPr lang="uk-UA" sz="2000" dirty="0">
              <a:solidFill>
                <a:srgbClr val="050505"/>
              </a:solidFill>
              <a:ea typeface="Segoe UI Historic"/>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58597565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Боротьба</a:t>
            </a:r>
            <a:r>
              <a:rPr lang="ru-RU" sz="2400" b="1" u="sng" dirty="0">
                <a:latin typeface="Arial"/>
                <a:cs typeface="Arial"/>
              </a:rPr>
              <a:t> </a:t>
            </a:r>
            <a:r>
              <a:rPr lang="ru-RU" sz="2400" b="1" u="sng" dirty="0" err="1">
                <a:latin typeface="Arial"/>
                <a:cs typeface="Arial"/>
              </a:rPr>
              <a:t>зі</a:t>
            </a:r>
            <a:r>
              <a:rPr lang="ru-RU" sz="2400" b="1" u="sng" dirty="0">
                <a:latin typeface="Arial"/>
                <a:cs typeface="Arial"/>
              </a:rPr>
              <a:t> </a:t>
            </a:r>
            <a:r>
              <a:rPr lang="ru-RU" sz="2400" b="1" u="sng" dirty="0" err="1">
                <a:latin typeface="Arial"/>
                <a:cs typeface="Arial"/>
              </a:rPr>
              <a:t>стресом</a:t>
            </a:r>
            <a:endParaRPr lang="ru-RU" sz="2400" dirty="0" err="1">
              <a:latin typeface="Arial"/>
              <a:cs typeface="Arial"/>
            </a:endParaRP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4093428"/>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Ступор</a:t>
            </a:r>
            <a:r>
              <a:rPr lang="uk-UA" sz="2000" dirty="0">
                <a:solidFill>
                  <a:srgbClr val="050505"/>
                </a:solidFill>
                <a:latin typeface="Arial"/>
                <a:ea typeface="Segoe UI Historic"/>
                <a:cs typeface="Arial"/>
              </a:rPr>
              <a:t> – це стан втрати або дефіциту свідомості, в якому військовослужбовець залишається напівсвідомим і не реагує на стимуляцію навколишнього середовища. Вивести швидко з цього стану достатньо важко, якщо не застосовується дуже інтенсивна і потужна стимуляція. Загалом, ступор одна з найсильніших захисних реакцій організму. Відбувається після найсильніших нервових потрясінь, коли людина затратила стільки енергії на виживання, що сил на контакт із навколишнім світом у неї вже немає. Через брак контакту з навколишнім світом військовослужбовець не помічає небезпеки і не починає дій, щоб її уникнути. Ступор може тривати від кількох хвилин до кількох годин.</a:t>
            </a:r>
            <a:endParaRPr lang="uk-UA" dirty="0"/>
          </a:p>
          <a:p>
            <a:pPr algn="just">
              <a:defRPr/>
            </a:pPr>
            <a:endParaRPr lang="uk-UA" sz="2000" dirty="0">
              <a:solidFill>
                <a:srgbClr val="050505"/>
              </a:solidFill>
              <a:ea typeface="Segoe UI Historic"/>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405872896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501650" y="1246188"/>
            <a:ext cx="8329613" cy="3477875"/>
          </a:xfrm>
          <a:prstGeom prst="rect">
            <a:avLst/>
          </a:prstGeom>
          <a:noFill/>
          <a:ln w="9525">
            <a:noFill/>
            <a:miter lim="800000"/>
            <a:headEnd/>
            <a:tailEnd/>
          </a:ln>
        </p:spPr>
        <p:txBody>
          <a:bodyPr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Мотивація</a:t>
            </a:r>
            <a:r>
              <a:rPr lang="uk-UA" sz="2000" dirty="0">
                <a:solidFill>
                  <a:srgbClr val="050505"/>
                </a:solidFill>
                <a:latin typeface="Arial"/>
                <a:ea typeface="Segoe UI Historic"/>
                <a:cs typeface="Arial"/>
              </a:rPr>
              <a:t> – це внутрішній емоційний стан, який спонукає людини до дії. Мотивування – зовнішнє спонукання, спроба спонукати людину до певної діяльності.</a:t>
            </a:r>
            <a:endParaRPr lang="uk-UA" dirty="0">
              <a:solidFill>
                <a:srgbClr val="000000"/>
              </a:solidFill>
              <a:ea typeface="Segoe UI Historic"/>
            </a:endParaRPr>
          </a:p>
          <a:p>
            <a:pPr algn="just">
              <a:defRPr/>
            </a:pPr>
            <a:r>
              <a:rPr lang="uk-UA" sz="2000" b="1" dirty="0">
                <a:solidFill>
                  <a:srgbClr val="050505"/>
                </a:solidFill>
                <a:latin typeface="Arial"/>
                <a:ea typeface="Segoe UI Historic"/>
                <a:cs typeface="Arial"/>
              </a:rPr>
              <a:t>Мотив</a:t>
            </a:r>
            <a:r>
              <a:rPr lang="uk-UA" sz="2000" dirty="0">
                <a:solidFill>
                  <a:srgbClr val="050505"/>
                </a:solidFill>
                <a:latin typeface="Arial"/>
                <a:ea typeface="Segoe UI Historic"/>
                <a:cs typeface="Arial"/>
              </a:rPr>
              <a:t> – те що спонукає до діяльності і надає їй осмисленість.</a:t>
            </a:r>
            <a:endParaRPr lang="uk-UA" dirty="0">
              <a:solidFill>
                <a:srgbClr val="000000"/>
              </a:solidFill>
              <a:ea typeface="Segoe UI Historic"/>
            </a:endParaRPr>
          </a:p>
          <a:p>
            <a:pPr algn="just">
              <a:defRPr/>
            </a:pPr>
            <a:r>
              <a:rPr lang="uk-UA" sz="2000" b="1" dirty="0">
                <a:solidFill>
                  <a:srgbClr val="050505"/>
                </a:solidFill>
                <a:latin typeface="Arial"/>
                <a:ea typeface="Segoe UI Historic"/>
                <a:cs typeface="Arial"/>
              </a:rPr>
              <a:t>Стимул</a:t>
            </a:r>
            <a:r>
              <a:rPr lang="uk-UA" sz="2000" dirty="0">
                <a:solidFill>
                  <a:srgbClr val="050505"/>
                </a:solidFill>
                <a:latin typeface="Arial"/>
                <a:ea typeface="Segoe UI Historic"/>
                <a:cs typeface="Arial"/>
              </a:rPr>
              <a:t> – сильний спонукальний момент, внутрішній або зовнішній фактор, що викликає реакцію, дію. </a:t>
            </a:r>
            <a:endParaRPr lang="uk-UA">
              <a:solidFill>
                <a:srgbClr val="000000"/>
              </a:solidFill>
              <a:ea typeface="Segoe UI Historic"/>
            </a:endParaRPr>
          </a:p>
          <a:p>
            <a:pPr algn="just">
              <a:defRPr/>
            </a:pPr>
            <a:r>
              <a:rPr lang="uk-UA" sz="2000" dirty="0">
                <a:solidFill>
                  <a:srgbClr val="050505"/>
                </a:solidFill>
                <a:latin typeface="Arial"/>
                <a:ea typeface="Segoe UI Historic"/>
                <a:cs typeface="Arial"/>
              </a:rPr>
              <a:t>Мотивація поділяється на два види:</a:t>
            </a:r>
            <a:endParaRPr lang="uk-UA" dirty="0">
              <a:solidFill>
                <a:srgbClr val="000000"/>
              </a:solidFill>
              <a:ea typeface="Segoe UI Historic"/>
            </a:endParaRPr>
          </a:p>
          <a:p>
            <a:pPr algn="just">
              <a:defRPr/>
            </a:pPr>
            <a:r>
              <a:rPr lang="uk-UA" sz="2000" b="1" dirty="0">
                <a:solidFill>
                  <a:srgbClr val="050505"/>
                </a:solidFill>
                <a:latin typeface="Arial"/>
                <a:ea typeface="Segoe UI Historic"/>
                <a:cs typeface="Arial"/>
              </a:rPr>
              <a:t>зовнішня мотивація</a:t>
            </a:r>
            <a:r>
              <a:rPr lang="uk-UA" sz="2000" dirty="0">
                <a:solidFill>
                  <a:srgbClr val="050505"/>
                </a:solidFill>
                <a:latin typeface="Arial"/>
                <a:ea typeface="Segoe UI Historic"/>
                <a:cs typeface="Arial"/>
              </a:rPr>
              <a:t> – спонукання або примушування щось робити зовнішніми для людини обставинами або стимулами;</a:t>
            </a:r>
            <a:endParaRPr lang="uk-UA" dirty="0">
              <a:solidFill>
                <a:srgbClr val="000000"/>
              </a:solidFill>
              <a:ea typeface="Segoe UI Historic"/>
            </a:endParaRPr>
          </a:p>
          <a:p>
            <a:pPr algn="just">
              <a:defRPr/>
            </a:pPr>
            <a:r>
              <a:rPr lang="uk-UA" sz="2000" b="1" dirty="0">
                <a:solidFill>
                  <a:srgbClr val="050505"/>
                </a:solidFill>
                <a:latin typeface="Arial"/>
                <a:ea typeface="Segoe UI Historic"/>
                <a:cs typeface="Arial"/>
              </a:rPr>
              <a:t>внутрішня мотивація</a:t>
            </a:r>
            <a:r>
              <a:rPr lang="uk-UA" sz="2000" dirty="0">
                <a:solidFill>
                  <a:srgbClr val="050505"/>
                </a:solidFill>
                <a:latin typeface="Arial"/>
                <a:ea typeface="Segoe UI Historic"/>
                <a:cs typeface="Arial"/>
              </a:rPr>
              <a:t> – це мотивація яка пов’язана не із зовнішнім впливом, а з самим змістом діяльності.</a:t>
            </a:r>
            <a:endParaRPr lang="uk-UA"/>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22279012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696422" y="1246188"/>
            <a:ext cx="8196347" cy="5324535"/>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Мотивація групи</a:t>
            </a:r>
            <a:r>
              <a:rPr lang="uk-UA" sz="2000" dirty="0">
                <a:solidFill>
                  <a:srgbClr val="050505"/>
                </a:solidFill>
                <a:latin typeface="Arial"/>
                <a:ea typeface="Segoe UI Historic"/>
                <a:cs typeface="Arial"/>
              </a:rPr>
              <a:t> - це стимулювання до діяльності, процес спонукання до роботи, вплив на поведінку людини для досягнення особистих, колективних і суспільних цілей. Мотивація групи є невід'ємним елементом управління підрозділом та безпосередньо позначається на успішності його дій. Під груповою мотивацією слід розуміти цілеспрямовану роботу з формування психічних якостей, які забезпечують збереження заданих параметрів виконання діяльності групи військовослужбовців у різних бойових ситуаціях. Психологічна підготовка сприяє формуванню, збереженню і розвитку у військовослужбовців таких якостей, які забезпечують їхню високу бойову активність, здатність протистояти </a:t>
            </a:r>
            <a:r>
              <a:rPr lang="uk-UA" sz="2000" dirty="0" err="1">
                <a:solidFill>
                  <a:srgbClr val="050505"/>
                </a:solidFill>
                <a:latin typeface="Arial"/>
                <a:ea typeface="Segoe UI Historic"/>
                <a:cs typeface="Arial"/>
              </a:rPr>
              <a:t>психотравмуючим</a:t>
            </a:r>
            <a:r>
              <a:rPr lang="uk-UA" sz="2000" dirty="0">
                <a:solidFill>
                  <a:srgbClr val="050505"/>
                </a:solidFill>
                <a:latin typeface="Arial"/>
                <a:ea typeface="Segoe UI Historic"/>
                <a:cs typeface="Arial"/>
              </a:rPr>
              <a:t> чинникам бою. При мотивації групи загалом застосовуються ті самі принципи винагороди та покарання як і при індивідуальній мотивації військовослужбовців. Але, при цьому, вони значно </a:t>
            </a:r>
            <a:r>
              <a:rPr lang="uk-UA" sz="2000" dirty="0" err="1">
                <a:solidFill>
                  <a:srgbClr val="050505"/>
                </a:solidFill>
                <a:latin typeface="Arial"/>
                <a:ea typeface="Segoe UI Historic"/>
                <a:cs typeface="Arial"/>
              </a:rPr>
              <a:t>ускладнюються</a:t>
            </a:r>
            <a:r>
              <a:rPr lang="uk-UA" sz="2000" dirty="0">
                <a:solidFill>
                  <a:srgbClr val="050505"/>
                </a:solidFill>
                <a:latin typeface="Arial"/>
                <a:ea typeface="Segoe UI Historic"/>
                <a:cs typeface="Arial"/>
              </a:rPr>
              <a:t> через більшу кількість осіб та через взаємодію цих осіб між собою.</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157737639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634915" y="1276941"/>
            <a:ext cx="8196347" cy="4093428"/>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a:solidFill>
                  <a:srgbClr val="050505"/>
                </a:solidFill>
                <a:latin typeface="Arial"/>
                <a:ea typeface="Segoe UI Historic"/>
                <a:cs typeface="Arial"/>
              </a:rPr>
              <a:t>Командир відділення / головний сержант взводу, з метою належного мотивування підрозділу</a:t>
            </a:r>
            <a:r>
              <a:rPr lang="uk-UA" sz="2000">
                <a:solidFill>
                  <a:srgbClr val="050505"/>
                </a:solidFill>
                <a:latin typeface="Arial"/>
                <a:ea typeface="Segoe UI Historic"/>
                <a:cs typeface="Arial"/>
              </a:rPr>
              <a:t> до виконання бойового завдання (бою), повинен бути націлений на вирішення таких задач: </a:t>
            </a:r>
            <a:endParaRPr lang="uk-UA">
              <a:solidFill>
                <a:srgbClr val="000000"/>
              </a:solidFill>
              <a:ea typeface="Segoe UI Historic"/>
            </a:endParaRPr>
          </a:p>
          <a:p>
            <a:pPr algn="just">
              <a:defRPr/>
            </a:pPr>
            <a:r>
              <a:rPr lang="uk-UA" sz="2000" dirty="0">
                <a:solidFill>
                  <a:srgbClr val="050505"/>
                </a:solidFill>
                <a:latin typeface="Arial"/>
                <a:ea typeface="Segoe UI Historic"/>
                <a:cs typeface="Arial"/>
              </a:rPr>
              <a:t>1. Максимально створити уявлення військовослужбовців підрозділу відносно майбутнього бойового завдання (бою). Чим краще військовослужбовці уявлятимуть умови виконання бойового завдання, можливі варіанти розвитку ситуації, тим вищою буде їх готовність діяти потрібним чином. Такі військові зможуть краще за інших налаштуватися на бій, будуть здатні мобілізувати свої психічні й фізичні сили. Добрі уявлення обстановки бою і умов виконання бойової задачі допомагають частково зняти тяжкі чинники невизначеності й новизни. </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06974078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634915" y="1276941"/>
            <a:ext cx="8196347" cy="4093428"/>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dirty="0">
                <a:solidFill>
                  <a:srgbClr val="050505"/>
                </a:solidFill>
                <a:latin typeface="Arial"/>
                <a:ea typeface="Segoe UI Historic"/>
                <a:cs typeface="Arial"/>
              </a:rPr>
              <a:t>2. Розвинути емоційну стійкість й вольову саморегуляцію підрозділу в умовах небезпеки. В процесі бою відчуття військовослужбовцем реальної небезпеки викликає стан напруження. А саме психічна напруженість є головною причиною зривів бойової діяльності, виникнення бойових психічних розладів. Рівень психічної напруженості різний. В тренованих військовослужбовців, які звикли діяти в умовах небезпеки він нижчий ніж у нетренованих. Військовослужбовців, слід тренувати регулювати психічну напруженість. Звичайно повністю, виключити можливість появи психічної напруженості неможливо, оскільки страх – це природна реакція людини на небезпеку, але навчити вольовими зусиллями долати страх – цілком реально.</a:t>
            </a:r>
            <a:endParaRPr lang="uk-UA" dirty="0"/>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380063611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276126" y="1276941"/>
            <a:ext cx="8606391" cy="4862870"/>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dirty="0">
                <a:solidFill>
                  <a:srgbClr val="050505"/>
                </a:solidFill>
                <a:latin typeface="Arial"/>
                <a:ea typeface="Segoe UI Historic"/>
                <a:cs typeface="Arial"/>
              </a:rPr>
              <a:t>3. </a:t>
            </a:r>
            <a:r>
              <a:rPr lang="uk-UA" dirty="0">
                <a:solidFill>
                  <a:srgbClr val="050505"/>
                </a:solidFill>
                <a:latin typeface="Arial"/>
                <a:ea typeface="Segoe UI Historic"/>
                <a:cs typeface="Arial"/>
              </a:rPr>
              <a:t>Формувати у військовиків підрозділу психічні стани “бойового збудження”, бойового азарту, упевненості в собі, в своїй зброї, товаришах і командирах. Якщо психічна напруженість, негативно позначається на ефективності бойової діяльності, такі психічні стани, як бойове збудження, бойовий азарт навпаки – позитивно відбиваються на її результатах.</a:t>
            </a:r>
          </a:p>
          <a:p>
            <a:pPr algn="just">
              <a:defRPr/>
            </a:pPr>
            <a:r>
              <a:rPr lang="uk-UA" b="1" dirty="0">
                <a:solidFill>
                  <a:srgbClr val="050505"/>
                </a:solidFill>
                <a:latin typeface="Arial"/>
                <a:ea typeface="Segoe UI Historic"/>
                <a:cs typeface="Arial"/>
              </a:rPr>
              <a:t>Ознаки команди:</a:t>
            </a:r>
            <a:r>
              <a:rPr lang="uk-UA" dirty="0">
                <a:solidFill>
                  <a:srgbClr val="050505"/>
                </a:solidFill>
                <a:latin typeface="Arial"/>
                <a:ea typeface="Segoe UI Historic"/>
                <a:cs typeface="Arial"/>
              </a:rPr>
              <a:t> присутність командного лідера: залучає до визначення цілей всю команду. Коли це відбувається, у колективі починається еволюція від індивідуального мислення до групового, що являє собою один з найважливіших факторів перетворення колективу в команду; відносно невелика чисельність: ефективна команда має складатись не більше ніж із 10 – 20 осіб. Для колективу ж таких кількісних обмежень немає; розподіл ролей: кожний член команди має розуміти та виконувати своє призначення, а також уявляти, як воно пов'язане зі спільною метою та очікуваними результатами; взаємозалежність: відмінність від колективу, в якому працівники або незалежні один від одного – колеги одного рівня, або однобічно залежні – керівник-підлеглі.</a:t>
            </a:r>
          </a:p>
          <a:p>
            <a:pPr algn="just">
              <a:defRPr/>
            </a:pPr>
            <a:endParaRPr lang="uk-UA" sz="2000" dirty="0">
              <a:solidFill>
                <a:srgbClr val="050505"/>
              </a:solidFill>
              <a:ea typeface="Segoe UI Historic"/>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spTree>
    <p:extLst>
      <p:ext uri="{BB962C8B-B14F-4D97-AF65-F5344CB8AC3E}">
        <p14:creationId xmlns:p14="http://schemas.microsoft.com/office/powerpoint/2010/main" val="299321390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9">
            <a:extLst>
              <a:ext uri="{FF2B5EF4-FFF2-40B4-BE49-F238E27FC236}">
                <a16:creationId xmlns:a16="http://schemas.microsoft.com/office/drawing/2014/main" id="{DFCDB7EE-FB9B-1FF3-7B7E-21853C98D932}"/>
              </a:ext>
            </a:extLst>
          </p:cNvPr>
          <p:cNvSpPr txBox="1">
            <a:spLocks noChangeArrowheads="1"/>
          </p:cNvSpPr>
          <p:nvPr/>
        </p:nvSpPr>
        <p:spPr bwMode="auto">
          <a:xfrm>
            <a:off x="766763" y="211138"/>
            <a:ext cx="7932737" cy="11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ru-RU" sz="2400" b="1" u="sng" dirty="0" err="1">
                <a:latin typeface="Arial"/>
                <a:cs typeface="Arial"/>
              </a:rPr>
              <a:t>Мотивація</a:t>
            </a:r>
          </a:p>
          <a:p>
            <a:pPr algn="ctr">
              <a:lnSpc>
                <a:spcPct val="100000"/>
              </a:lnSpc>
              <a:spcBef>
                <a:spcPct val="0"/>
              </a:spcBef>
              <a:buFontTx/>
              <a:buNone/>
            </a:pPr>
            <a:endParaRPr lang="ru-RU" altLang="uk-UA" sz="2400" b="1" u="sng" dirty="0">
              <a:latin typeface="Arial" panose="020B0604020202020204" pitchFamily="34" charset="0"/>
            </a:endParaRPr>
          </a:p>
          <a:p>
            <a:pPr algn="ctr" eaLnBrk="1" hangingPunct="1">
              <a:lnSpc>
                <a:spcPct val="100000"/>
              </a:lnSpc>
              <a:spcBef>
                <a:spcPct val="0"/>
              </a:spcBef>
              <a:buFontTx/>
              <a:buNone/>
            </a:pPr>
            <a:endParaRPr lang="uk-UA" altLang="ru-RU" sz="2400" b="1" i="1" u="sng">
              <a:latin typeface="Arial" panose="020B0604020202020204" pitchFamily="34" charset="0"/>
            </a:endParaRPr>
          </a:p>
        </p:txBody>
      </p:sp>
      <p:grpSp>
        <p:nvGrpSpPr>
          <p:cNvPr id="16387" name="Group 4">
            <a:extLst>
              <a:ext uri="{FF2B5EF4-FFF2-40B4-BE49-F238E27FC236}">
                <a16:creationId xmlns:a16="http://schemas.microsoft.com/office/drawing/2014/main" id="{B14857B5-D11E-CB41-8BA2-2AC0B6A33D4A}"/>
              </a:ext>
            </a:extLst>
          </p:cNvPr>
          <p:cNvGrpSpPr>
            <a:grpSpLocks/>
          </p:cNvGrpSpPr>
          <p:nvPr/>
        </p:nvGrpSpPr>
        <p:grpSpPr bwMode="auto">
          <a:xfrm>
            <a:off x="0" y="941388"/>
            <a:ext cx="9129713" cy="80962"/>
            <a:chOff x="13" y="687"/>
            <a:chExt cx="6240" cy="67"/>
          </a:xfrm>
        </p:grpSpPr>
        <p:sp>
          <p:nvSpPr>
            <p:cNvPr id="15" name="Rectangle 5">
              <a:extLst>
                <a:ext uri="{FF2B5EF4-FFF2-40B4-BE49-F238E27FC236}">
                  <a16:creationId xmlns:a16="http://schemas.microsoft.com/office/drawing/2014/main" id="{82E788B3-6B9B-DB0B-FFF5-CD007BEAC941}"/>
                </a:ext>
              </a:extLst>
            </p:cNvPr>
            <p:cNvSpPr>
              <a:spLocks noChangeArrowheads="1"/>
            </p:cNvSpPr>
            <p:nvPr/>
          </p:nvSpPr>
          <p:spPr bwMode="auto">
            <a:xfrm>
              <a:off x="13" y="687"/>
              <a:ext cx="6240" cy="23"/>
            </a:xfrm>
            <a:prstGeom prst="rect">
              <a:avLst/>
            </a:prstGeom>
            <a:solidFill>
              <a:srgbClr val="0066FF"/>
            </a:solidFill>
            <a:ln w="28575">
              <a:solidFill>
                <a:srgbClr val="0000FF"/>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sp>
          <p:nvSpPr>
            <p:cNvPr id="16" name="Rectangle 6">
              <a:extLst>
                <a:ext uri="{FF2B5EF4-FFF2-40B4-BE49-F238E27FC236}">
                  <a16:creationId xmlns:a16="http://schemas.microsoft.com/office/drawing/2014/main" id="{3B2BD4DA-2562-D57E-4BA2-582B283E3CF6}"/>
                </a:ext>
              </a:extLst>
            </p:cNvPr>
            <p:cNvSpPr>
              <a:spLocks noChangeArrowheads="1"/>
            </p:cNvSpPr>
            <p:nvPr/>
          </p:nvSpPr>
          <p:spPr bwMode="auto">
            <a:xfrm>
              <a:off x="13" y="725"/>
              <a:ext cx="6240" cy="29"/>
            </a:xfrm>
            <a:prstGeom prst="rect">
              <a:avLst/>
            </a:prstGeom>
            <a:solidFill>
              <a:srgbClr val="FFFF00"/>
            </a:solidFill>
            <a:ln w="9525">
              <a:solidFill>
                <a:srgbClr val="FFFF00"/>
              </a:solidFill>
              <a:miter lim="800000"/>
              <a:headEnd/>
              <a:tailEnd/>
            </a:ln>
            <a:scene3d>
              <a:camera prst="orthographicFront"/>
              <a:lightRig rig="threePt" dir="t"/>
            </a:scene3d>
            <a:sp3d>
              <a:bevelT/>
            </a:sp3d>
          </p:spPr>
          <p:txBody>
            <a:bodyPr/>
            <a:lstStyle/>
            <a:p>
              <a:pPr eaLnBrk="1" fontAlgn="ctr" hangingPunct="1">
                <a:spcBef>
                  <a:spcPts val="0"/>
                </a:spcBef>
                <a:spcAft>
                  <a:spcPts val="0"/>
                </a:spcAft>
                <a:defRPr/>
              </a:pPr>
              <a:endParaRPr lang="ru-RU" kern="0" dirty="0">
                <a:solidFill>
                  <a:srgbClr val="000000"/>
                </a:solidFill>
                <a:latin typeface="Calibri" pitchFamily="34" charset="0"/>
                <a:cs typeface="+mn-cs"/>
              </a:endParaRPr>
            </a:p>
          </p:txBody>
        </p:sp>
      </p:grpSp>
      <p:sp>
        <p:nvSpPr>
          <p:cNvPr id="16388" name="TextBox 9">
            <a:extLst>
              <a:ext uri="{FF2B5EF4-FFF2-40B4-BE49-F238E27FC236}">
                <a16:creationId xmlns:a16="http://schemas.microsoft.com/office/drawing/2014/main" id="{B0598150-7639-C6BD-BAE3-58979EA9CEC0}"/>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4" name="TextBox 9">
            <a:extLst>
              <a:ext uri="{FF2B5EF4-FFF2-40B4-BE49-F238E27FC236}">
                <a16:creationId xmlns:a16="http://schemas.microsoft.com/office/drawing/2014/main" id="{801E005B-A90C-31C1-B945-F0C5B1402EC4}"/>
              </a:ext>
            </a:extLst>
          </p:cNvPr>
          <p:cNvSpPr txBox="1">
            <a:spLocks noChangeArrowheads="1"/>
          </p:cNvSpPr>
          <p:nvPr/>
        </p:nvSpPr>
        <p:spPr bwMode="auto">
          <a:xfrm>
            <a:off x="378637" y="1133425"/>
            <a:ext cx="8442373" cy="3785652"/>
          </a:xfrm>
          <a:prstGeom prst="rect">
            <a:avLst/>
          </a:prstGeom>
          <a:noFill/>
          <a:ln w="9525">
            <a:noFill/>
            <a:miter lim="800000"/>
            <a:headEnd/>
            <a:tailEnd/>
          </a:ln>
        </p:spPr>
        <p:txBody>
          <a:bodyPr wrap="square" lIns="91440" tIns="45720" rIns="91440" bIns="45720" anchor="t">
            <a:spAutoFit/>
          </a:bodyPr>
          <a:lstStyle>
            <a:lvl1pPr marL="457200" indent="-4572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a:defRPr/>
            </a:pPr>
            <a:r>
              <a:rPr lang="uk-UA" sz="2000" b="1" dirty="0">
                <a:solidFill>
                  <a:srgbClr val="050505"/>
                </a:solidFill>
                <a:latin typeface="Arial"/>
                <a:ea typeface="Segoe UI Historic"/>
                <a:cs typeface="Arial"/>
              </a:rPr>
              <a:t>Наступні ознаки характеризують ефективну команду:</a:t>
            </a:r>
          </a:p>
          <a:p>
            <a:pPr algn="just">
              <a:defRPr/>
            </a:pPr>
            <a:r>
              <a:rPr lang="uk-UA" sz="2000">
                <a:solidFill>
                  <a:srgbClr val="050505"/>
                </a:solidFill>
                <a:latin typeface="Arial"/>
                <a:ea typeface="Segoe UI Historic"/>
                <a:cs typeface="Arial"/>
              </a:rPr>
              <a:t>Розуміння</a:t>
            </a:r>
            <a:r>
              <a:rPr lang="uk-UA" sz="2000" dirty="0">
                <a:solidFill>
                  <a:srgbClr val="050505"/>
                </a:solidFill>
                <a:latin typeface="Arial"/>
                <a:ea typeface="Segoe UI Historic"/>
                <a:cs typeface="Arial"/>
              </a:rPr>
              <a:t>, взаємне погодження та ідентифікація першочергового завдання; відкрите спілкування між усіма членами колективу; взаємна довіра між усіма членами колективу; взаємна підтримка та добре розвинені групові навички створюючи таким чином комфортну атмосферу в команді; узгоджений спосіб ухвалення рішень, що дозволяє всім членам колективу підтримувати рішення, яке остаточно досягнуто; відповідне здійснення і розподіл керівництва; відповідні і взаємодоповнюючі навички членів команди; центральним елементом побудови команди є підвищення рівня цих ознак в команді.</a:t>
            </a:r>
            <a:endParaRPr lang="uk-UA" sz="2000" dirty="0"/>
          </a:p>
          <a:p>
            <a:pPr algn="just">
              <a:defRPr/>
            </a:pPr>
            <a:endParaRPr lang="uk-UA" sz="2000" dirty="0">
              <a:solidFill>
                <a:srgbClr val="050505"/>
              </a:solidFill>
              <a:ea typeface="Segoe UI Historic"/>
            </a:endParaRPr>
          </a:p>
        </p:txBody>
      </p:sp>
      <p:pic>
        <p:nvPicPr>
          <p:cNvPr id="3" name="Рисунок 2" descr="633px-Емблема_ДШВ.svg.png">
            <a:extLst>
              <a:ext uri="{FF2B5EF4-FFF2-40B4-BE49-F238E27FC236}">
                <a16:creationId xmlns:a16="http://schemas.microsoft.com/office/drawing/2014/main" id="{189B4100-0A7A-4150-0B97-A3B265A499D1}"/>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187456D8-D769-3C98-62E0-57E8AAFD010C}"/>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2" name="Рисунок 1" descr="Президент України: Там, де ДШВ – там успішний наступ, знищений ворог,  звільнені міста, там перемога – АрміяInform">
            <a:extLst>
              <a:ext uri="{FF2B5EF4-FFF2-40B4-BE49-F238E27FC236}">
                <a16:creationId xmlns:a16="http://schemas.microsoft.com/office/drawing/2014/main" id="{566698AE-2DB0-6829-6FBD-C78C81E46880}"/>
              </a:ext>
            </a:extLst>
          </p:cNvPr>
          <p:cNvPicPr>
            <a:picLocks noChangeAspect="1"/>
          </p:cNvPicPr>
          <p:nvPr/>
        </p:nvPicPr>
        <p:blipFill>
          <a:blip r:embed="rId4"/>
          <a:stretch>
            <a:fillRect/>
          </a:stretch>
        </p:blipFill>
        <p:spPr>
          <a:xfrm>
            <a:off x="5476150" y="4595578"/>
            <a:ext cx="3225002" cy="2146584"/>
          </a:xfrm>
          <a:prstGeom prst="rect">
            <a:avLst/>
          </a:prstGeom>
        </p:spPr>
      </p:pic>
    </p:spTree>
    <p:extLst>
      <p:ext uri="{BB962C8B-B14F-4D97-AF65-F5344CB8AC3E}">
        <p14:creationId xmlns:p14="http://schemas.microsoft.com/office/powerpoint/2010/main" val="332588838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9">
            <a:extLst>
              <a:ext uri="{FF2B5EF4-FFF2-40B4-BE49-F238E27FC236}">
                <a16:creationId xmlns:a16="http://schemas.microsoft.com/office/drawing/2014/main" id="{24B77780-5170-A13F-6968-CF46516241E8}"/>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7411" name="Прямокутник 1">
            <a:extLst>
              <a:ext uri="{FF2B5EF4-FFF2-40B4-BE49-F238E27FC236}">
                <a16:creationId xmlns:a16="http://schemas.microsoft.com/office/drawing/2014/main" id="{814A90DB-BB03-D133-7CD8-195391A73379}"/>
              </a:ext>
            </a:extLst>
          </p:cNvPr>
          <p:cNvSpPr>
            <a:spLocks noChangeArrowheads="1"/>
          </p:cNvSpPr>
          <p:nvPr/>
        </p:nvSpPr>
        <p:spPr bwMode="auto">
          <a:xfrm>
            <a:off x="244475" y="1697038"/>
            <a:ext cx="8815388" cy="393700"/>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ts val="1800"/>
              </a:lnSpc>
              <a:spcBef>
                <a:spcPct val="0"/>
              </a:spcBef>
              <a:buFontTx/>
              <a:buNone/>
            </a:pPr>
            <a:r>
              <a:rPr lang="uk-UA" altLang="uk-UA" sz="4400" b="1" i="1">
                <a:latin typeface="Arial" panose="020B0604020202020204" pitchFamily="34" charset="0"/>
              </a:rPr>
              <a:t>Слідуй за мною – роби як я!</a:t>
            </a:r>
            <a:endParaRPr lang="uk-UA" altLang="uk-UA" sz="4400" i="1">
              <a:latin typeface="Arial" panose="020B0604020202020204" pitchFamily="34" charset="0"/>
            </a:endParaRPr>
          </a:p>
        </p:txBody>
      </p:sp>
      <p:pic>
        <p:nvPicPr>
          <p:cNvPr id="2" name="Рисунок 1" descr="У командуванні ДШВ розповіли про особливості підготовки українських  військових – включення">
            <a:extLst>
              <a:ext uri="{FF2B5EF4-FFF2-40B4-BE49-F238E27FC236}">
                <a16:creationId xmlns:a16="http://schemas.microsoft.com/office/drawing/2014/main" id="{FC0D71FD-D116-6F5C-5717-5064DFA2CFE9}"/>
              </a:ext>
            </a:extLst>
          </p:cNvPr>
          <p:cNvPicPr>
            <a:picLocks noChangeAspect="1"/>
          </p:cNvPicPr>
          <p:nvPr/>
        </p:nvPicPr>
        <p:blipFill>
          <a:blip r:embed="rId2"/>
          <a:stretch>
            <a:fillRect/>
          </a:stretch>
        </p:blipFill>
        <p:spPr>
          <a:xfrm>
            <a:off x="1547065" y="2234296"/>
            <a:ext cx="6060121" cy="4050089"/>
          </a:xfrm>
          <a:prstGeom prst="rect">
            <a:avLst/>
          </a:prstGeom>
        </p:spPr>
      </p:pic>
      <p:pic>
        <p:nvPicPr>
          <p:cNvPr id="4" name="Рисунок 3" descr="633px-Емблема_ДШВ.svg.png">
            <a:extLst>
              <a:ext uri="{FF2B5EF4-FFF2-40B4-BE49-F238E27FC236}">
                <a16:creationId xmlns:a16="http://schemas.microsoft.com/office/drawing/2014/main" id="{D7F36BD3-8005-E67C-997A-44EE26E92135}"/>
              </a:ext>
            </a:extLst>
          </p:cNvPr>
          <p:cNvPicPr>
            <a:picLocks noChangeAspect="1"/>
          </p:cNvPicPr>
          <p:nvPr/>
        </p:nvPicPr>
        <p:blipFill>
          <a:blip r:embed="rId3"/>
          <a:stretch>
            <a:fillRect/>
          </a:stretch>
        </p:blipFill>
        <p:spPr>
          <a:xfrm>
            <a:off x="284984" y="101778"/>
            <a:ext cx="857250" cy="695325"/>
          </a:xfrm>
          <a:prstGeom prst="rect">
            <a:avLst/>
          </a:prstGeom>
        </p:spPr>
      </p:pic>
      <p:pic>
        <p:nvPicPr>
          <p:cNvPr id="6" name="Рисунок 5" descr="Зображення, що містить емблема, символ, нашивка, значок&#10;&#10;Опис створено автоматично">
            <a:extLst>
              <a:ext uri="{FF2B5EF4-FFF2-40B4-BE49-F238E27FC236}">
                <a16:creationId xmlns:a16="http://schemas.microsoft.com/office/drawing/2014/main" id="{D8EB71A9-F5C8-14E3-F836-B73FC8284A51}"/>
              </a:ext>
            </a:extLst>
          </p:cNvPr>
          <p:cNvPicPr>
            <a:picLocks noChangeAspect="1"/>
          </p:cNvPicPr>
          <p:nvPr/>
        </p:nvPicPr>
        <p:blipFill>
          <a:blip r:embed="rId4"/>
          <a:stretch>
            <a:fillRect/>
          </a:stretch>
        </p:blipFill>
        <p:spPr>
          <a:xfrm>
            <a:off x="8238399" y="101778"/>
            <a:ext cx="647700" cy="695325"/>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9">
            <a:extLst>
              <a:ext uri="{FF2B5EF4-FFF2-40B4-BE49-F238E27FC236}">
                <a16:creationId xmlns:a16="http://schemas.microsoft.com/office/drawing/2014/main" id="{B313FEF3-70FB-5A14-4B21-C3D160BE5B5A}"/>
              </a:ext>
            </a:extLst>
          </p:cNvPr>
          <p:cNvSpPr txBox="1">
            <a:spLocks noChangeArrowheads="1"/>
          </p:cNvSpPr>
          <p:nvPr/>
        </p:nvSpPr>
        <p:spPr bwMode="auto">
          <a:xfrm>
            <a:off x="790575" y="6550025"/>
            <a:ext cx="765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sz="1400" b="1">
                <a:solidFill>
                  <a:srgbClr val="00B050"/>
                </a:solidFill>
                <a:latin typeface="Arial" panose="020B0604020202020204" pitchFamily="34" charset="0"/>
              </a:rPr>
              <a:t>НЕТАЄМНО</a:t>
            </a:r>
          </a:p>
        </p:txBody>
      </p:sp>
      <p:sp>
        <p:nvSpPr>
          <p:cNvPr id="18435" name="TextBox 9">
            <a:extLst>
              <a:ext uri="{FF2B5EF4-FFF2-40B4-BE49-F238E27FC236}">
                <a16:creationId xmlns:a16="http://schemas.microsoft.com/office/drawing/2014/main" id="{804EA2DC-2235-B4A8-CCE1-639B11D85DEC}"/>
              </a:ext>
            </a:extLst>
          </p:cNvPr>
          <p:cNvSpPr txBox="1">
            <a:spLocks noChangeArrowheads="1"/>
          </p:cNvSpPr>
          <p:nvPr/>
        </p:nvSpPr>
        <p:spPr bwMode="auto">
          <a:xfrm>
            <a:off x="825223" y="150714"/>
            <a:ext cx="7654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uk-UA" altLang="ru-RU" b="1" i="1" dirty="0">
                <a:latin typeface="Arial" panose="020B0604020202020204" pitchFamily="34" charset="0"/>
              </a:rPr>
              <a:t>Дякую за увагу!</a:t>
            </a:r>
          </a:p>
        </p:txBody>
      </p:sp>
      <p:pic>
        <p:nvPicPr>
          <p:cNvPr id="3" name="Рисунок 2" descr="633px-Емблема_ДШВ.svg.png">
            <a:extLst>
              <a:ext uri="{FF2B5EF4-FFF2-40B4-BE49-F238E27FC236}">
                <a16:creationId xmlns:a16="http://schemas.microsoft.com/office/drawing/2014/main" id="{863FD383-8442-F734-59A1-3BF856CA08D7}"/>
              </a:ext>
            </a:extLst>
          </p:cNvPr>
          <p:cNvPicPr>
            <a:picLocks noChangeAspect="1"/>
          </p:cNvPicPr>
          <p:nvPr/>
        </p:nvPicPr>
        <p:blipFill>
          <a:blip r:embed="rId2"/>
          <a:stretch>
            <a:fillRect/>
          </a:stretch>
        </p:blipFill>
        <p:spPr>
          <a:xfrm>
            <a:off x="284984" y="101778"/>
            <a:ext cx="857250" cy="695325"/>
          </a:xfrm>
          <a:prstGeom prst="rect">
            <a:avLst/>
          </a:prstGeom>
        </p:spPr>
      </p:pic>
      <p:pic>
        <p:nvPicPr>
          <p:cNvPr id="5" name="Рисунок 4" descr="Зображення, що містить емблема, символ, нашивка, значок&#10;&#10;Опис створено автоматично">
            <a:extLst>
              <a:ext uri="{FF2B5EF4-FFF2-40B4-BE49-F238E27FC236}">
                <a16:creationId xmlns:a16="http://schemas.microsoft.com/office/drawing/2014/main" id="{99E269AE-A465-3508-4521-AD2B77DAAD0E}"/>
              </a:ext>
            </a:extLst>
          </p:cNvPr>
          <p:cNvPicPr>
            <a:picLocks noChangeAspect="1"/>
          </p:cNvPicPr>
          <p:nvPr/>
        </p:nvPicPr>
        <p:blipFill>
          <a:blip r:embed="rId3"/>
          <a:stretch>
            <a:fillRect/>
          </a:stretch>
        </p:blipFill>
        <p:spPr>
          <a:xfrm>
            <a:off x="8238399" y="101778"/>
            <a:ext cx="647700" cy="695325"/>
          </a:xfrm>
          <a:prstGeom prst="rect">
            <a:avLst/>
          </a:prstGeom>
        </p:spPr>
      </p:pic>
      <p:pic>
        <p:nvPicPr>
          <p:cNvPr id="7" name="Picture 10">
            <a:extLst>
              <a:ext uri="{FF2B5EF4-FFF2-40B4-BE49-F238E27FC236}">
                <a16:creationId xmlns:a16="http://schemas.microsoft.com/office/drawing/2014/main" id="{34FC1705-8407-4182-9192-CA1761AF3E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08" y="1425390"/>
            <a:ext cx="8196583" cy="430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94476"/>
                  </a:outerShdw>
                </a:effectLst>
              </a14:hiddenEffects>
            </a:ext>
          </a:extLst>
        </p:spPr>
      </p:pic>
    </p:spTree>
  </p:cSld>
  <p:clrMapOvr>
    <a:masterClrMapping/>
  </p:clrMapOv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6748</TotalTime>
  <Words>2126</Words>
  <Application>Microsoft Office PowerPoint</Application>
  <PresentationFormat>Екран (4:3)</PresentationFormat>
  <Paragraphs>108</Paragraphs>
  <Slides>23</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23</vt:i4>
      </vt:variant>
    </vt:vector>
  </HeadingPairs>
  <TitlesOfParts>
    <vt:vector size="29" baseType="lpstr">
      <vt:lpstr>Arial</vt:lpstr>
      <vt:lpstr>Arial Black</vt:lpstr>
      <vt:lpstr>Calibri</vt:lpstr>
      <vt:lpstr>Calibri Light</vt:lpstr>
      <vt:lpstr>Segoe UI Historic</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Oleksandr Kosynskyiy</dc:creator>
  <cp:lastModifiedBy>ГІМ</cp:lastModifiedBy>
  <cp:revision>1146</cp:revision>
  <cp:lastPrinted>2018-09-03T11:17:18Z</cp:lastPrinted>
  <dcterms:created xsi:type="dcterms:W3CDTF">2017-03-20T10:12:04Z</dcterms:created>
  <dcterms:modified xsi:type="dcterms:W3CDTF">2024-10-11T13:38:42Z</dcterms:modified>
</cp:coreProperties>
</file>