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7559675" cy="10691813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uk-UA" sz="4400" b="0" strike="noStrike" spc="-1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0" y="6036840"/>
            <a:ext cx="12190680" cy="81972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" name="Picture 11"/>
          <p:cNvPicPr/>
          <p:nvPr/>
        </p:nvPicPr>
        <p:blipFill>
          <a:blip r:embed="rId14"/>
          <a:stretch/>
        </p:blipFill>
        <p:spPr>
          <a:xfrm>
            <a:off x="141840" y="6185880"/>
            <a:ext cx="570960" cy="510840"/>
          </a:xfrm>
          <a:prstGeom prst="rect">
            <a:avLst/>
          </a:prstGeom>
          <a:ln>
            <a:noFill/>
          </a:ln>
        </p:spPr>
      </p:pic>
      <p:sp>
        <p:nvSpPr>
          <p:cNvPr id="2" name="CustomShape 2"/>
          <p:cNvSpPr/>
          <p:nvPr/>
        </p:nvSpPr>
        <p:spPr>
          <a:xfrm>
            <a:off x="9241200" y="626184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6253A85-DD0A-4422-BDB1-6AA9C404A9F0}" type="slidenum">
              <a:rPr lang="uk-UA" sz="2400" b="0" strike="noStrike" spc="-1">
                <a:solidFill>
                  <a:srgbClr val="C00000"/>
                </a:solidFill>
                <a:latin typeface="UAF Sans SemiBold"/>
                <a:ea typeface="UAF Sans SemiBold"/>
              </a:rPr>
              <a:t>‹№›</a:t>
            </a:fld>
            <a:endParaRPr lang="uk-UA" sz="2400" b="0" strike="noStrike" spc="-1"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uk-UA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6036840"/>
            <a:ext cx="12190680" cy="81972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2" name="Picture 11"/>
          <p:cNvPicPr/>
          <p:nvPr/>
        </p:nvPicPr>
        <p:blipFill>
          <a:blip r:embed="rId14"/>
          <a:stretch/>
        </p:blipFill>
        <p:spPr>
          <a:xfrm>
            <a:off x="141840" y="6185880"/>
            <a:ext cx="570960" cy="510840"/>
          </a:xfrm>
          <a:prstGeom prst="rect">
            <a:avLst/>
          </a:prstGeom>
          <a:ln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9241200" y="626184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9C37EBF3-EC16-4035-A559-74161F38D504}" type="slidenum">
              <a:rPr lang="uk-UA" sz="2400" b="0" strike="noStrike" spc="-1">
                <a:solidFill>
                  <a:srgbClr val="C00000"/>
                </a:solidFill>
                <a:latin typeface="UAF Sans SemiBold"/>
                <a:ea typeface="UAF Sans SemiBold"/>
              </a:rPr>
              <a:t>‹№›</a:t>
            </a:fld>
            <a:endParaRPr lang="uk-UA" sz="2400" b="0" strike="noStrike" spc="-1"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832680" y="5729760"/>
            <a:ext cx="6837840" cy="14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1400" b="0" strike="noStrike" spc="-1">
                <a:solidFill>
                  <a:srgbClr val="FFFFFF"/>
                </a:solidFill>
                <a:latin typeface="UAF Sans SemiBold"/>
                <a:ea typeface="UAF Sans SemiBold"/>
              </a:rPr>
              <a:t>Десантно-штурмові війська</a:t>
            </a:r>
            <a:br/>
            <a:r>
              <a:rPr lang="uk-UA" sz="1400" b="0" strike="noStrike" spc="-1">
                <a:solidFill>
                  <a:srgbClr val="FFFFFF"/>
                </a:solidFill>
                <a:latin typeface="UAF Sans SemiBold"/>
                <a:ea typeface="UAF Sans SemiBold"/>
              </a:rPr>
              <a:t>Збройних Сил України</a:t>
            </a:r>
            <a:endParaRPr lang="uk-UA" sz="1400" b="0" strike="noStrike" spc="-1"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uk-UA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0" y="6036840"/>
            <a:ext cx="12190680" cy="81972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4" name="Picture 11"/>
          <p:cNvPicPr/>
          <p:nvPr/>
        </p:nvPicPr>
        <p:blipFill>
          <a:blip r:embed="rId14"/>
          <a:stretch/>
        </p:blipFill>
        <p:spPr>
          <a:xfrm>
            <a:off x="141840" y="6185880"/>
            <a:ext cx="570960" cy="510840"/>
          </a:xfrm>
          <a:prstGeom prst="rect">
            <a:avLst/>
          </a:prstGeom>
          <a:ln>
            <a:noFill/>
          </a:ln>
        </p:spPr>
      </p:pic>
      <p:sp>
        <p:nvSpPr>
          <p:cNvPr id="85" name="CustomShape 2"/>
          <p:cNvSpPr/>
          <p:nvPr/>
        </p:nvSpPr>
        <p:spPr>
          <a:xfrm>
            <a:off x="9241200" y="626184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fld id="{D1CCDEEA-8B5A-4848-A910-F6B6AD3D319E}" type="slidenum">
              <a:rPr lang="uk-UA" sz="2400" b="0" strike="noStrike" spc="-1">
                <a:solidFill>
                  <a:srgbClr val="C00000"/>
                </a:solidFill>
                <a:latin typeface="UAF Sans SemiBold"/>
                <a:ea typeface="UAF Sans SemiBold"/>
              </a:rPr>
              <a:t>‹№›</a:t>
            </a:fld>
            <a:endParaRPr lang="uk-UA" sz="2400" b="0" strike="noStrike" spc="-1">
              <a:latin typeface="Arial"/>
            </a:endParaRPr>
          </a:p>
        </p:txBody>
      </p:sp>
      <p:sp>
        <p:nvSpPr>
          <p:cNvPr id="86" name="CustomShape 3"/>
          <p:cNvSpPr/>
          <p:nvPr/>
        </p:nvSpPr>
        <p:spPr>
          <a:xfrm>
            <a:off x="832680" y="5729760"/>
            <a:ext cx="6837840" cy="14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1400" b="0" strike="noStrike" spc="-1">
                <a:solidFill>
                  <a:srgbClr val="FFFFFF"/>
                </a:solidFill>
                <a:latin typeface="UAF Sans SemiBold"/>
                <a:ea typeface="UAF Sans SemiBold"/>
              </a:rPr>
              <a:t>Десантно-штурмові війська</a:t>
            </a:r>
            <a:br/>
            <a:r>
              <a:rPr lang="uk-UA" sz="1400" b="0" strike="noStrike" spc="-1">
                <a:solidFill>
                  <a:srgbClr val="FFFFFF"/>
                </a:solidFill>
                <a:latin typeface="UAF Sans SemiBold"/>
                <a:ea typeface="UAF Sans SemiBold"/>
              </a:rPr>
              <a:t>Збройних Сил України</a:t>
            </a:r>
            <a:endParaRPr lang="uk-UA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0"/>
            <a:ext cx="1911600" cy="196056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2"/>
          <p:cNvSpPr/>
          <p:nvPr/>
        </p:nvSpPr>
        <p:spPr>
          <a:xfrm>
            <a:off x="811080" y="5581800"/>
            <a:ext cx="1443240" cy="18288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3"/>
          <p:cNvSpPr/>
          <p:nvPr/>
        </p:nvSpPr>
        <p:spPr>
          <a:xfrm>
            <a:off x="2202840" y="-42120"/>
            <a:ext cx="6837840" cy="14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98000"/>
          </a:bodyPr>
          <a:lstStyle/>
          <a:p>
            <a:pPr>
              <a:lnSpc>
                <a:spcPct val="100000"/>
              </a:lnSpc>
            </a:pPr>
            <a:r>
              <a:rPr lang="uk-UA" sz="2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199 Начальний Центр</a:t>
            </a:r>
            <a:br>
              <a:rPr dirty="0"/>
            </a:br>
            <a:r>
              <a:rPr lang="uk-UA" sz="2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Десантно-штурмові війська</a:t>
            </a:r>
            <a:br>
              <a:rPr dirty="0"/>
            </a:br>
            <a:r>
              <a:rPr lang="uk-UA" sz="2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Збройних Сил України </a:t>
            </a:r>
            <a:endParaRPr lang="uk-UA" sz="2800" b="0" strike="noStrike" spc="-1" dirty="0">
              <a:latin typeface="Arial"/>
            </a:endParaRPr>
          </a:p>
        </p:txBody>
      </p:sp>
      <p:sp>
        <p:nvSpPr>
          <p:cNvPr id="126" name="CustomShape 4"/>
          <p:cNvSpPr/>
          <p:nvPr/>
        </p:nvSpPr>
        <p:spPr>
          <a:xfrm>
            <a:off x="1584000" y="2462760"/>
            <a:ext cx="7044480" cy="250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3600" b="0" strike="noStrike" spc="-1">
                <a:solidFill>
                  <a:srgbClr val="000000"/>
                </a:solidFill>
                <a:latin typeface="UAF Sans SemiBold"/>
                <a:ea typeface="UAF Sans SemiBold"/>
              </a:rPr>
              <a:t> </a:t>
            </a:r>
            <a:endParaRPr lang="uk-UA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3600" b="0" strike="noStrike" spc="-1">
                <a:solidFill>
                  <a:srgbClr val="000000"/>
                </a:solidFill>
                <a:latin typeface="UAF Sans"/>
                <a:ea typeface="UAF Sans"/>
              </a:rPr>
              <a:t>                         </a:t>
            </a:r>
            <a:br/>
            <a:endParaRPr lang="uk-UA" sz="3600" b="0" strike="noStrike" spc="-1">
              <a:latin typeface="Arial"/>
            </a:endParaRPr>
          </a:p>
        </p:txBody>
      </p:sp>
      <p:sp>
        <p:nvSpPr>
          <p:cNvPr id="127" name="CustomShape 5"/>
          <p:cNvSpPr/>
          <p:nvPr/>
        </p:nvSpPr>
        <p:spPr>
          <a:xfrm>
            <a:off x="8610480" y="6356520"/>
            <a:ext cx="274176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DA2BF1B0-2659-4FCF-A473-41ED3E6F582F}" type="slidenum">
              <a:rPr lang="uk-UA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1</a:t>
            </a:fld>
            <a:endParaRPr lang="uk-UA" sz="1800" b="0" strike="noStrike" spc="-1">
              <a:latin typeface="Arial"/>
            </a:endParaRPr>
          </a:p>
        </p:txBody>
      </p:sp>
      <p:pic>
        <p:nvPicPr>
          <p:cNvPr id="128" name="Picture 21"/>
          <p:cNvPicPr/>
          <p:nvPr/>
        </p:nvPicPr>
        <p:blipFill>
          <a:blip r:embed="rId2"/>
          <a:stretch/>
        </p:blipFill>
        <p:spPr>
          <a:xfrm>
            <a:off x="176040" y="263520"/>
            <a:ext cx="1557720" cy="1393920"/>
          </a:xfrm>
          <a:prstGeom prst="rect">
            <a:avLst/>
          </a:prstGeom>
          <a:ln>
            <a:noFill/>
          </a:ln>
        </p:spPr>
      </p:pic>
      <p:sp>
        <p:nvSpPr>
          <p:cNvPr id="129" name="CustomShape 6"/>
          <p:cNvSpPr/>
          <p:nvPr/>
        </p:nvSpPr>
        <p:spPr>
          <a:xfrm>
            <a:off x="0" y="5923440"/>
            <a:ext cx="3493440" cy="933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7"/>
          <p:cNvSpPr/>
          <p:nvPr/>
        </p:nvSpPr>
        <p:spPr>
          <a:xfrm>
            <a:off x="3312000" y="2088000"/>
            <a:ext cx="5759640" cy="767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uk-UA" sz="20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2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Презентація </a:t>
            </a:r>
            <a:endParaRPr lang="uk-UA" sz="2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22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Зі Статутів Збройних Сил України</a:t>
            </a:r>
            <a:endParaRPr lang="uk-UA" sz="22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CustomShape 8"/>
          <p:cNvSpPr/>
          <p:nvPr/>
        </p:nvSpPr>
        <p:spPr>
          <a:xfrm>
            <a:off x="719999" y="3157560"/>
            <a:ext cx="10960723" cy="23068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sz="24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Т</a:t>
            </a:r>
            <a:r>
              <a:rPr lang="uk-UA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ема 1. </a:t>
            </a:r>
            <a:r>
              <a:rPr lang="ru-RU" sz="2400" b="0" strike="noStrike" spc="-1" dirty="0" err="1">
                <a:solidFill>
                  <a:srgbClr val="800000"/>
                </a:solidFill>
                <a:latin typeface="UAF Sans SemiBold"/>
                <a:ea typeface="UAF Sans SemiBold"/>
              </a:rPr>
              <a:t>Обов</a:t>
            </a:r>
            <a:r>
              <a:rPr lang="en-US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’</a:t>
            </a:r>
            <a:r>
              <a:rPr lang="ru-RU" sz="2400" b="0" strike="noStrike" spc="-1" dirty="0" err="1">
                <a:solidFill>
                  <a:srgbClr val="800000"/>
                </a:solidFill>
                <a:latin typeface="UAF Sans SemiBold"/>
                <a:ea typeface="UAF Sans SemiBold"/>
              </a:rPr>
              <a:t>язки</a:t>
            </a:r>
            <a:r>
              <a:rPr lang="ru-RU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та права тих, </a:t>
            </a:r>
            <a:r>
              <a:rPr lang="ru-RU" sz="2400" b="0" strike="noStrike" spc="-1" dirty="0" err="1">
                <a:solidFill>
                  <a:srgbClr val="800000"/>
                </a:solidFill>
                <a:latin typeface="UAF Sans SemiBold"/>
                <a:ea typeface="UAF Sans SemiBold"/>
              </a:rPr>
              <a:t>хто</a:t>
            </a:r>
            <a:r>
              <a:rPr lang="ru-RU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</a:t>
            </a:r>
            <a:r>
              <a:rPr lang="ru-RU" sz="2400" b="0" strike="noStrike" spc="-1" dirty="0" err="1">
                <a:solidFill>
                  <a:srgbClr val="800000"/>
                </a:solidFill>
                <a:latin typeface="UAF Sans SemiBold"/>
                <a:ea typeface="UAF Sans SemiBold"/>
              </a:rPr>
              <a:t>навчається</a:t>
            </a:r>
            <a:r>
              <a:rPr lang="ru-RU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</a:t>
            </a:r>
            <a:r>
              <a:rPr lang="uk-UA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endParaRPr lang="uk-UA" sz="2400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uk-UA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Заняття 1. Зміст Військової присяги, Бойовий Прапор військової частини. Основи військової служби. Загальні обов’язки ті, хто навчається. Особливі обов’язки тих, хто навчається в ході службової діяльності.</a:t>
            </a:r>
          </a:p>
          <a:p>
            <a:pPr>
              <a:lnSpc>
                <a:spcPct val="100000"/>
              </a:lnSpc>
            </a:pPr>
            <a:r>
              <a:rPr lang="uk-UA" sz="24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endParaRPr lang="uk-UA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7"/>
          <p:cNvPicPr/>
          <p:nvPr/>
        </p:nvPicPr>
        <p:blipFill>
          <a:blip r:embed="rId2"/>
          <a:srcRect r="7723"/>
          <a:stretch/>
        </p:blipFill>
        <p:spPr>
          <a:xfrm>
            <a:off x="5751000" y="2921400"/>
            <a:ext cx="6439320" cy="3107520"/>
          </a:xfrm>
          <a:prstGeom prst="rect">
            <a:avLst/>
          </a:prstGeom>
          <a:ln>
            <a:noFill/>
          </a:ln>
        </p:spPr>
      </p:pic>
      <p:sp>
        <p:nvSpPr>
          <p:cNvPr id="133" name="CustomShape 1"/>
          <p:cNvSpPr/>
          <p:nvPr/>
        </p:nvSpPr>
        <p:spPr>
          <a:xfrm>
            <a:off x="714240" y="177840"/>
            <a:ext cx="11553840" cy="1274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2"/>
          <p:cNvSpPr/>
          <p:nvPr/>
        </p:nvSpPr>
        <p:spPr>
          <a:xfrm>
            <a:off x="1152000" y="864000"/>
            <a:ext cx="9428040" cy="3912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>
              <a:lnSpc>
                <a:spcPct val="100000"/>
              </a:lnSpc>
              <a:spcBef>
                <a:spcPts val="1417"/>
              </a:spcBef>
            </a:pPr>
            <a:endParaRPr lang="uk-UA" sz="1800" b="0" strike="noStrike" spc="-1" dirty="0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Мета:</a:t>
            </a:r>
            <a:r>
              <a:rPr lang="en-US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</a:t>
            </a:r>
            <a:r>
              <a:rPr lang="uk-UA" sz="18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Довести особовому складу про військову дисципліну.</a:t>
            </a:r>
            <a:endParaRPr lang="uk-UA" sz="1800" b="0" strike="noStrike" spc="-1" dirty="0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Час: 1</a:t>
            </a:r>
            <a:r>
              <a:rPr lang="uk-UA" sz="18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година (45 хвилин)</a:t>
            </a:r>
            <a:endParaRPr lang="uk-UA" sz="1800" b="0" strike="noStrike" spc="-1" dirty="0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Місце проведення:</a:t>
            </a:r>
            <a:r>
              <a:rPr lang="en-US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</a:t>
            </a:r>
            <a:r>
              <a:rPr lang="uk-UA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ділянка наметового містечка військової частини А0339</a:t>
            </a:r>
            <a:endParaRPr lang="uk-UA" sz="2000" b="0" strike="noStrike" spc="-1" dirty="0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Матеріальне забезпечення:</a:t>
            </a:r>
            <a:r>
              <a:rPr lang="en-US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</a:t>
            </a:r>
            <a:r>
              <a:rPr lang="uk-UA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зброя згідно штату,</a:t>
            </a:r>
            <a:r>
              <a:rPr lang="en-US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</a:t>
            </a:r>
            <a:r>
              <a:rPr lang="uk-UA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засоби захисту,</a:t>
            </a:r>
            <a:r>
              <a:rPr lang="en-US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</a:t>
            </a:r>
            <a:r>
              <a:rPr lang="uk-UA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проектор.</a:t>
            </a:r>
            <a:endParaRPr lang="uk-UA" sz="2000" b="0" strike="noStrike" spc="-1" dirty="0">
              <a:latin typeface="Arial"/>
            </a:endParaRPr>
          </a:p>
          <a:p>
            <a:pPr marL="432000" indent="-32292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1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Керівництво і посібники:</a:t>
            </a:r>
            <a:r>
              <a:rPr lang="uk-UA" sz="2000" b="0" strike="noStrike" spc="-1" dirty="0">
                <a:solidFill>
                  <a:srgbClr val="000000"/>
                </a:solidFill>
                <a:latin typeface="UAF Sans Medium"/>
                <a:ea typeface="DejaVu Sans"/>
              </a:rPr>
              <a:t> Статути Збройних Сил України. </a:t>
            </a:r>
            <a:endParaRPr lang="uk-UA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1"/>
          <p:cNvPicPr/>
          <p:nvPr/>
        </p:nvPicPr>
        <p:blipFill>
          <a:blip r:embed="rId2"/>
          <a:srcRect t="5963" b="5963"/>
          <a:stretch/>
        </p:blipFill>
        <p:spPr>
          <a:xfrm>
            <a:off x="360" y="-11384"/>
            <a:ext cx="12190680" cy="6038640"/>
          </a:xfrm>
          <a:prstGeom prst="rect">
            <a:avLst/>
          </a:prstGeom>
          <a:ln>
            <a:noFill/>
          </a:ln>
        </p:spPr>
      </p:pic>
      <p:sp>
        <p:nvSpPr>
          <p:cNvPr id="136" name="Line 1"/>
          <p:cNvSpPr/>
          <p:nvPr/>
        </p:nvSpPr>
        <p:spPr>
          <a:xfrm>
            <a:off x="5790960" y="4393440"/>
            <a:ext cx="660600" cy="0"/>
          </a:xfrm>
          <a:prstGeom prst="line">
            <a:avLst/>
          </a:prstGeom>
          <a:ln w="76320">
            <a:solidFill>
              <a:srgbClr val="8000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1" name="CustomShape 6"/>
          <p:cNvSpPr/>
          <p:nvPr/>
        </p:nvSpPr>
        <p:spPr>
          <a:xfrm>
            <a:off x="72000" y="861816"/>
            <a:ext cx="12119040" cy="11134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8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r>
              <a:rPr lang="uk-UA" sz="18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Навчальне питання №1. Зміст військової присяги, бойовий прапор військової </a:t>
            </a:r>
            <a:endParaRPr lang="uk-UA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18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                частини.</a:t>
            </a:r>
            <a:r>
              <a:rPr lang="uk-UA" sz="1500" b="0" i="1" strike="noStrike" spc="-1" dirty="0">
                <a:solidFill>
                  <a:srgbClr val="000000"/>
                </a:solidFill>
                <a:latin typeface="Arial"/>
                <a:ea typeface="Arial"/>
              </a:rPr>
              <a:t>.</a:t>
            </a:r>
            <a:endParaRPr lang="uk-UA" sz="1500" b="0" strike="noStrike" spc="-1" dirty="0">
              <a:latin typeface="Arial"/>
            </a:endParaRPr>
          </a:p>
        </p:txBody>
      </p:sp>
      <p:sp>
        <p:nvSpPr>
          <p:cNvPr id="142" name="CustomShape 7"/>
          <p:cNvSpPr/>
          <p:nvPr/>
        </p:nvSpPr>
        <p:spPr>
          <a:xfrm>
            <a:off x="2017800" y="762840"/>
            <a:ext cx="806112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algn="ctr">
              <a:lnSpc>
                <a:spcPct val="114000"/>
              </a:lnSpc>
              <a:spcBef>
                <a:spcPts val="1001"/>
              </a:spcBef>
            </a:pPr>
            <a:endParaRPr lang="uk-UA" sz="1800" b="0" strike="noStrike" spc="-1">
              <a:latin typeface="Arial"/>
            </a:endParaRPr>
          </a:p>
          <a:p>
            <a:pPr algn="ctr">
              <a:lnSpc>
                <a:spcPct val="114000"/>
              </a:lnSpc>
              <a:spcBef>
                <a:spcPts val="1001"/>
              </a:spcBef>
            </a:pPr>
            <a:r>
              <a:rPr lang="uk-UA" sz="1600" b="0" strike="noStrike" spc="-1">
                <a:solidFill>
                  <a:srgbClr val="000000"/>
                </a:solidFill>
                <a:latin typeface="UAF Sans Medium"/>
                <a:ea typeface="UAF Sans Medium"/>
              </a:rPr>
              <a:t> </a:t>
            </a:r>
            <a:endParaRPr lang="uk-UA" sz="1600" b="0" strike="noStrike" spc="-1">
              <a:latin typeface="Arial"/>
            </a:endParaRPr>
          </a:p>
        </p:txBody>
      </p:sp>
      <p:sp>
        <p:nvSpPr>
          <p:cNvPr id="143" name="CustomShape 8"/>
          <p:cNvSpPr/>
          <p:nvPr/>
        </p:nvSpPr>
        <p:spPr>
          <a:xfrm>
            <a:off x="660960" y="-53280"/>
            <a:ext cx="10956240" cy="893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20000"/>
              </a:lnSpc>
              <a:spcAft>
                <a:spcPts val="601"/>
              </a:spcAft>
            </a:pPr>
            <a:r>
              <a:rPr lang="uk-UA" sz="3200" b="0" strike="noStrike" spc="-1">
                <a:solidFill>
                  <a:srgbClr val="800000"/>
                </a:solidFill>
                <a:latin typeface="UAF Sans SemiBold"/>
                <a:ea typeface="UAF Sans SemiBold"/>
              </a:rPr>
              <a:t>Навчальні питання </a:t>
            </a:r>
            <a:endParaRPr lang="uk-UA" sz="3200" b="0" strike="noStrike" spc="-1">
              <a:latin typeface="Arial"/>
            </a:endParaRPr>
          </a:p>
        </p:txBody>
      </p:sp>
      <p:sp>
        <p:nvSpPr>
          <p:cNvPr id="144" name="CustomShape 9"/>
          <p:cNvSpPr/>
          <p:nvPr/>
        </p:nvSpPr>
        <p:spPr>
          <a:xfrm>
            <a:off x="812880" y="3838320"/>
            <a:ext cx="523800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10"/>
          <p:cNvSpPr/>
          <p:nvPr/>
        </p:nvSpPr>
        <p:spPr>
          <a:xfrm>
            <a:off x="6769800" y="3844440"/>
            <a:ext cx="4314960" cy="131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" name="CustomShape 6">
            <a:extLst>
              <a:ext uri="{FF2B5EF4-FFF2-40B4-BE49-F238E27FC236}">
                <a16:creationId xmlns:a16="http://schemas.microsoft.com/office/drawing/2014/main" id="{E43EFE30-8573-4DE7-9A00-CA5AB1CD6A57}"/>
              </a:ext>
            </a:extLst>
          </p:cNvPr>
          <p:cNvSpPr/>
          <p:nvPr/>
        </p:nvSpPr>
        <p:spPr>
          <a:xfrm>
            <a:off x="79560" y="2164341"/>
            <a:ext cx="12119040" cy="11134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8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r>
              <a:rPr lang="uk-UA" sz="18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Навчальне питання №2. </a:t>
            </a:r>
            <a:r>
              <a:rPr lang="uk-UA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Основи військової служби</a:t>
            </a:r>
            <a:endParaRPr lang="uk-UA" sz="1500" b="0" strike="noStrike" spc="-1" dirty="0">
              <a:latin typeface="Arial"/>
            </a:endParaRPr>
          </a:p>
        </p:txBody>
      </p:sp>
      <p:sp>
        <p:nvSpPr>
          <p:cNvPr id="16" name="CustomShape 6">
            <a:extLst>
              <a:ext uri="{FF2B5EF4-FFF2-40B4-BE49-F238E27FC236}">
                <a16:creationId xmlns:a16="http://schemas.microsoft.com/office/drawing/2014/main" id="{95A87681-290D-4B8A-BB87-24FB8D3BE8B2}"/>
              </a:ext>
            </a:extLst>
          </p:cNvPr>
          <p:cNvSpPr/>
          <p:nvPr/>
        </p:nvSpPr>
        <p:spPr>
          <a:xfrm>
            <a:off x="56630" y="3487234"/>
            <a:ext cx="12119040" cy="11134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8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r>
              <a:rPr lang="uk-UA" sz="18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Навчальне питання №3. </a:t>
            </a:r>
            <a:r>
              <a:rPr lang="uk-UA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Загальні обов’язки військовослужбовців</a:t>
            </a:r>
            <a:endParaRPr lang="uk-UA" sz="1500" b="0" strike="noStrike" spc="-1" dirty="0">
              <a:latin typeface="Arial"/>
            </a:endParaRPr>
          </a:p>
        </p:txBody>
      </p:sp>
      <p:sp>
        <p:nvSpPr>
          <p:cNvPr id="17" name="CustomShape 6">
            <a:extLst>
              <a:ext uri="{FF2B5EF4-FFF2-40B4-BE49-F238E27FC236}">
                <a16:creationId xmlns:a16="http://schemas.microsoft.com/office/drawing/2014/main" id="{5F8B2EFC-9208-4136-84B1-5CD3024B00B8}"/>
              </a:ext>
            </a:extLst>
          </p:cNvPr>
          <p:cNvSpPr/>
          <p:nvPr/>
        </p:nvSpPr>
        <p:spPr>
          <a:xfrm>
            <a:off x="56630" y="4759968"/>
            <a:ext cx="12119040" cy="111348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8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r>
              <a:rPr lang="uk-UA" sz="18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Навчальне питання №4.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Особливі</a:t>
            </a:r>
            <a:r>
              <a:rPr lang="ru-RU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обов’язки</a:t>
            </a:r>
            <a:r>
              <a:rPr lang="ru-RU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військовослужбовців</a:t>
            </a:r>
            <a:r>
              <a:rPr lang="ru-RU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в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ході</a:t>
            </a:r>
            <a:r>
              <a:rPr lang="ru-RU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службової</a:t>
            </a:r>
            <a:r>
              <a:rPr lang="ru-RU" sz="1600" b="1" strike="noStrike" spc="-1" dirty="0">
                <a:solidFill>
                  <a:srgbClr val="000000"/>
                </a:solidFill>
                <a:latin typeface="UAF Sans"/>
                <a:ea typeface="UAF Sans"/>
              </a:rPr>
              <a:t> </a:t>
            </a:r>
            <a:r>
              <a:rPr lang="ru-RU" sz="1600" b="1" strike="noStrike" spc="-1" dirty="0" err="1">
                <a:solidFill>
                  <a:srgbClr val="000000"/>
                </a:solidFill>
                <a:latin typeface="UAF Sans"/>
                <a:ea typeface="UAF Sans"/>
              </a:rPr>
              <a:t>діяльності</a:t>
            </a:r>
            <a:endParaRPr lang="uk-UA" sz="1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5"/>
          <p:cNvPicPr/>
          <p:nvPr/>
        </p:nvPicPr>
        <p:blipFill>
          <a:blip r:embed="rId2"/>
          <a:srcRect l="2303" r="14872"/>
          <a:stretch/>
        </p:blipFill>
        <p:spPr>
          <a:xfrm>
            <a:off x="5126040" y="36972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49" name="CustomShape 1"/>
          <p:cNvSpPr/>
          <p:nvPr/>
        </p:nvSpPr>
        <p:spPr>
          <a:xfrm>
            <a:off x="792000" y="-2448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1. Зміст військової присяги, бойовий прапор військової частини</a:t>
            </a:r>
            <a:r>
              <a:rPr lang="uk-UA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endParaRPr lang="uk-UA" sz="1800" b="0" strike="noStrike" spc="-1" dirty="0"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1" name="CustomShape 3"/>
          <p:cNvSpPr/>
          <p:nvPr/>
        </p:nvSpPr>
        <p:spPr>
          <a:xfrm>
            <a:off x="345234" y="586345"/>
            <a:ext cx="8495280" cy="25838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 </a:t>
            </a:r>
            <a:r>
              <a:rPr lang="uk-UA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Військова присяга</a:t>
            </a:r>
            <a:r>
              <a:rPr lang="uk-UA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- </a:t>
            </a:r>
            <a:r>
              <a:rPr lang="uk-UA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Складання присяги демонструє готовність захищати суверенітет і територіальну цілісність держави, дотримуватись Конституції та законів України, виконувати накази командирів та залишатися вірним країні. За законом, кожен українець, який вперше вступає на військову службу, складає присягу і скріплює її власним підписом.</a:t>
            </a:r>
            <a:endParaRPr lang="uk-UA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</a:t>
            </a:r>
            <a:endParaRPr lang="uk-UA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uk-UA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</a:t>
            </a:r>
            <a:endParaRPr lang="uk-UA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uk-UA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TextShape 4"/>
          <p:cNvSpPr txBox="1"/>
          <p:nvPr/>
        </p:nvSpPr>
        <p:spPr>
          <a:xfrm>
            <a:off x="792000" y="2592467"/>
            <a:ext cx="5068027" cy="25530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>
            <a:defPPr>
              <a:defRPr lang="LID4096"/>
            </a:defPPr>
            <a:lvl1pPr>
              <a:lnSpc>
                <a:spcPct val="100000"/>
              </a:lnSpc>
              <a:defRPr b="0" strike="noStrike" spc="-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uk-UA" sz="2000" b="1" dirty="0"/>
              <a:t>Я, </a:t>
            </a:r>
            <a:r>
              <a:rPr lang="en-US" sz="2000" b="1" dirty="0"/>
              <a:t>  </a:t>
            </a:r>
            <a:r>
              <a:rPr lang="uk-UA" sz="2000" b="1" dirty="0"/>
              <a:t>(прізвище, ім'я та по батькові), </a:t>
            </a:r>
          </a:p>
          <a:p>
            <a:pPr algn="just"/>
            <a:r>
              <a:rPr lang="uk-UA" sz="2000" b="1" dirty="0"/>
              <a:t>вступаю на військову службу і урочисто клянусь народу України завжди бути вірним і відданим йому, сумлінно і чесно виконувати військовий обов'язок, накази командирів, неухильно дотримуватись Конституції і законів України, зберігати державну і військову таємницю.</a:t>
            </a:r>
          </a:p>
        </p:txBody>
      </p:sp>
      <p:sp>
        <p:nvSpPr>
          <p:cNvPr id="153" name="TextShape 5"/>
          <p:cNvSpPr txBox="1"/>
          <p:nvPr/>
        </p:nvSpPr>
        <p:spPr>
          <a:xfrm>
            <a:off x="2244329" y="2193812"/>
            <a:ext cx="2489956" cy="3986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>
            <a:defPPr>
              <a:defRPr lang="LID4096"/>
            </a:defPPr>
            <a:lvl1pPr>
              <a:lnSpc>
                <a:spcPct val="100000"/>
              </a:lnSpc>
              <a:defRPr b="0" strike="noStrike" spc="-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defRPr>
            </a:lvl1pPr>
          </a:lstStyle>
          <a:p>
            <a:r>
              <a:rPr lang="uk-UA" sz="2000" b="1" dirty="0"/>
              <a:t>Текст присяги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792000" y="-2448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</a:t>
            </a:r>
            <a:r>
              <a:rPr lang="en-US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</a:t>
            </a:r>
            <a:r>
              <a:rPr lang="uk-UA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1</a:t>
            </a:r>
            <a:r>
              <a:rPr lang="en-US" spc="-1" dirty="0">
                <a:solidFill>
                  <a:srgbClr val="800000"/>
                </a:solidFill>
                <a:latin typeface="UAF Sans SemiBold"/>
                <a:ea typeface="UAF Sans SemiBold"/>
              </a:rPr>
              <a:t>. </a:t>
            </a:r>
            <a:r>
              <a:rPr lang="uk-UA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Зміст військової присяги,</a:t>
            </a:r>
            <a:r>
              <a:rPr lang="en-US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</a:t>
            </a:r>
            <a:r>
              <a:rPr lang="uk-UA" sz="18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бойовий прапор військової частини</a:t>
            </a:r>
            <a:endParaRPr lang="uk-UA" sz="1800" b="0" strike="noStrike" spc="-1" dirty="0"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3"/>
          <p:cNvSpPr/>
          <p:nvPr/>
        </p:nvSpPr>
        <p:spPr>
          <a:xfrm>
            <a:off x="638528" y="363594"/>
            <a:ext cx="10890224" cy="10603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uk-UA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</a:t>
            </a:r>
            <a:endParaRPr lang="uk-UA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1049"/>
              </a:spcAft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Бойовий Прапор військової частини — у Збройних силах України (ЗСУ) особливо почесний знак, її символ, який відзначає особливості бойового призначення, історії та заслуги військової частини, а також вказує на її належність до збройних сил.</a:t>
            </a:r>
            <a:endParaRPr lang="uk-UA" sz="1500" b="0" strike="noStrike" spc="-1" dirty="0">
              <a:latin typeface="Arial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96F64D-2904-46A2-B991-C26940172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376" y="1195113"/>
            <a:ext cx="6405156" cy="48138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5"/>
          <p:cNvPicPr/>
          <p:nvPr/>
        </p:nvPicPr>
        <p:blipFill>
          <a:blip r:embed="rId2"/>
          <a:srcRect l="2303" r="14872"/>
          <a:stretch/>
        </p:blipFill>
        <p:spPr>
          <a:xfrm>
            <a:off x="5126040" y="36972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59" name="CustomShape 1"/>
          <p:cNvSpPr/>
          <p:nvPr/>
        </p:nvSpPr>
        <p:spPr>
          <a:xfrm>
            <a:off x="360000" y="720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2</a:t>
            </a:r>
            <a:r>
              <a:rPr lang="en-US" sz="20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Загальні обов</a:t>
            </a:r>
            <a:r>
              <a:rPr lang="uk-UA" sz="2000" b="0" strike="noStrike" spc="-1" dirty="0">
                <a:solidFill>
                  <a:srgbClr val="800000"/>
                </a:solidFill>
                <a:latin typeface="MingLiU_HKSCS-ExtB"/>
                <a:ea typeface="MingLiU_HKSCS-ExtB"/>
              </a:rPr>
              <a:t>'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язки військовослужбовців</a:t>
            </a:r>
            <a:r>
              <a:rPr lang="en-US" sz="20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endParaRPr lang="uk-UA" sz="2000" b="0" strike="noStrike" spc="-1" dirty="0"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CustomShape 3"/>
          <p:cNvSpPr/>
          <p:nvPr/>
        </p:nvSpPr>
        <p:spPr>
          <a:xfrm>
            <a:off x="216000" y="648000"/>
            <a:ext cx="8783280" cy="55385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endParaRPr lang="uk-UA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</a:t>
            </a:r>
            <a:r>
              <a:rPr lang="uk-UA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Загальні обов'язки військовослужбовців-</a:t>
            </a: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Необхідність виконання завдань оборони України, захисту її суверенітету, територіальної цілісності та недоторканності, а також завдань, визначених міжнародними зобов’язаннями України, покладає на військовослужбовців такі обов'язки:</a:t>
            </a:r>
            <a:endParaRPr lang="uk-UA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свято і непорушне додержуватися Конституції України та законів України, Військової присяги, віддано служити Українському народові, сумлінно і чесно виконувати військовий обов'язок;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бути хоробрим, ініціативним і дисциплінованим;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беззастережно виконувати накази командирів (начальників) і захищати їх у бою, як святиню оберігати Бойовий Прапор своєї частини;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постійно підвищувати рівень військових професійних знань, вдосконалювати свою виучку і майстерність, знати та виконувати свої обов'язки та додержуватися вимог статутів Збройних Сил України;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знати й утримувати в готовності до застосування закріплене озброєння, бойову та іншу техніку, берегти державне майно;</a:t>
            </a:r>
            <a:endParaRPr lang="uk-UA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5"/>
          <p:cNvPicPr/>
          <p:nvPr/>
        </p:nvPicPr>
        <p:blipFill>
          <a:blip r:embed="rId2"/>
          <a:srcRect l="2303" r="14872"/>
          <a:stretch/>
        </p:blipFill>
        <p:spPr>
          <a:xfrm>
            <a:off x="5126040" y="36972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63" name="CustomShape 1"/>
          <p:cNvSpPr/>
          <p:nvPr/>
        </p:nvSpPr>
        <p:spPr>
          <a:xfrm>
            <a:off x="360000" y="720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2</a:t>
            </a:r>
            <a:r>
              <a:rPr lang="en-US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Загальні обов</a:t>
            </a:r>
            <a:r>
              <a:rPr lang="uk-UA" sz="2000" b="0" strike="noStrike" spc="-1" dirty="0">
                <a:solidFill>
                  <a:srgbClr val="800000"/>
                </a:solidFill>
                <a:latin typeface="MingLiU_HKSCS-ExtB"/>
                <a:ea typeface="MingLiU_HKSCS-ExtB"/>
              </a:rPr>
              <a:t>'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язки військовослужбовців</a:t>
            </a:r>
            <a:r>
              <a:rPr lang="en-US" sz="20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.</a:t>
            </a:r>
            <a:endParaRPr lang="uk-UA" sz="2000" b="0" strike="noStrike" spc="-1" dirty="0"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5" name="CustomShape 3"/>
          <p:cNvSpPr/>
          <p:nvPr/>
        </p:nvSpPr>
        <p:spPr>
          <a:xfrm>
            <a:off x="216000" y="648000"/>
            <a:ext cx="8783280" cy="538463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endParaRPr lang="uk-UA" sz="18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дорожити бойовою славою Збройних Сил України та своєї військової частини, честю і гідністю військовослужбовця Збройних Сил України;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поважати бойові та військові традиції, допомагати іншим військовослужбовцям, що перебувають у небезпеці, стримувати їх від вчинення протиправних дій, поважати честь і гідність кожної людини;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бути пильним, суворо зберігати державну таємницю;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вести бойові дії </a:t>
            </a:r>
            <a:r>
              <a:rPr lang="uk-UA" sz="1500" b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ініціативно</a:t>
            </a: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наполегливо, до повного виконання поставленого завдання;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5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виявляти повагу до командирів (начальників) і старших за військовим званням, сприяти їм у підтриманні порядку і дисципліни;</a:t>
            </a: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endParaRPr lang="uk-UA" sz="1500" b="0" strike="noStrike" spc="-1" dirty="0">
              <a:latin typeface="Arial"/>
            </a:endParaRPr>
          </a:p>
          <a:p>
            <a:pPr indent="447675">
              <a:lnSpc>
                <a:spcPct val="100000"/>
              </a:lnSpc>
            </a:pPr>
            <a:r>
              <a:rPr lang="uk-UA" sz="18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• </a:t>
            </a:r>
            <a:r>
              <a:rPr lang="uk-UA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додержуватися правил військового вітання, ввічливості й поведінки військовослужбовців, завжди бути одягненим за формою, чисто й охайно.</a:t>
            </a:r>
            <a:endParaRPr lang="uk-UA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5"/>
          <p:cNvPicPr/>
          <p:nvPr/>
        </p:nvPicPr>
        <p:blipFill>
          <a:blip r:embed="rId2"/>
          <a:srcRect l="2303" r="14872"/>
          <a:stretch/>
        </p:blipFill>
        <p:spPr>
          <a:xfrm>
            <a:off x="5026051" y="15372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67" name="CustomShape 1"/>
          <p:cNvSpPr/>
          <p:nvPr/>
        </p:nvSpPr>
        <p:spPr>
          <a:xfrm>
            <a:off x="360000" y="720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3</a:t>
            </a:r>
            <a:r>
              <a:rPr lang="en-US" sz="20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. 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Особливі обов</a:t>
            </a:r>
            <a:r>
              <a:rPr lang="uk-UA" sz="2000" b="0" strike="noStrike" spc="-1" dirty="0">
                <a:solidFill>
                  <a:srgbClr val="800000"/>
                </a:solidFill>
                <a:latin typeface="MingLiU_HKSCS-ExtB"/>
                <a:ea typeface="MingLiU_HKSCS-ExtB"/>
              </a:rPr>
              <a:t>'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язки військовослужбовці</a:t>
            </a:r>
            <a:r>
              <a:rPr lang="uk-UA" sz="2000" spc="-1" dirty="0">
                <a:solidFill>
                  <a:srgbClr val="800000"/>
                </a:solidFill>
                <a:latin typeface="UAF Sans SemiBold"/>
                <a:ea typeface="UAF Sans SemiBold"/>
              </a:rPr>
              <a:t>в.</a:t>
            </a:r>
            <a:endParaRPr lang="uk-UA" sz="2000" b="0" strike="noStrike" spc="-1" dirty="0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9" name="CustomShape 3"/>
          <p:cNvSpPr/>
          <p:nvPr/>
        </p:nvSpPr>
        <p:spPr>
          <a:xfrm>
            <a:off x="150106" y="744540"/>
            <a:ext cx="5511554" cy="51435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 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Необхідність виконання завдань оборони України, захисту її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суверенітету, територіальної цілісності та недоторканності, а також завдань,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визначених міжнародними зобов'язаннями України, покладає на військовослужбовців такі обов'язки:</a:t>
            </a:r>
            <a:endParaRPr lang="uk-UA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" indent="407988" algn="just"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свято і непорушне додержуватися Конституції України та законів України,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Військової присяги, віддано служити Українському народові, сумлінно і чесно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виконувати військовий обов'язок;</a:t>
            </a:r>
            <a:endParaRPr lang="uk-UA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" indent="407988" algn="just"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бути хоробрим, ініціативним і дисциплінованим;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" indent="407988" algn="just"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беззастережно виконувати накази командирів (начальників) і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захищати їх у бою, як святиню оберігати Бойовий Прапор своєї частини;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" indent="407988" algn="just"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постійно підвищувати рівень військових професійних знань,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вдосконалювати свою виучку і майстерність, знати та виконувати свої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обов'язки та додержуватися вимог статутів Збройних Сил України;</a:t>
            </a:r>
            <a:endParaRPr lang="uk-UA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275" indent="407988" algn="just"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знати й утримувати в готовності до застосування закріплене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озброєння, бойову та іншу техніку, берегти державне майно;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5"/>
          <p:cNvPicPr/>
          <p:nvPr/>
        </p:nvPicPr>
        <p:blipFill>
          <a:blip r:embed="rId3"/>
          <a:srcRect l="2303" r="14872"/>
          <a:stretch/>
        </p:blipFill>
        <p:spPr>
          <a:xfrm>
            <a:off x="5126760" y="36000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71" name="CustomShape 1"/>
          <p:cNvSpPr/>
          <p:nvPr/>
        </p:nvSpPr>
        <p:spPr>
          <a:xfrm>
            <a:off x="360000" y="720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3. Особливі обов</a:t>
            </a:r>
            <a:r>
              <a:rPr lang="uk-UA" sz="2000" b="0" strike="noStrike" spc="-1" dirty="0">
                <a:solidFill>
                  <a:srgbClr val="800000"/>
                </a:solidFill>
                <a:latin typeface="MingLiU_HKSCS-ExtB"/>
                <a:ea typeface="MingLiU_HKSCS-ExtB"/>
              </a:rPr>
              <a:t>'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язки військовослужбовців.</a:t>
            </a:r>
            <a:endParaRPr lang="uk-UA" sz="2000" b="0" strike="noStrike" spc="-1" dirty="0"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5328000" y="-276840"/>
            <a:ext cx="8783280" cy="219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</p:txBody>
      </p:sp>
      <p:sp>
        <p:nvSpPr>
          <p:cNvPr id="174" name="TextShape 4"/>
          <p:cNvSpPr txBox="1"/>
          <p:nvPr/>
        </p:nvSpPr>
        <p:spPr>
          <a:xfrm>
            <a:off x="216000" y="857520"/>
            <a:ext cx="5880000" cy="5261525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оважати бойові та військові традиції, допомагати іншим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військовослужбовцям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що перебувають у небезпеці, стримувати їх від вчинення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протиправних дій, поважати честь і гідність кожної людини;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бути пильним, суворо зберігати державну таємницю;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вести бойові дії </a:t>
            </a:r>
            <a:r>
              <a:rPr lang="uk-UA" sz="1600" b="0" strike="noStrike" spc="-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ініціативно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наполегливо, до повного виконання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поставленого завдання;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виявляти повагу до командирів (начальників) і старших за військовим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званням, сприяти їм у підтриманні порядку і дисципліни;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додержуватися правил військового вітання, ввічливості й поведінки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військовослужбовців, завжди бути одягненим за формою, чисто й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охайно.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ро все, що сталося з військовослужбовцем і стосується виконання ним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службових обов'язків, та про зроблені йому зауваження військовослужбовець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зобов'язаний доповідати своєму безпосередньому начальникові</a:t>
            </a: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</a:t>
            </a: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військовослужбовець зобов'язаний додержуватися вимог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безпеки, вживати заходів до запобігання захворюванню, травматизму;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Picture 5"/>
          <p:cNvPicPr/>
          <p:nvPr/>
        </p:nvPicPr>
        <p:blipFill>
          <a:blip r:embed="rId2"/>
          <a:srcRect l="2303" r="14872"/>
          <a:stretch/>
        </p:blipFill>
        <p:spPr>
          <a:xfrm>
            <a:off x="5126760" y="432000"/>
            <a:ext cx="7065360" cy="5677560"/>
          </a:xfrm>
          <a:prstGeom prst="rect">
            <a:avLst/>
          </a:prstGeom>
          <a:ln>
            <a:noFill/>
          </a:ln>
        </p:spPr>
      </p:pic>
      <p:sp>
        <p:nvSpPr>
          <p:cNvPr id="176" name="CustomShape 1"/>
          <p:cNvSpPr/>
          <p:nvPr/>
        </p:nvSpPr>
        <p:spPr>
          <a:xfrm>
            <a:off x="360000" y="72000"/>
            <a:ext cx="10583280" cy="9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Питання 3. Особливі обов</a:t>
            </a:r>
            <a:r>
              <a:rPr lang="uk-UA" sz="2000" b="0" strike="noStrike" spc="-1" dirty="0">
                <a:solidFill>
                  <a:srgbClr val="800000"/>
                </a:solidFill>
                <a:latin typeface="MingLiU_HKSCS-ExtB"/>
                <a:ea typeface="MingLiU_HKSCS-ExtB"/>
              </a:rPr>
              <a:t>'</a:t>
            </a:r>
            <a:r>
              <a:rPr lang="uk-UA" sz="20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язки військовослужбовців.</a:t>
            </a:r>
            <a:endParaRPr lang="uk-UA" sz="2000" b="0" strike="noStrike" spc="-1" dirty="0">
              <a:latin typeface="Arial"/>
            </a:endParaRPr>
          </a:p>
        </p:txBody>
      </p:sp>
      <p:sp>
        <p:nvSpPr>
          <p:cNvPr id="177" name="CustomShape 2"/>
          <p:cNvSpPr/>
          <p:nvPr/>
        </p:nvSpPr>
        <p:spPr>
          <a:xfrm>
            <a:off x="576000" y="1584000"/>
            <a:ext cx="7271280" cy="4247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8" name="CustomShape 3"/>
          <p:cNvSpPr/>
          <p:nvPr/>
        </p:nvSpPr>
        <p:spPr>
          <a:xfrm>
            <a:off x="5328000" y="-276840"/>
            <a:ext cx="8783280" cy="2192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150"/>
              </a:spcBef>
              <a:spcAft>
                <a:spcPts val="751"/>
              </a:spcAft>
            </a:pPr>
            <a:endParaRPr lang="uk-UA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uk-UA" sz="1800" b="0" strike="noStrike" spc="-1">
              <a:latin typeface="Arial"/>
            </a:endParaRPr>
          </a:p>
        </p:txBody>
      </p:sp>
      <p:sp>
        <p:nvSpPr>
          <p:cNvPr id="179" name="TextShape 4"/>
          <p:cNvSpPr txBox="1"/>
          <p:nvPr/>
        </p:nvSpPr>
        <p:spPr>
          <a:xfrm>
            <a:off x="94080" y="1036080"/>
            <a:ext cx="6055260" cy="4522861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pPr indent="449263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 службових та особистих питань військовослужбовець повинен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звертатися до свого безпосереднього начальника, а якщо він не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може їх вирішити - до наступного прямого начальника;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ійськовослужбовець зобов'язаний знати і неухильно додержуватися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прийнятих Україною норм міжнародного гуманітарного права;</a:t>
            </a:r>
            <a:endParaRPr lang="uk-UA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ожний військовослужбовець зобов'язаний виконувати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службові обов'язки, що визначають обсяг виконання завдань, доручених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йому за посадою. Ці обов'язки визначаються статутами Збройних Сил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України, а також відповідними посібниками, порадниками, положеннями,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інструкціями</a:t>
            </a: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;</a:t>
            </a:r>
            <a:endParaRPr lang="uk-UA" sz="160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263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uk-UA" sz="1600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військовослужбовців під час перебування на бойовому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чергуванні, у внутрішньому і гарнізонному наряді, а також під час виконання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інших завдань покладаються спеціальні обов'язки. Ці обов'язки та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порядок їх виконання визначаються законами і статутами Збройних Сил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України, а також іншими нормативно-правовими актами, що приймаються на</a:t>
            </a:r>
            <a:r>
              <a:rPr lang="uk-UA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основі законів і статутів Збройних Сил України.</a:t>
            </a:r>
            <a:endParaRPr lang="uk-UA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0"/>
          <p:cNvPicPr/>
          <p:nvPr/>
        </p:nvPicPr>
        <p:blipFill>
          <a:blip r:embed="rId2"/>
          <a:stretch/>
        </p:blipFill>
        <p:spPr>
          <a:xfrm>
            <a:off x="3374478" y="699788"/>
            <a:ext cx="5720760" cy="5116680"/>
          </a:xfrm>
          <a:prstGeom prst="rect">
            <a:avLst/>
          </a:prstGeom>
          <a:ln>
            <a:noFill/>
          </a:ln>
        </p:spPr>
      </p:pic>
      <p:sp>
        <p:nvSpPr>
          <p:cNvPr id="181" name="CustomShape 1"/>
          <p:cNvSpPr/>
          <p:nvPr/>
        </p:nvSpPr>
        <p:spPr>
          <a:xfrm>
            <a:off x="0" y="6033600"/>
            <a:ext cx="12190680" cy="81972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2" name="CustomShape 2"/>
          <p:cNvSpPr/>
          <p:nvPr/>
        </p:nvSpPr>
        <p:spPr>
          <a:xfrm>
            <a:off x="0" y="5729760"/>
            <a:ext cx="12190680" cy="142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1400" b="0" strike="noStrike" spc="-1">
                <a:solidFill>
                  <a:srgbClr val="FFFFFF"/>
                </a:solidFill>
                <a:latin typeface="UAF Sans SemiBold"/>
                <a:ea typeface="UAF Sans SemiBold"/>
              </a:rPr>
              <a:t>Десантно-штурмові війська Збройних Сил України</a:t>
            </a:r>
            <a:endParaRPr lang="uk-UA" sz="1400" b="0" strike="noStrike" spc="-1"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297360" y="2124360"/>
            <a:ext cx="421380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uk-UA" sz="3200" b="0" strike="noStrike" spc="-1">
                <a:solidFill>
                  <a:srgbClr val="800000"/>
                </a:solidFill>
                <a:latin typeface="UAF Sans SemiBold"/>
                <a:ea typeface="UAF Sans SemiBold"/>
              </a:rPr>
              <a:t>Дякую за увагу!</a:t>
            </a:r>
            <a:endParaRPr lang="uk-UA" sz="3200" b="0" strike="noStrike" spc="-1">
              <a:latin typeface="Arial"/>
            </a:endParaRPr>
          </a:p>
        </p:txBody>
      </p:sp>
      <p:sp>
        <p:nvSpPr>
          <p:cNvPr id="184" name="CustomShape 4"/>
          <p:cNvSpPr/>
          <p:nvPr/>
        </p:nvSpPr>
        <p:spPr>
          <a:xfrm>
            <a:off x="7664400" y="2179800"/>
            <a:ext cx="4251240" cy="132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uk-UA" sz="3200" b="0" strike="noStrike" spc="-1">
                <a:solidFill>
                  <a:srgbClr val="800000"/>
                </a:solidFill>
                <a:latin typeface="UAF Sans SemiBold"/>
                <a:ea typeface="UAF Sans SemiBold"/>
              </a:rPr>
              <a:t>Слава Україні!</a:t>
            </a:r>
            <a:endParaRPr lang="uk-UA" sz="3200" b="0" strike="noStrike" spc="-1">
              <a:latin typeface="Arial"/>
            </a:endParaRPr>
          </a:p>
        </p:txBody>
      </p:sp>
      <p:sp>
        <p:nvSpPr>
          <p:cNvPr id="185" name="CustomShape 5"/>
          <p:cNvSpPr/>
          <p:nvPr/>
        </p:nvSpPr>
        <p:spPr>
          <a:xfrm>
            <a:off x="658762" y="136439"/>
            <a:ext cx="12408310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uk-UA" sz="32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 </a:t>
            </a:r>
            <a:r>
              <a:rPr lang="uk-UA" sz="2200" b="0" strike="noStrike" spc="-1" dirty="0">
                <a:solidFill>
                  <a:srgbClr val="800000"/>
                </a:solidFill>
                <a:latin typeface="UAF Sans SemiBold"/>
                <a:ea typeface="UAF Sans SemiBold"/>
              </a:rPr>
              <a:t>199 Навчальний центр Десантно-Штурмових Військ Збройних Сил України</a:t>
            </a:r>
            <a:endParaRPr lang="uk-UA" sz="2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10340</TotalTime>
  <Words>1040</Words>
  <Application>Microsoft Office PowerPoint</Application>
  <PresentationFormat>Широкий екран</PresentationFormat>
  <Paragraphs>105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слайдів</vt:lpstr>
      </vt:variant>
      <vt:variant>
        <vt:i4>11</vt:i4>
      </vt:variant>
    </vt:vector>
  </HeadingPairs>
  <TitlesOfParts>
    <vt:vector size="23" baseType="lpstr">
      <vt:lpstr>MingLiU_HKSCS-ExtB</vt:lpstr>
      <vt:lpstr>Arial</vt:lpstr>
      <vt:lpstr>Calibri</vt:lpstr>
      <vt:lpstr>Symbol</vt:lpstr>
      <vt:lpstr>Times New Roman</vt:lpstr>
      <vt:lpstr>UAF Sans</vt:lpstr>
      <vt:lpstr>UAF Sans Medium</vt:lpstr>
      <vt:lpstr>UAF Sans SemiBold</vt:lpstr>
      <vt:lpstr>Wingdings</vt:lpstr>
      <vt:lpstr>Office Theme</vt:lpstr>
      <vt:lpstr>Office Theme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Десантно-штурмові війська Збройних Сил України</dc:title>
  <dc:subject/>
  <dc:creator>Ruslan Klepets</dc:creator>
  <dc:description/>
  <cp:lastModifiedBy>ZVL</cp:lastModifiedBy>
  <cp:revision>496</cp:revision>
  <dcterms:created xsi:type="dcterms:W3CDTF">2023-06-29T12:34:37Z</dcterms:created>
  <dcterms:modified xsi:type="dcterms:W3CDTF">2025-07-24T13:31:29Z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Широкий екран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28</vt:i4>
  </property>
</Properties>
</file>